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1" r:id="rId4"/>
    <p:sldId id="258" r:id="rId5"/>
    <p:sldId id="259" r:id="rId6"/>
    <p:sldId id="260" r:id="rId7"/>
    <p:sldId id="262" r:id="rId8"/>
    <p:sldId id="264" r:id="rId9"/>
    <p:sldId id="263" r:id="rId10"/>
    <p:sldId id="265" r:id="rId11"/>
    <p:sldId id="266" r:id="rId12"/>
    <p:sldId id="267" r:id="rId13"/>
    <p:sldId id="269" r:id="rId14"/>
    <p:sldId id="270" r:id="rId15"/>
    <p:sldId id="271" r:id="rId16"/>
    <p:sldId id="272" r:id="rId17"/>
    <p:sldId id="273" r:id="rId18"/>
    <p:sldId id="278" r:id="rId19"/>
    <p:sldId id="268" r:id="rId20"/>
    <p:sldId id="274" r:id="rId21"/>
    <p:sldId id="275" r:id="rId22"/>
    <p:sldId id="276" r:id="rId23"/>
    <p:sldId id="277" r:id="rId24"/>
    <p:sldId id="280" r:id="rId2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A03786-A599-402F-A3F5-2E7B71802FBC}"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s-MX"/>
        </a:p>
      </dgm:t>
    </dgm:pt>
    <dgm:pt modelId="{6BC7FA66-E4FF-4D0D-BA41-9C58991C2C05}">
      <dgm:prSet phldrT="[Texto]"/>
      <dgm:spPr/>
      <dgm:t>
        <a:bodyPr/>
        <a:lstStyle/>
        <a:p>
          <a:r>
            <a:rPr lang="es-MX" dirty="0" smtClean="0"/>
            <a:t>ALTA</a:t>
          </a:r>
          <a:endParaRPr lang="es-MX" dirty="0"/>
        </a:p>
      </dgm:t>
    </dgm:pt>
    <dgm:pt modelId="{BF95300F-0885-46B6-AFF5-3D787E2B5A69}" type="parTrans" cxnId="{A09D879A-2332-4AB3-9790-8D88D7C401B5}">
      <dgm:prSet/>
      <dgm:spPr/>
      <dgm:t>
        <a:bodyPr/>
        <a:lstStyle/>
        <a:p>
          <a:endParaRPr lang="es-MX"/>
        </a:p>
      </dgm:t>
    </dgm:pt>
    <dgm:pt modelId="{7B72A439-7821-44D4-A097-B587EF64FCE2}" type="sibTrans" cxnId="{A09D879A-2332-4AB3-9790-8D88D7C401B5}">
      <dgm:prSet/>
      <dgm:spPr/>
      <dgm:t>
        <a:bodyPr/>
        <a:lstStyle/>
        <a:p>
          <a:endParaRPr lang="es-MX"/>
        </a:p>
      </dgm:t>
    </dgm:pt>
    <dgm:pt modelId="{B40AEDE9-085B-4CB6-B9BD-A8BABF5B083B}">
      <dgm:prSet phldrT="[Texto]"/>
      <dgm:spPr/>
      <dgm:t>
        <a:bodyPr/>
        <a:lstStyle/>
        <a:p>
          <a:r>
            <a:rPr lang="es-MX" dirty="0" smtClean="0"/>
            <a:t>ESTABLE</a:t>
          </a:r>
          <a:endParaRPr lang="es-MX" dirty="0"/>
        </a:p>
      </dgm:t>
    </dgm:pt>
    <dgm:pt modelId="{AEE9CCBE-CDCA-4C8D-A60C-EA6B180960ED}" type="parTrans" cxnId="{CA49C6EB-58D3-4B83-ABA9-29EE543C367E}">
      <dgm:prSet/>
      <dgm:spPr/>
      <dgm:t>
        <a:bodyPr/>
        <a:lstStyle/>
        <a:p>
          <a:endParaRPr lang="es-MX"/>
        </a:p>
      </dgm:t>
    </dgm:pt>
    <dgm:pt modelId="{72054236-FE8D-44A0-912F-44ECD80F6F1A}" type="sibTrans" cxnId="{CA49C6EB-58D3-4B83-ABA9-29EE543C367E}">
      <dgm:prSet/>
      <dgm:spPr/>
      <dgm:t>
        <a:bodyPr/>
        <a:lstStyle/>
        <a:p>
          <a:endParaRPr lang="es-MX"/>
        </a:p>
      </dgm:t>
    </dgm:pt>
    <dgm:pt modelId="{C61C237E-3269-4925-A8C0-783800AEE837}">
      <dgm:prSet phldrT="[Texto]"/>
      <dgm:spPr/>
      <dgm:t>
        <a:bodyPr/>
        <a:lstStyle/>
        <a:p>
          <a:r>
            <a:rPr lang="es-MX" dirty="0" smtClean="0"/>
            <a:t>INESTABLE</a:t>
          </a:r>
          <a:endParaRPr lang="es-MX" dirty="0"/>
        </a:p>
      </dgm:t>
    </dgm:pt>
    <dgm:pt modelId="{80D179A3-7333-46D9-A0CB-37508EB790BE}" type="parTrans" cxnId="{54AF900D-1EFD-49DD-BC3E-AA67A6C44393}">
      <dgm:prSet/>
      <dgm:spPr/>
      <dgm:t>
        <a:bodyPr/>
        <a:lstStyle/>
        <a:p>
          <a:endParaRPr lang="es-MX"/>
        </a:p>
      </dgm:t>
    </dgm:pt>
    <dgm:pt modelId="{2C042444-1DD7-41CB-9948-724365EEECF4}" type="sibTrans" cxnId="{54AF900D-1EFD-49DD-BC3E-AA67A6C44393}">
      <dgm:prSet/>
      <dgm:spPr/>
      <dgm:t>
        <a:bodyPr/>
        <a:lstStyle/>
        <a:p>
          <a:endParaRPr lang="es-MX"/>
        </a:p>
      </dgm:t>
    </dgm:pt>
    <dgm:pt modelId="{20059095-2397-45B2-B459-5973E91FF70C}">
      <dgm:prSet phldrT="[Texto]"/>
      <dgm:spPr/>
      <dgm:t>
        <a:bodyPr/>
        <a:lstStyle/>
        <a:p>
          <a:r>
            <a:rPr lang="es-MX" dirty="0" smtClean="0"/>
            <a:t>BAJA</a:t>
          </a:r>
          <a:endParaRPr lang="es-MX" dirty="0"/>
        </a:p>
      </dgm:t>
    </dgm:pt>
    <dgm:pt modelId="{A35D9DDD-0E8A-4214-AF03-41324861D19B}" type="parTrans" cxnId="{79744468-D1EF-4E13-8B36-82139C6DE422}">
      <dgm:prSet/>
      <dgm:spPr/>
      <dgm:t>
        <a:bodyPr/>
        <a:lstStyle/>
        <a:p>
          <a:endParaRPr lang="es-MX"/>
        </a:p>
      </dgm:t>
    </dgm:pt>
    <dgm:pt modelId="{1D342057-1965-4E26-8C0D-FA93E116873D}" type="sibTrans" cxnId="{79744468-D1EF-4E13-8B36-82139C6DE422}">
      <dgm:prSet/>
      <dgm:spPr/>
      <dgm:t>
        <a:bodyPr/>
        <a:lstStyle/>
        <a:p>
          <a:endParaRPr lang="es-MX"/>
        </a:p>
      </dgm:t>
    </dgm:pt>
    <dgm:pt modelId="{CC268E41-7BBD-44B5-9FCD-54D9AA7D3BCE}">
      <dgm:prSet phldrT="[Texto]"/>
      <dgm:spPr/>
      <dgm:t>
        <a:bodyPr/>
        <a:lstStyle/>
        <a:p>
          <a:r>
            <a:rPr lang="es-MX" dirty="0" smtClean="0"/>
            <a:t>ESTABLE</a:t>
          </a:r>
          <a:endParaRPr lang="es-MX" dirty="0"/>
        </a:p>
      </dgm:t>
    </dgm:pt>
    <dgm:pt modelId="{FE8B6365-AF21-4D52-923A-61D8BEB2A70A}" type="parTrans" cxnId="{526C6A5E-E400-4F5C-A26E-FED23B7E37D0}">
      <dgm:prSet/>
      <dgm:spPr/>
      <dgm:t>
        <a:bodyPr/>
        <a:lstStyle/>
        <a:p>
          <a:endParaRPr lang="es-MX"/>
        </a:p>
      </dgm:t>
    </dgm:pt>
    <dgm:pt modelId="{D908ED0F-1EC8-4E18-9CE4-2C62A7452FEB}" type="sibTrans" cxnId="{526C6A5E-E400-4F5C-A26E-FED23B7E37D0}">
      <dgm:prSet/>
      <dgm:spPr/>
      <dgm:t>
        <a:bodyPr/>
        <a:lstStyle/>
        <a:p>
          <a:endParaRPr lang="es-MX"/>
        </a:p>
      </dgm:t>
    </dgm:pt>
    <dgm:pt modelId="{8840D4BF-F8B8-4959-B6A9-73C54C2ED3E8}">
      <dgm:prSet phldrT="[Texto]"/>
      <dgm:spPr/>
      <dgm:t>
        <a:bodyPr/>
        <a:lstStyle/>
        <a:p>
          <a:r>
            <a:rPr lang="es-MX" dirty="0" smtClean="0"/>
            <a:t>INESTABLE</a:t>
          </a:r>
          <a:endParaRPr lang="es-MX" dirty="0"/>
        </a:p>
      </dgm:t>
    </dgm:pt>
    <dgm:pt modelId="{4D9264F5-FF55-414C-959E-19B4F7681D24}" type="parTrans" cxnId="{13B14C54-169A-4FF3-B0AA-B42A45D9C5DE}">
      <dgm:prSet/>
      <dgm:spPr/>
      <dgm:t>
        <a:bodyPr/>
        <a:lstStyle/>
        <a:p>
          <a:endParaRPr lang="es-MX"/>
        </a:p>
      </dgm:t>
    </dgm:pt>
    <dgm:pt modelId="{CA43F095-4139-4074-9B0D-03A3D1BCE744}" type="sibTrans" cxnId="{13B14C54-169A-4FF3-B0AA-B42A45D9C5DE}">
      <dgm:prSet/>
      <dgm:spPr/>
      <dgm:t>
        <a:bodyPr/>
        <a:lstStyle/>
        <a:p>
          <a:endParaRPr lang="es-MX"/>
        </a:p>
      </dgm:t>
    </dgm:pt>
    <dgm:pt modelId="{19D6BF3B-E2FD-4ECB-B05B-940FEAB43075}" type="pres">
      <dgm:prSet presAssocID="{68A03786-A599-402F-A3F5-2E7B71802FBC}" presName="Name0" presStyleCnt="0">
        <dgm:presLayoutVars>
          <dgm:dir/>
          <dgm:animLvl val="lvl"/>
          <dgm:resizeHandles/>
        </dgm:presLayoutVars>
      </dgm:prSet>
      <dgm:spPr/>
    </dgm:pt>
    <dgm:pt modelId="{56D92CEE-0FB0-425C-B243-2B97BD89C019}" type="pres">
      <dgm:prSet presAssocID="{6BC7FA66-E4FF-4D0D-BA41-9C58991C2C05}" presName="linNode" presStyleCnt="0"/>
      <dgm:spPr/>
    </dgm:pt>
    <dgm:pt modelId="{3D586689-66F5-4EA2-91E4-CAC7A57878B3}" type="pres">
      <dgm:prSet presAssocID="{6BC7FA66-E4FF-4D0D-BA41-9C58991C2C05}" presName="parentShp" presStyleLbl="node1" presStyleIdx="0" presStyleCnt="2" custLinFactNeighborX="1657" custLinFactNeighborY="4690">
        <dgm:presLayoutVars>
          <dgm:bulletEnabled val="1"/>
        </dgm:presLayoutVars>
      </dgm:prSet>
      <dgm:spPr/>
    </dgm:pt>
    <dgm:pt modelId="{1D485BA1-CDDC-4F41-902E-33DC84B6BEA2}" type="pres">
      <dgm:prSet presAssocID="{6BC7FA66-E4FF-4D0D-BA41-9C58991C2C05}" presName="childShp" presStyleLbl="bgAccFollowNode1" presStyleIdx="0" presStyleCnt="2">
        <dgm:presLayoutVars>
          <dgm:bulletEnabled val="1"/>
        </dgm:presLayoutVars>
      </dgm:prSet>
      <dgm:spPr/>
    </dgm:pt>
    <dgm:pt modelId="{EF819C82-4E2D-4D75-B0CE-1E42EFB23C58}" type="pres">
      <dgm:prSet presAssocID="{7B72A439-7821-44D4-A097-B587EF64FCE2}" presName="spacing" presStyleCnt="0"/>
      <dgm:spPr/>
    </dgm:pt>
    <dgm:pt modelId="{FBAD2993-90DE-498C-9200-274A3E2BA1D9}" type="pres">
      <dgm:prSet presAssocID="{20059095-2397-45B2-B459-5973E91FF70C}" presName="linNode" presStyleCnt="0"/>
      <dgm:spPr/>
    </dgm:pt>
    <dgm:pt modelId="{F0061817-7746-4925-9825-C81FC08801A3}" type="pres">
      <dgm:prSet presAssocID="{20059095-2397-45B2-B459-5973E91FF70C}" presName="parentShp" presStyleLbl="node1" presStyleIdx="1" presStyleCnt="2">
        <dgm:presLayoutVars>
          <dgm:bulletEnabled val="1"/>
        </dgm:presLayoutVars>
      </dgm:prSet>
      <dgm:spPr/>
    </dgm:pt>
    <dgm:pt modelId="{A713C3B7-1AC9-481E-A7A4-DFDDA9ABDCD6}" type="pres">
      <dgm:prSet presAssocID="{20059095-2397-45B2-B459-5973E91FF70C}" presName="childShp" presStyleLbl="bgAccFollowNode1" presStyleIdx="1" presStyleCnt="2">
        <dgm:presLayoutVars>
          <dgm:bulletEnabled val="1"/>
        </dgm:presLayoutVars>
      </dgm:prSet>
      <dgm:spPr/>
    </dgm:pt>
  </dgm:ptLst>
  <dgm:cxnLst>
    <dgm:cxn modelId="{10B7D882-1E3A-4184-8595-9DBDEC4B67EE}" type="presOf" srcId="{20059095-2397-45B2-B459-5973E91FF70C}" destId="{F0061817-7746-4925-9825-C81FC08801A3}" srcOrd="0" destOrd="0" presId="urn:microsoft.com/office/officeart/2005/8/layout/vList6"/>
    <dgm:cxn modelId="{526C6A5E-E400-4F5C-A26E-FED23B7E37D0}" srcId="{20059095-2397-45B2-B459-5973E91FF70C}" destId="{CC268E41-7BBD-44B5-9FCD-54D9AA7D3BCE}" srcOrd="0" destOrd="0" parTransId="{FE8B6365-AF21-4D52-923A-61D8BEB2A70A}" sibTransId="{D908ED0F-1EC8-4E18-9CE4-2C62A7452FEB}"/>
    <dgm:cxn modelId="{A09D879A-2332-4AB3-9790-8D88D7C401B5}" srcId="{68A03786-A599-402F-A3F5-2E7B71802FBC}" destId="{6BC7FA66-E4FF-4D0D-BA41-9C58991C2C05}" srcOrd="0" destOrd="0" parTransId="{BF95300F-0885-46B6-AFF5-3D787E2B5A69}" sibTransId="{7B72A439-7821-44D4-A097-B587EF64FCE2}"/>
    <dgm:cxn modelId="{C5E4752C-679C-4B56-A0F1-4D6BF3E71E8C}" type="presOf" srcId="{B40AEDE9-085B-4CB6-B9BD-A8BABF5B083B}" destId="{1D485BA1-CDDC-4F41-902E-33DC84B6BEA2}" srcOrd="0" destOrd="0" presId="urn:microsoft.com/office/officeart/2005/8/layout/vList6"/>
    <dgm:cxn modelId="{176F272C-12A3-43B3-BE1F-1B10DAF4CA53}" type="presOf" srcId="{6BC7FA66-E4FF-4D0D-BA41-9C58991C2C05}" destId="{3D586689-66F5-4EA2-91E4-CAC7A57878B3}" srcOrd="0" destOrd="0" presId="urn:microsoft.com/office/officeart/2005/8/layout/vList6"/>
    <dgm:cxn modelId="{54AF900D-1EFD-49DD-BC3E-AA67A6C44393}" srcId="{6BC7FA66-E4FF-4D0D-BA41-9C58991C2C05}" destId="{C61C237E-3269-4925-A8C0-783800AEE837}" srcOrd="1" destOrd="0" parTransId="{80D179A3-7333-46D9-A0CB-37508EB790BE}" sibTransId="{2C042444-1DD7-41CB-9948-724365EEECF4}"/>
    <dgm:cxn modelId="{13B14C54-169A-4FF3-B0AA-B42A45D9C5DE}" srcId="{20059095-2397-45B2-B459-5973E91FF70C}" destId="{8840D4BF-F8B8-4959-B6A9-73C54C2ED3E8}" srcOrd="1" destOrd="0" parTransId="{4D9264F5-FF55-414C-959E-19B4F7681D24}" sibTransId="{CA43F095-4139-4074-9B0D-03A3D1BCE744}"/>
    <dgm:cxn modelId="{DEF8F706-DCC4-40CC-83EA-810A2E72C908}" type="presOf" srcId="{68A03786-A599-402F-A3F5-2E7B71802FBC}" destId="{19D6BF3B-E2FD-4ECB-B05B-940FEAB43075}" srcOrd="0" destOrd="0" presId="urn:microsoft.com/office/officeart/2005/8/layout/vList6"/>
    <dgm:cxn modelId="{CA49C6EB-58D3-4B83-ABA9-29EE543C367E}" srcId="{6BC7FA66-E4FF-4D0D-BA41-9C58991C2C05}" destId="{B40AEDE9-085B-4CB6-B9BD-A8BABF5B083B}" srcOrd="0" destOrd="0" parTransId="{AEE9CCBE-CDCA-4C8D-A60C-EA6B180960ED}" sibTransId="{72054236-FE8D-44A0-912F-44ECD80F6F1A}"/>
    <dgm:cxn modelId="{79744468-D1EF-4E13-8B36-82139C6DE422}" srcId="{68A03786-A599-402F-A3F5-2E7B71802FBC}" destId="{20059095-2397-45B2-B459-5973E91FF70C}" srcOrd="1" destOrd="0" parTransId="{A35D9DDD-0E8A-4214-AF03-41324861D19B}" sibTransId="{1D342057-1965-4E26-8C0D-FA93E116873D}"/>
    <dgm:cxn modelId="{38766071-5551-4062-ACEB-B9A1C4D75CB8}" type="presOf" srcId="{8840D4BF-F8B8-4959-B6A9-73C54C2ED3E8}" destId="{A713C3B7-1AC9-481E-A7A4-DFDDA9ABDCD6}" srcOrd="0" destOrd="1" presId="urn:microsoft.com/office/officeart/2005/8/layout/vList6"/>
    <dgm:cxn modelId="{A3D363DC-8FF8-468F-B3C8-30C2D013669E}" type="presOf" srcId="{C61C237E-3269-4925-A8C0-783800AEE837}" destId="{1D485BA1-CDDC-4F41-902E-33DC84B6BEA2}" srcOrd="0" destOrd="1" presId="urn:microsoft.com/office/officeart/2005/8/layout/vList6"/>
    <dgm:cxn modelId="{07916871-D534-4AA0-8FA4-9E3596BEC11F}" type="presOf" srcId="{CC268E41-7BBD-44B5-9FCD-54D9AA7D3BCE}" destId="{A713C3B7-1AC9-481E-A7A4-DFDDA9ABDCD6}" srcOrd="0" destOrd="0" presId="urn:microsoft.com/office/officeart/2005/8/layout/vList6"/>
    <dgm:cxn modelId="{0BC83EB1-0722-4636-BEED-C56441FA7543}" type="presParOf" srcId="{19D6BF3B-E2FD-4ECB-B05B-940FEAB43075}" destId="{56D92CEE-0FB0-425C-B243-2B97BD89C019}" srcOrd="0" destOrd="0" presId="urn:microsoft.com/office/officeart/2005/8/layout/vList6"/>
    <dgm:cxn modelId="{C1F21B2D-CB68-40EB-BF70-8E3AE6A3F53B}" type="presParOf" srcId="{56D92CEE-0FB0-425C-B243-2B97BD89C019}" destId="{3D586689-66F5-4EA2-91E4-CAC7A57878B3}" srcOrd="0" destOrd="0" presId="urn:microsoft.com/office/officeart/2005/8/layout/vList6"/>
    <dgm:cxn modelId="{4DCD9194-87AA-467D-B648-5DA9263C1D3B}" type="presParOf" srcId="{56D92CEE-0FB0-425C-B243-2B97BD89C019}" destId="{1D485BA1-CDDC-4F41-902E-33DC84B6BEA2}" srcOrd="1" destOrd="0" presId="urn:microsoft.com/office/officeart/2005/8/layout/vList6"/>
    <dgm:cxn modelId="{00F671D8-5CD8-47B0-A61B-95CB0B84F8E6}" type="presParOf" srcId="{19D6BF3B-E2FD-4ECB-B05B-940FEAB43075}" destId="{EF819C82-4E2D-4D75-B0CE-1E42EFB23C58}" srcOrd="1" destOrd="0" presId="urn:microsoft.com/office/officeart/2005/8/layout/vList6"/>
    <dgm:cxn modelId="{A0D64C24-109E-454D-B95A-B74F68AE0B31}" type="presParOf" srcId="{19D6BF3B-E2FD-4ECB-B05B-940FEAB43075}" destId="{FBAD2993-90DE-498C-9200-274A3E2BA1D9}" srcOrd="2" destOrd="0" presId="urn:microsoft.com/office/officeart/2005/8/layout/vList6"/>
    <dgm:cxn modelId="{B95EB35B-467C-4630-94DF-E1763F66B2BC}" type="presParOf" srcId="{FBAD2993-90DE-498C-9200-274A3E2BA1D9}" destId="{F0061817-7746-4925-9825-C81FC08801A3}" srcOrd="0" destOrd="0" presId="urn:microsoft.com/office/officeart/2005/8/layout/vList6"/>
    <dgm:cxn modelId="{5DDDE2EC-BD79-4C90-86EA-FFB046B6D2EF}" type="presParOf" srcId="{FBAD2993-90DE-498C-9200-274A3E2BA1D9}" destId="{A713C3B7-1AC9-481E-A7A4-DFDDA9ABDCD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85BA1-CDDC-4F41-902E-33DC84B6BEA2}">
      <dsp:nvSpPr>
        <dsp:cNvPr id="0" name=""/>
        <dsp:cNvSpPr/>
      </dsp:nvSpPr>
      <dsp:spPr>
        <a:xfrm>
          <a:off x="3014688" y="573"/>
          <a:ext cx="4522032" cy="2237204"/>
        </a:xfrm>
        <a:prstGeom prst="rightArrow">
          <a:avLst>
            <a:gd name="adj1" fmla="val 75000"/>
            <a:gd name="adj2" fmla="val 50000"/>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115" tIns="31115" rIns="31115" bIns="31115" numCol="1" spcCol="1270" anchor="t" anchorCtr="0">
          <a:noAutofit/>
        </a:bodyPr>
        <a:lstStyle/>
        <a:p>
          <a:pPr marL="285750" lvl="1" indent="-285750" algn="l" defTabSz="2178050">
            <a:lnSpc>
              <a:spcPct val="90000"/>
            </a:lnSpc>
            <a:spcBef>
              <a:spcPct val="0"/>
            </a:spcBef>
            <a:spcAft>
              <a:spcPct val="15000"/>
            </a:spcAft>
            <a:buChar char="••"/>
          </a:pPr>
          <a:r>
            <a:rPr lang="es-MX" sz="4900" kern="1200" dirty="0" smtClean="0"/>
            <a:t>ESTABLE</a:t>
          </a:r>
          <a:endParaRPr lang="es-MX" sz="4900" kern="1200" dirty="0"/>
        </a:p>
        <a:p>
          <a:pPr marL="285750" lvl="1" indent="-285750" algn="l" defTabSz="2178050">
            <a:lnSpc>
              <a:spcPct val="90000"/>
            </a:lnSpc>
            <a:spcBef>
              <a:spcPct val="0"/>
            </a:spcBef>
            <a:spcAft>
              <a:spcPct val="15000"/>
            </a:spcAft>
            <a:buChar char="••"/>
          </a:pPr>
          <a:r>
            <a:rPr lang="es-MX" sz="4900" kern="1200" dirty="0" smtClean="0"/>
            <a:t>INESTABLE</a:t>
          </a:r>
          <a:endParaRPr lang="es-MX" sz="4900" kern="1200" dirty="0"/>
        </a:p>
      </dsp:txBody>
      <dsp:txXfrm>
        <a:off x="3014688" y="280224"/>
        <a:ext cx="3683081" cy="1677903"/>
      </dsp:txXfrm>
    </dsp:sp>
    <dsp:sp modelId="{3D586689-66F5-4EA2-91E4-CAC7A57878B3}">
      <dsp:nvSpPr>
        <dsp:cNvPr id="0" name=""/>
        <dsp:cNvSpPr/>
      </dsp:nvSpPr>
      <dsp:spPr>
        <a:xfrm>
          <a:off x="74930" y="105498"/>
          <a:ext cx="3014688" cy="2237204"/>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s-MX" sz="6500" kern="1200" dirty="0" smtClean="0"/>
            <a:t>ALTA</a:t>
          </a:r>
          <a:endParaRPr lang="es-MX" sz="6500" kern="1200" dirty="0"/>
        </a:p>
      </dsp:txBody>
      <dsp:txXfrm>
        <a:off x="184141" y="214709"/>
        <a:ext cx="2796266" cy="2018782"/>
      </dsp:txXfrm>
    </dsp:sp>
    <dsp:sp modelId="{A713C3B7-1AC9-481E-A7A4-DFDDA9ABDCD6}">
      <dsp:nvSpPr>
        <dsp:cNvPr id="0" name=""/>
        <dsp:cNvSpPr/>
      </dsp:nvSpPr>
      <dsp:spPr>
        <a:xfrm>
          <a:off x="3014688" y="2461498"/>
          <a:ext cx="4522032" cy="2237204"/>
        </a:xfrm>
        <a:prstGeom prst="rightArrow">
          <a:avLst>
            <a:gd name="adj1" fmla="val 75000"/>
            <a:gd name="adj2" fmla="val 50000"/>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115" tIns="31115" rIns="31115" bIns="31115" numCol="1" spcCol="1270" anchor="t" anchorCtr="0">
          <a:noAutofit/>
        </a:bodyPr>
        <a:lstStyle/>
        <a:p>
          <a:pPr marL="285750" lvl="1" indent="-285750" algn="l" defTabSz="2178050">
            <a:lnSpc>
              <a:spcPct val="90000"/>
            </a:lnSpc>
            <a:spcBef>
              <a:spcPct val="0"/>
            </a:spcBef>
            <a:spcAft>
              <a:spcPct val="15000"/>
            </a:spcAft>
            <a:buChar char="••"/>
          </a:pPr>
          <a:r>
            <a:rPr lang="es-MX" sz="4900" kern="1200" dirty="0" smtClean="0"/>
            <a:t>ESTABLE</a:t>
          </a:r>
          <a:endParaRPr lang="es-MX" sz="4900" kern="1200" dirty="0"/>
        </a:p>
        <a:p>
          <a:pPr marL="285750" lvl="1" indent="-285750" algn="l" defTabSz="2178050">
            <a:lnSpc>
              <a:spcPct val="90000"/>
            </a:lnSpc>
            <a:spcBef>
              <a:spcPct val="0"/>
            </a:spcBef>
            <a:spcAft>
              <a:spcPct val="15000"/>
            </a:spcAft>
            <a:buChar char="••"/>
          </a:pPr>
          <a:r>
            <a:rPr lang="es-MX" sz="4900" kern="1200" dirty="0" smtClean="0"/>
            <a:t>INESTABLE</a:t>
          </a:r>
          <a:endParaRPr lang="es-MX" sz="4900" kern="1200" dirty="0"/>
        </a:p>
      </dsp:txBody>
      <dsp:txXfrm>
        <a:off x="3014688" y="2741149"/>
        <a:ext cx="3683081" cy="1677903"/>
      </dsp:txXfrm>
    </dsp:sp>
    <dsp:sp modelId="{F0061817-7746-4925-9825-C81FC08801A3}">
      <dsp:nvSpPr>
        <dsp:cNvPr id="0" name=""/>
        <dsp:cNvSpPr/>
      </dsp:nvSpPr>
      <dsp:spPr>
        <a:xfrm>
          <a:off x="0" y="2461498"/>
          <a:ext cx="3014688" cy="2237204"/>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s-MX" sz="6500" kern="1200" dirty="0" smtClean="0"/>
            <a:t>BAJA</a:t>
          </a:r>
          <a:endParaRPr lang="es-MX" sz="6500" kern="1200" dirty="0"/>
        </a:p>
      </dsp:txBody>
      <dsp:txXfrm>
        <a:off x="109211" y="2570709"/>
        <a:ext cx="2796266" cy="201878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020AFD0-9BC8-420C-8FAE-E0729C9513D5}" type="datetimeFigureOut">
              <a:rPr lang="es-MX" smtClean="0"/>
              <a:t>19/06/2022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73AE967-44E4-4B2F-A5A7-F62E8B99653E}" type="slidenum">
              <a:rPr lang="es-MX" smtClean="0"/>
              <a:t>‹Nº›</a:t>
            </a:fld>
            <a:endParaRPr lang="es-MX"/>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464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D020AFD0-9BC8-420C-8FAE-E0729C9513D5}" type="datetimeFigureOut">
              <a:rPr lang="es-MX" smtClean="0"/>
              <a:t>19/06/2022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73AE967-44E4-4B2F-A5A7-F62E8B99653E}" type="slidenum">
              <a:rPr lang="es-MX" smtClean="0"/>
              <a:t>‹Nº›</a:t>
            </a:fld>
            <a:endParaRPr lang="es-MX"/>
          </a:p>
        </p:txBody>
      </p:sp>
    </p:spTree>
    <p:extLst>
      <p:ext uri="{BB962C8B-B14F-4D97-AF65-F5344CB8AC3E}">
        <p14:creationId xmlns:p14="http://schemas.microsoft.com/office/powerpoint/2010/main" val="1245079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020AFD0-9BC8-420C-8FAE-E0729C9513D5}" type="datetimeFigureOut">
              <a:rPr lang="es-MX" smtClean="0"/>
              <a:t>19/06/2022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73AE967-44E4-4B2F-A5A7-F62E8B99653E}" type="slidenum">
              <a:rPr lang="es-MX" smtClean="0"/>
              <a:t>‹Nº›</a:t>
            </a:fld>
            <a:endParaRPr lang="es-MX"/>
          </a:p>
        </p:txBody>
      </p:sp>
    </p:spTree>
    <p:extLst>
      <p:ext uri="{BB962C8B-B14F-4D97-AF65-F5344CB8AC3E}">
        <p14:creationId xmlns:p14="http://schemas.microsoft.com/office/powerpoint/2010/main" val="3284994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020AFD0-9BC8-420C-8FAE-E0729C9513D5}" type="datetimeFigureOut">
              <a:rPr lang="es-MX" smtClean="0"/>
              <a:t>19/06/2022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73AE967-44E4-4B2F-A5A7-F62E8B99653E}" type="slidenum">
              <a:rPr lang="es-MX" smtClean="0"/>
              <a:t>‹Nº›</a:t>
            </a:fld>
            <a:endParaRPr lang="es-MX"/>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69919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020AFD0-9BC8-420C-8FAE-E0729C9513D5}" type="datetimeFigureOut">
              <a:rPr lang="es-MX" smtClean="0"/>
              <a:t>19/06/2022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73AE967-44E4-4B2F-A5A7-F62E8B99653E}" type="slidenum">
              <a:rPr lang="es-MX" smtClean="0"/>
              <a:t>‹Nº›</a:t>
            </a:fld>
            <a:endParaRPr lang="es-MX"/>
          </a:p>
        </p:txBody>
      </p:sp>
    </p:spTree>
    <p:extLst>
      <p:ext uri="{BB962C8B-B14F-4D97-AF65-F5344CB8AC3E}">
        <p14:creationId xmlns:p14="http://schemas.microsoft.com/office/powerpoint/2010/main" val="219097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020AFD0-9BC8-420C-8FAE-E0729C9513D5}" type="datetimeFigureOut">
              <a:rPr lang="es-MX" smtClean="0"/>
              <a:t>19/06/2022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73AE967-44E4-4B2F-A5A7-F62E8B99653E}" type="slidenum">
              <a:rPr lang="es-MX" smtClean="0"/>
              <a:t>‹Nº›</a:t>
            </a:fld>
            <a:endParaRPr lang="es-MX"/>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51697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020AFD0-9BC8-420C-8FAE-E0729C9513D5}" type="datetimeFigureOut">
              <a:rPr lang="es-MX" smtClean="0"/>
              <a:t>19/06/2022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73AE967-44E4-4B2F-A5A7-F62E8B99653E}" type="slidenum">
              <a:rPr lang="es-MX" smtClean="0"/>
              <a:t>‹Nº›</a:t>
            </a:fld>
            <a:endParaRPr lang="es-MX"/>
          </a:p>
        </p:txBody>
      </p:sp>
    </p:spTree>
    <p:extLst>
      <p:ext uri="{BB962C8B-B14F-4D97-AF65-F5344CB8AC3E}">
        <p14:creationId xmlns:p14="http://schemas.microsoft.com/office/powerpoint/2010/main" val="2415356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020AFD0-9BC8-420C-8FAE-E0729C9513D5}" type="datetimeFigureOut">
              <a:rPr lang="es-MX" smtClean="0"/>
              <a:t>19/06/2022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73AE967-44E4-4B2F-A5A7-F62E8B99653E}" type="slidenum">
              <a:rPr lang="es-MX" smtClean="0"/>
              <a:t>‹Nº›</a:t>
            </a:fld>
            <a:endParaRPr lang="es-MX"/>
          </a:p>
        </p:txBody>
      </p:sp>
    </p:spTree>
    <p:extLst>
      <p:ext uri="{BB962C8B-B14F-4D97-AF65-F5344CB8AC3E}">
        <p14:creationId xmlns:p14="http://schemas.microsoft.com/office/powerpoint/2010/main" val="1452960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020AFD0-9BC8-420C-8FAE-E0729C9513D5}" type="datetimeFigureOut">
              <a:rPr lang="es-MX" smtClean="0"/>
              <a:t>19/06/2022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73AE967-44E4-4B2F-A5A7-F62E8B99653E}" type="slidenum">
              <a:rPr lang="es-MX" smtClean="0"/>
              <a:t>‹Nº›</a:t>
            </a:fld>
            <a:endParaRPr lang="es-MX"/>
          </a:p>
        </p:txBody>
      </p:sp>
    </p:spTree>
    <p:extLst>
      <p:ext uri="{BB962C8B-B14F-4D97-AF65-F5344CB8AC3E}">
        <p14:creationId xmlns:p14="http://schemas.microsoft.com/office/powerpoint/2010/main" val="1144683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020AFD0-9BC8-420C-8FAE-E0729C9513D5}" type="datetimeFigureOut">
              <a:rPr lang="es-MX" smtClean="0"/>
              <a:t>19/06/2022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73AE967-44E4-4B2F-A5A7-F62E8B99653E}" type="slidenum">
              <a:rPr lang="es-MX" smtClean="0"/>
              <a:t>‹Nº›</a:t>
            </a:fld>
            <a:endParaRPr lang="es-MX"/>
          </a:p>
        </p:txBody>
      </p:sp>
    </p:spTree>
    <p:extLst>
      <p:ext uri="{BB962C8B-B14F-4D97-AF65-F5344CB8AC3E}">
        <p14:creationId xmlns:p14="http://schemas.microsoft.com/office/powerpoint/2010/main" val="1781134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020AFD0-9BC8-420C-8FAE-E0729C9513D5}" type="datetimeFigureOut">
              <a:rPr lang="es-MX" smtClean="0"/>
              <a:t>19/06/2022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73AE967-44E4-4B2F-A5A7-F62E8B99653E}" type="slidenum">
              <a:rPr lang="es-MX" smtClean="0"/>
              <a:t>‹Nº›</a:t>
            </a:fld>
            <a:endParaRPr lang="es-MX"/>
          </a:p>
        </p:txBody>
      </p:sp>
    </p:spTree>
    <p:extLst>
      <p:ext uri="{BB962C8B-B14F-4D97-AF65-F5344CB8AC3E}">
        <p14:creationId xmlns:p14="http://schemas.microsoft.com/office/powerpoint/2010/main" val="169493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020AFD0-9BC8-420C-8FAE-E0729C9513D5}" type="datetimeFigureOut">
              <a:rPr lang="es-MX" smtClean="0"/>
              <a:t>19/06/2022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73AE967-44E4-4B2F-A5A7-F62E8B99653E}" type="slidenum">
              <a:rPr lang="es-MX" smtClean="0"/>
              <a:t>‹Nº›</a:t>
            </a:fld>
            <a:endParaRPr lang="es-MX"/>
          </a:p>
        </p:txBody>
      </p:sp>
    </p:spTree>
    <p:extLst>
      <p:ext uri="{BB962C8B-B14F-4D97-AF65-F5344CB8AC3E}">
        <p14:creationId xmlns:p14="http://schemas.microsoft.com/office/powerpoint/2010/main" val="2264042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020AFD0-9BC8-420C-8FAE-E0729C9513D5}" type="datetimeFigureOut">
              <a:rPr lang="es-MX" smtClean="0"/>
              <a:t>19/06/2022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73AE967-44E4-4B2F-A5A7-F62E8B99653E}" type="slidenum">
              <a:rPr lang="es-MX" smtClean="0"/>
              <a:t>‹Nº›</a:t>
            </a:fld>
            <a:endParaRPr lang="es-MX"/>
          </a:p>
        </p:txBody>
      </p:sp>
    </p:spTree>
    <p:extLst>
      <p:ext uri="{BB962C8B-B14F-4D97-AF65-F5344CB8AC3E}">
        <p14:creationId xmlns:p14="http://schemas.microsoft.com/office/powerpoint/2010/main" val="14866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020AFD0-9BC8-420C-8FAE-E0729C9513D5}" type="datetimeFigureOut">
              <a:rPr lang="es-MX" smtClean="0"/>
              <a:t>19/06/2022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73AE967-44E4-4B2F-A5A7-F62E8B99653E}" type="slidenum">
              <a:rPr lang="es-MX" smtClean="0"/>
              <a:t>‹Nº›</a:t>
            </a:fld>
            <a:endParaRPr lang="es-MX"/>
          </a:p>
        </p:txBody>
      </p:sp>
    </p:spTree>
    <p:extLst>
      <p:ext uri="{BB962C8B-B14F-4D97-AF65-F5344CB8AC3E}">
        <p14:creationId xmlns:p14="http://schemas.microsoft.com/office/powerpoint/2010/main" val="1105544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0AFD0-9BC8-420C-8FAE-E0729C9513D5}" type="datetimeFigureOut">
              <a:rPr lang="es-MX" smtClean="0"/>
              <a:t>19/06/2022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73AE967-44E4-4B2F-A5A7-F62E8B99653E}" type="slidenum">
              <a:rPr lang="es-MX" smtClean="0"/>
              <a:t>‹Nº›</a:t>
            </a:fld>
            <a:endParaRPr lang="es-MX"/>
          </a:p>
        </p:txBody>
      </p:sp>
    </p:spTree>
    <p:extLst>
      <p:ext uri="{BB962C8B-B14F-4D97-AF65-F5344CB8AC3E}">
        <p14:creationId xmlns:p14="http://schemas.microsoft.com/office/powerpoint/2010/main" val="40191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020AFD0-9BC8-420C-8FAE-E0729C9513D5}" type="datetimeFigureOut">
              <a:rPr lang="es-MX" smtClean="0"/>
              <a:t>19/06/2022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73AE967-44E4-4B2F-A5A7-F62E8B99653E}" type="slidenum">
              <a:rPr lang="es-MX" smtClean="0"/>
              <a:t>‹Nº›</a:t>
            </a:fld>
            <a:endParaRPr lang="es-MX"/>
          </a:p>
        </p:txBody>
      </p:sp>
    </p:spTree>
    <p:extLst>
      <p:ext uri="{BB962C8B-B14F-4D97-AF65-F5344CB8AC3E}">
        <p14:creationId xmlns:p14="http://schemas.microsoft.com/office/powerpoint/2010/main" val="2326553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020AFD0-9BC8-420C-8FAE-E0729C9513D5}" type="datetimeFigureOut">
              <a:rPr lang="es-MX" smtClean="0"/>
              <a:t>19/06/2022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73AE967-44E4-4B2F-A5A7-F62E8B99653E}" type="slidenum">
              <a:rPr lang="es-MX" smtClean="0"/>
              <a:t>‹Nº›</a:t>
            </a:fld>
            <a:endParaRPr lang="es-MX"/>
          </a:p>
        </p:txBody>
      </p:sp>
    </p:spTree>
    <p:extLst>
      <p:ext uri="{BB962C8B-B14F-4D97-AF65-F5344CB8AC3E}">
        <p14:creationId xmlns:p14="http://schemas.microsoft.com/office/powerpoint/2010/main" val="756023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bg2">
                <a:tint val="97000"/>
                <a:hueMod val="92000"/>
                <a:satMod val="169000"/>
                <a:lumMod val="164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020AFD0-9BC8-420C-8FAE-E0729C9513D5}" type="datetimeFigureOut">
              <a:rPr lang="es-MX" smtClean="0"/>
              <a:t>19/06/2022</a:t>
            </a:fld>
            <a:endParaRPr lang="es-MX"/>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MX"/>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73AE967-44E4-4B2F-A5A7-F62E8B99653E}" type="slidenum">
              <a:rPr lang="es-MX" smtClean="0"/>
              <a:t>‹Nº›</a:t>
            </a:fld>
            <a:endParaRPr lang="es-MX"/>
          </a:p>
        </p:txBody>
      </p:sp>
    </p:spTree>
    <p:extLst>
      <p:ext uri="{BB962C8B-B14F-4D97-AF65-F5344CB8AC3E}">
        <p14:creationId xmlns:p14="http://schemas.microsoft.com/office/powerpoint/2010/main" val="262916013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concepto.de/habito/" TargetMode="External"/><Relationship Id="rId2" Type="http://schemas.openxmlformats.org/officeDocument/2006/relationships/hyperlink" Target="https://concepto.de/valores-humanos/" TargetMode="External"/><Relationship Id="rId1" Type="http://schemas.openxmlformats.org/officeDocument/2006/relationships/slideLayout" Target="../slideLayouts/slideLayout7.xml"/><Relationship Id="rId5" Type="http://schemas.openxmlformats.org/officeDocument/2006/relationships/hyperlink" Target="https://concepto.de/dignidad-3/" TargetMode="External"/><Relationship Id="rId4" Type="http://schemas.openxmlformats.org/officeDocument/2006/relationships/hyperlink" Target="https://concepto.de/igualda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concepto.de/meta/"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concepto.de/doctrina/"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AUTOCONCEPTO Y AUTOESTIMA EN RELACIÓN CON LA VIDA SALUDABLE - Petit Fit by  C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30" y="411409"/>
            <a:ext cx="6651625" cy="602218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5532307" y="1410071"/>
            <a:ext cx="7443787" cy="1446550"/>
          </a:xfrm>
          <a:prstGeom prst="rect">
            <a:avLst/>
          </a:prstGeom>
          <a:noFill/>
        </p:spPr>
        <p:txBody>
          <a:bodyPr wrap="square" lIns="91440" tIns="45720" rIns="91440" bIns="45720">
            <a:spAutoFit/>
            <a:scene3d>
              <a:camera prst="isometricOffAxis2Right"/>
              <a:lightRig rig="threePt" dir="t"/>
            </a:scene3d>
          </a:bodyPr>
          <a:lstStyle/>
          <a:p>
            <a:pPr algn="ctr"/>
            <a:r>
              <a:rPr lang="es-ES" sz="8800" b="1" dirty="0" smtClean="0">
                <a:ln w="22225">
                  <a:solidFill>
                    <a:schemeClr val="accent2"/>
                  </a:solidFill>
                  <a:prstDash val="solid"/>
                </a:ln>
                <a:solidFill>
                  <a:schemeClr val="accent2">
                    <a:lumMod val="40000"/>
                    <a:lumOff val="60000"/>
                  </a:schemeClr>
                </a:solidFill>
              </a:rPr>
              <a:t>AUTOESTIMA</a:t>
            </a:r>
            <a:endParaRPr lang="es-ES" sz="8800" b="1" dirty="0">
              <a:ln w="22225">
                <a:solidFill>
                  <a:schemeClr val="accent2"/>
                </a:solidFill>
                <a:prstDash val="solid"/>
              </a:ln>
              <a:solidFill>
                <a:schemeClr val="accent2">
                  <a:lumMod val="40000"/>
                  <a:lumOff val="60000"/>
                </a:schemeClr>
              </a:solidFill>
            </a:endParaRPr>
          </a:p>
        </p:txBody>
      </p:sp>
      <p:sp>
        <p:nvSpPr>
          <p:cNvPr id="5" name="Rectángulo 4"/>
          <p:cNvSpPr/>
          <p:nvPr/>
        </p:nvSpPr>
        <p:spPr>
          <a:xfrm>
            <a:off x="6242866" y="3087256"/>
            <a:ext cx="7364517" cy="1323439"/>
          </a:xfrm>
          <a:prstGeom prst="rect">
            <a:avLst/>
          </a:prstGeom>
          <a:noFill/>
        </p:spPr>
        <p:txBody>
          <a:bodyPr wrap="none" lIns="91440" tIns="45720" rIns="91440" bIns="45720">
            <a:spAutoFit/>
            <a:scene3d>
              <a:camera prst="isometricOffAxis2Right"/>
              <a:lightRig rig="threePt" dir="t"/>
            </a:scene3d>
          </a:bodyPr>
          <a:lstStyle/>
          <a:p>
            <a:pPr algn="ctr"/>
            <a:r>
              <a:rPr lang="es-ES" sz="8000" b="1" cap="none" spc="0" dirty="0" smtClean="0">
                <a:ln w="22225">
                  <a:solidFill>
                    <a:schemeClr val="accent2"/>
                  </a:solidFill>
                  <a:prstDash val="solid"/>
                </a:ln>
                <a:solidFill>
                  <a:schemeClr val="accent2">
                    <a:lumMod val="40000"/>
                    <a:lumOff val="60000"/>
                  </a:schemeClr>
                </a:solidFill>
                <a:effectLst/>
              </a:rPr>
              <a:t>AMOR PROPIO</a:t>
            </a:r>
            <a:endParaRPr lang="es-ES" sz="8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290766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5535" y="929062"/>
            <a:ext cx="6096000" cy="5139869"/>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just" fontAlgn="base">
              <a:spcAft>
                <a:spcPts val="0"/>
              </a:spcAft>
            </a:pPr>
            <a:r>
              <a:rPr lang="es-MX" sz="320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a:t>
            </a:r>
            <a:r>
              <a:rPr lang="es-MX" sz="3200" dirty="0" smtClean="0">
                <a:ln w="0"/>
                <a:solidFill>
                  <a:schemeClr val="accent1"/>
                </a:solidFill>
                <a:effectLst>
                  <a:outerShdw blurRad="38100" dist="25400" dir="5400000" algn="ctr" rotWithShape="0">
                    <a:srgbClr val="6E747A">
                      <a:alpha val="43000"/>
                    </a:srgbClr>
                  </a:outerShdw>
                </a:effectLst>
                <a:latin typeface="Aharoni" panose="02010803020104030203" pitchFamily="2" charset="-79"/>
                <a:ea typeface="Times New Roman" panose="02020603050405020304" pitchFamily="18" charset="0"/>
                <a:cs typeface="Aharoni" panose="02010803020104030203" pitchFamily="2" charset="-79"/>
              </a:rPr>
              <a:t>CUÁL ES LA IMPORTANCIA DE LA AUTOESTIMA?</a:t>
            </a:r>
          </a:p>
          <a:p>
            <a:pPr algn="just" fontAlgn="base">
              <a:spcAft>
                <a:spcPts val="0"/>
              </a:spcAft>
            </a:pPr>
            <a:endParaRPr lang="es-MX" sz="24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endParaRPr>
          </a:p>
          <a:p>
            <a:pPr algn="just"/>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PODEMOS AFIRMAR QUE LA AUTOESTIMA ES LA BASE, LOS CIMIENTOS DE NUESTRA SALUD PSICOLÓGICA. SI NUESTRA AUTOESTIMA ES ADECUADA, PODREMOS INTERACTUAR CON EL MUNDO DE FORMA SANA, PODREMOS AFIRMARNOS EN CUALQUIER SITUACIÓN Y DEFENDER NUESTROS DERECHOS SIN ALTERACIÓN</a:t>
            </a:r>
            <a:endParaRPr lang="es-MX" sz="2400" dirty="0">
              <a:solidFill>
                <a:schemeClr val="bg1"/>
              </a:solidFill>
              <a:latin typeface="Aharoni" panose="02010803020104030203" pitchFamily="2" charset="-79"/>
              <a:cs typeface="Aharoni" panose="02010803020104030203" pitchFamily="2" charset="-79"/>
            </a:endParaRPr>
          </a:p>
        </p:txBody>
      </p:sp>
      <p:sp>
        <p:nvSpPr>
          <p:cNvPr id="3" name="Rectángulo 2"/>
          <p:cNvSpPr/>
          <p:nvPr/>
        </p:nvSpPr>
        <p:spPr>
          <a:xfrm>
            <a:off x="6940289" y="275714"/>
            <a:ext cx="4776866"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rPr>
              <a:t>AUTOESTIMA</a:t>
            </a:r>
            <a:endParaRPr lang="es-MX" sz="5400" dirty="0"/>
          </a:p>
        </p:txBody>
      </p:sp>
      <p:sp>
        <p:nvSpPr>
          <p:cNvPr id="4" name="Rectángulo 3"/>
          <p:cNvSpPr/>
          <p:nvPr/>
        </p:nvSpPr>
        <p:spPr>
          <a:xfrm>
            <a:off x="6595750" y="1549200"/>
            <a:ext cx="4616893"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UNA AUTOESTIMA SANA PREVIENE ENFERMEDADES PSICOLÓGICAS COMO LA DEPRESIÓN O LA ANSIEDAD</a:t>
            </a:r>
            <a:endParaRPr lang="es-MX" sz="2400" dirty="0">
              <a:solidFill>
                <a:schemeClr val="bg1"/>
              </a:solidFill>
              <a:latin typeface="Aharoni" panose="02010803020104030203" pitchFamily="2" charset="-79"/>
              <a:cs typeface="Aharoni" panose="02010803020104030203" pitchFamily="2" charset="-79"/>
            </a:endParaRPr>
          </a:p>
        </p:txBody>
      </p:sp>
      <p:sp>
        <p:nvSpPr>
          <p:cNvPr id="5" name="Rectángulo 4"/>
          <p:cNvSpPr/>
          <p:nvPr/>
        </p:nvSpPr>
        <p:spPr>
          <a:xfrm>
            <a:off x="6595750" y="3723849"/>
            <a:ext cx="4626964"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fontAlgn="base">
              <a:spcAft>
                <a:spcPts val="0"/>
              </a:spcAft>
            </a:pPr>
            <a:r>
              <a:rPr lang="es-MX" sz="24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UNA AUTOESTIMA SALUDABLE NOS PERMITE TENER UNA SERIE DE CONDUCTAS Y ACTITUDES QUE TIENEN EFECTOS BENEFICIOSOS PARA LA SALUD Y LA CALIDAD DE VIDA.</a:t>
            </a:r>
            <a:endParaRPr lang="es-MX" sz="2400" dirty="0">
              <a:solidFill>
                <a:schemeClr val="bg1"/>
              </a:solidFill>
              <a:effectLst/>
              <a:latin typeface="Aharoni" panose="02010803020104030203" pitchFamily="2" charset="-79"/>
              <a:ea typeface="Times New Roman" panose="02020603050405020304" pitchFamily="18" charset="0"/>
              <a:cs typeface="Aharoni" panose="02010803020104030203" pitchFamily="2" charset="-79"/>
            </a:endParaRPr>
          </a:p>
        </p:txBody>
      </p:sp>
    </p:spTree>
    <p:extLst>
      <p:ext uri="{BB962C8B-B14F-4D97-AF65-F5344CB8AC3E}">
        <p14:creationId xmlns:p14="http://schemas.microsoft.com/office/powerpoint/2010/main" val="3805339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04416" y="359046"/>
            <a:ext cx="10818089" cy="923330"/>
          </a:xfrm>
          <a:prstGeom prst="rect">
            <a:avLst/>
          </a:prstGeom>
        </p:spPr>
        <p:style>
          <a:lnRef idx="3">
            <a:schemeClr val="lt1"/>
          </a:lnRef>
          <a:fillRef idx="1">
            <a:schemeClr val="accent2"/>
          </a:fillRef>
          <a:effectRef idx="1">
            <a:schemeClr val="accent2"/>
          </a:effectRef>
          <a:fontRef idx="minor">
            <a:schemeClr val="lt1"/>
          </a:fontRef>
        </p:style>
        <p:txBody>
          <a:bodyPr wrap="square" lIns="91440" tIns="45720" rIns="91440" bIns="45720">
            <a:spAutoFit/>
          </a:bodyPr>
          <a:lstStyle/>
          <a:p>
            <a:pPr algn="ctr"/>
            <a:r>
              <a:rPr lang="es-ES" sz="5400" b="1" dirty="0" smtClean="0">
                <a:ln w="22225">
                  <a:solidFill>
                    <a:schemeClr val="accent2"/>
                  </a:solidFill>
                  <a:prstDash val="solid"/>
                </a:ln>
                <a:solidFill>
                  <a:schemeClr val="accent2">
                    <a:lumMod val="40000"/>
                    <a:lumOff val="60000"/>
                  </a:schemeClr>
                </a:solidFill>
              </a:rPr>
              <a:t>TIPOS DE AUTOESTIMA</a:t>
            </a:r>
            <a:endParaRPr lang="es-ES" sz="5400" b="1" cap="none" spc="0" dirty="0">
              <a:ln w="22225">
                <a:solidFill>
                  <a:schemeClr val="accent2"/>
                </a:solidFill>
                <a:prstDash val="solid"/>
              </a:ln>
              <a:solidFill>
                <a:schemeClr val="accent2">
                  <a:lumMod val="40000"/>
                  <a:lumOff val="60000"/>
                </a:schemeClr>
              </a:solidFill>
              <a:effectLst/>
            </a:endParaRPr>
          </a:p>
        </p:txBody>
      </p:sp>
      <p:graphicFrame>
        <p:nvGraphicFramePr>
          <p:cNvPr id="4" name="Diagrama 3"/>
          <p:cNvGraphicFramePr/>
          <p:nvPr>
            <p:extLst>
              <p:ext uri="{D42A27DB-BD31-4B8C-83A1-F6EECF244321}">
                <p14:modId xmlns:p14="http://schemas.microsoft.com/office/powerpoint/2010/main" val="3351299820"/>
              </p:ext>
            </p:extLst>
          </p:nvPr>
        </p:nvGraphicFramePr>
        <p:xfrm>
          <a:off x="779487" y="1558977"/>
          <a:ext cx="7536721" cy="4699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descr="Autoestima - EcuR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6208" y="1765169"/>
            <a:ext cx="3541011" cy="4230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308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3740" y="304289"/>
            <a:ext cx="7226039"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sz="4800" b="1" cap="none" spc="0" dirty="0" smtClean="0">
                <a:ln w="6600">
                  <a:solidFill>
                    <a:schemeClr val="accent2"/>
                  </a:solidFill>
                  <a:prstDash val="solid"/>
                </a:ln>
                <a:solidFill>
                  <a:srgbClr val="FFFFFF"/>
                </a:solidFill>
                <a:effectLst>
                  <a:outerShdw dist="38100" dir="2700000" algn="tl" rotWithShape="0">
                    <a:schemeClr val="accent2"/>
                  </a:outerShdw>
                </a:effectLst>
              </a:rPr>
              <a:t>AUTOESTIMA ALTA ESTABLE</a:t>
            </a:r>
            <a:endParaRPr lang="es-MX" sz="4800" dirty="0"/>
          </a:p>
        </p:txBody>
      </p:sp>
      <p:sp>
        <p:nvSpPr>
          <p:cNvPr id="3" name="Rectángulo 2"/>
          <p:cNvSpPr/>
          <p:nvPr/>
        </p:nvSpPr>
        <p:spPr>
          <a:xfrm>
            <a:off x="246869" y="2056150"/>
            <a:ext cx="7232910" cy="415498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LAS PERSONAS CON EL TIPO DE AUTOESTIMA ALTA Y ESTABLE SON PERSONAS QUE MAYORITARIAMENTE TIENEN:</a:t>
            </a:r>
          </a:p>
          <a:p>
            <a:pPr algn="just"/>
            <a:endPar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a:p>
            <a:pPr marL="342900" indent="-342900" algn="just">
              <a:buFont typeface="Wingdings" panose="05000000000000000000" pitchFamily="2" charset="2"/>
              <a:buChar char="v"/>
            </a:pPr>
            <a:r>
              <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SEGURIDAD EN SÍ MISMAS, </a:t>
            </a:r>
          </a:p>
          <a:p>
            <a:pPr marL="342900" indent="-342900" algn="just">
              <a:buFont typeface="Wingdings" panose="05000000000000000000" pitchFamily="2" charset="2"/>
              <a:buChar char="v"/>
            </a:pPr>
            <a:r>
              <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SE CONSIDERAN VALIOSAS TAL Y COMO SON.</a:t>
            </a:r>
          </a:p>
          <a:p>
            <a:pPr marL="342900" indent="-342900" algn="just">
              <a:buFont typeface="Wingdings" panose="05000000000000000000" pitchFamily="2" charset="2"/>
              <a:buChar char="v"/>
            </a:pPr>
            <a:r>
              <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SON CAPACES DE DEFENDER SUS OPINIONES Y ARGUMENTOS SIN TAMBALEARSE. </a:t>
            </a:r>
          </a:p>
          <a:p>
            <a:pPr marL="342900" indent="-342900" algn="just">
              <a:buFont typeface="Wingdings" panose="05000000000000000000" pitchFamily="2" charset="2"/>
              <a:buChar char="v"/>
            </a:pPr>
            <a:r>
              <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RECONOCEN EN SÍ SUS VIRTUDES PERO TAMBIÉN SUS DEBILIDADES, </a:t>
            </a:r>
          </a:p>
          <a:p>
            <a:pPr marL="342900" indent="-342900" algn="just">
              <a:buFont typeface="Wingdings" panose="05000000000000000000" pitchFamily="2" charset="2"/>
              <a:buChar char="v"/>
            </a:pPr>
            <a:r>
              <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LO QUE SUCEDE ES QUE NO DEJAN QUE SUS DEBILIDADES INTERFIERAN EN SU CAMINO</a:t>
            </a:r>
            <a:endParaRPr lang="es-MX" sz="2200" dirty="0">
              <a:solidFill>
                <a:schemeClr val="bg1"/>
              </a:solidFill>
              <a:latin typeface="Aharoni" panose="02010803020104030203" pitchFamily="2" charset="-79"/>
              <a:cs typeface="Aharoni" panose="02010803020104030203" pitchFamily="2" charset="-79"/>
            </a:endParaRPr>
          </a:p>
        </p:txBody>
      </p:sp>
      <p:pic>
        <p:nvPicPr>
          <p:cNvPr id="12290" name="Picture 2" descr="Autoestima y Bienestar en femenino | Imperfectas | Frases bonitas, Frases  motivadoras, Frases positi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6687" y="304288"/>
            <a:ext cx="4179887" cy="5906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462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6590" y="275714"/>
            <a:ext cx="11604885"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sz="4800" b="1" cap="none" spc="0" dirty="0" smtClean="0">
                <a:ln w="6600">
                  <a:solidFill>
                    <a:schemeClr val="accent2"/>
                  </a:solidFill>
                  <a:prstDash val="solid"/>
                </a:ln>
                <a:solidFill>
                  <a:srgbClr val="FFFFFF"/>
                </a:solidFill>
                <a:effectLst>
                  <a:outerShdw dist="38100" dir="2700000" algn="tl" rotWithShape="0">
                    <a:schemeClr val="accent2"/>
                  </a:outerShdw>
                </a:effectLst>
              </a:rPr>
              <a:t>AUTOESTIMA ALTA INESTABLE</a:t>
            </a:r>
            <a:endParaRPr lang="es-MX" sz="4800" dirty="0"/>
          </a:p>
        </p:txBody>
      </p:sp>
      <p:sp>
        <p:nvSpPr>
          <p:cNvPr id="3" name="Rectángulo 2"/>
          <p:cNvSpPr/>
          <p:nvPr/>
        </p:nvSpPr>
        <p:spPr>
          <a:xfrm>
            <a:off x="5705475" y="1421036"/>
            <a:ext cx="6096000" cy="495520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just">
              <a:spcAft>
                <a:spcPts val="1800"/>
              </a:spcAft>
            </a:pPr>
            <a:r>
              <a:rPr lang="es-MX" sz="22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ESTAS PERSONAS TIENEN DE IGUAL MANERA QUE LAS PERSONAS CON UN TIPO DE AUTOESTIMA ALTA Y ESTABLE,.</a:t>
            </a:r>
          </a:p>
          <a:p>
            <a:pPr algn="just">
              <a:spcAft>
                <a:spcPts val="1800"/>
              </a:spcAft>
            </a:pPr>
            <a:r>
              <a:rPr lang="es-MX" sz="22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EL INCONVENIENTE SE REFLEJA EN LA INESTABILIDAD Y EN LA IMPOSIBILIDAD QUE TIENEN DE MANTENER SU AUTOESTIMA DE MANERA ESTABLE EN EL TIEMPO, </a:t>
            </a:r>
          </a:p>
          <a:p>
            <a:pPr algn="just">
              <a:spcAft>
                <a:spcPts val="1800"/>
              </a:spcAft>
            </a:pPr>
            <a:r>
              <a:rPr lang="es-MX" sz="22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ESO LES LLEVA A ENCONTRARSE EN SITUACIONES QUE CONSIDERAN AMENAZANTES (POSIBILIDAD DE VIVIR UN FRACASO) PARA SU AUTOESTIMA  Y A EJECUTAR UNA RESPUESTA AGRESIVA O PASIVO-AGRESIVA.</a:t>
            </a:r>
            <a:endParaRPr lang="es-MX" sz="2200" dirty="0">
              <a:solidFill>
                <a:schemeClr val="bg1"/>
              </a:solidFill>
              <a:effectLst/>
              <a:latin typeface="Aharoni" panose="02010803020104030203" pitchFamily="2" charset="-79"/>
              <a:ea typeface="Times New Roman" panose="02020603050405020304" pitchFamily="18" charset="0"/>
              <a:cs typeface="Aharoni" panose="02010803020104030203" pitchFamily="2" charset="-79"/>
            </a:endParaRPr>
          </a:p>
        </p:txBody>
      </p:sp>
      <p:pic>
        <p:nvPicPr>
          <p:cNvPr id="13314" name="Picture 2" descr="100 Frases de Autoestima y Motivación Pers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90" y="1421036"/>
            <a:ext cx="5291137" cy="49552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780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6590" y="275714"/>
            <a:ext cx="11604885"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sz="4800" b="1" cap="none" spc="0" dirty="0" smtClean="0">
                <a:ln w="6600">
                  <a:solidFill>
                    <a:schemeClr val="accent2"/>
                  </a:solidFill>
                  <a:prstDash val="solid"/>
                </a:ln>
                <a:solidFill>
                  <a:srgbClr val="FFFFFF"/>
                </a:solidFill>
                <a:effectLst>
                  <a:outerShdw dist="38100" dir="2700000" algn="tl" rotWithShape="0">
                    <a:schemeClr val="accent2"/>
                  </a:outerShdw>
                </a:effectLst>
              </a:rPr>
              <a:t>AUTOESTIMA BAJA ESTABLE</a:t>
            </a:r>
            <a:endParaRPr lang="es-MX" sz="4800" dirty="0"/>
          </a:p>
        </p:txBody>
      </p:sp>
      <p:sp>
        <p:nvSpPr>
          <p:cNvPr id="3" name="Rectángulo 2"/>
          <p:cNvSpPr/>
          <p:nvPr/>
        </p:nvSpPr>
        <p:spPr>
          <a:xfrm>
            <a:off x="3305175" y="1243862"/>
            <a:ext cx="6096000" cy="5401479"/>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a:spcAft>
                <a:spcPts val="1800"/>
              </a:spcAft>
            </a:pPr>
            <a:r>
              <a:rPr lang="es-MX" sz="2200" dirty="0" smtClean="0">
                <a:solidFill>
                  <a:srgbClr val="3D3D3D"/>
                </a:solidFill>
                <a:effectLst/>
                <a:latin typeface="Aharoni" panose="02010803020104030203" pitchFamily="2" charset="-79"/>
                <a:ea typeface="Times New Roman" panose="02020603050405020304" pitchFamily="18" charset="0"/>
                <a:cs typeface="Aharoni" panose="02010803020104030203" pitchFamily="2" charset="-79"/>
              </a:rPr>
              <a:t>LAS PERSONAS QUE TIENEN UNA AUTOESTIMA BAJA SON PERSONAS QUE DE MANERA ESTABILIZADA EN EL TIEMPO, SIN IMPORTAR QUE EXTERNAMENTE SE LES FAVOREZCA O NO, TIENDEN A INFRAVALORARSE Y MANTIENEN UN DIALOGO INTERNO CON MAYOR CARGA NEGATIVA.</a:t>
            </a:r>
            <a:endParaRPr lang="es-MX" sz="2200" dirty="0" smtClean="0">
              <a:effectLst/>
              <a:latin typeface="Aharoni" panose="02010803020104030203" pitchFamily="2" charset="-79"/>
              <a:ea typeface="Times New Roman" panose="02020603050405020304" pitchFamily="18" charset="0"/>
              <a:cs typeface="Aharoni" panose="02010803020104030203" pitchFamily="2" charset="-79"/>
            </a:endParaRPr>
          </a:p>
          <a:p>
            <a:pPr algn="just">
              <a:spcAft>
                <a:spcPts val="1800"/>
              </a:spcAft>
            </a:pPr>
            <a:r>
              <a:rPr lang="es-MX" sz="2200" dirty="0" smtClean="0">
                <a:solidFill>
                  <a:srgbClr val="3D3D3D"/>
                </a:solidFill>
                <a:effectLst/>
                <a:latin typeface="Aharoni" panose="02010803020104030203" pitchFamily="2" charset="-79"/>
                <a:ea typeface="Times New Roman" panose="02020603050405020304" pitchFamily="18" charset="0"/>
                <a:cs typeface="Aharoni" panose="02010803020104030203" pitchFamily="2" charset="-79"/>
              </a:rPr>
              <a:t>LA TOTALIDAD DE SUS DÍAS TIENEN MUY INTERIORIZADO EL ACTO DE QUE NO DAN LA TALLA Y NO SON AUTO-EFICACES EN AQUELLO QUE HACEN, PUESTO QUE SIEMPRE TIENEN EL TEMOR A FALLAR Y HACERLO MAL. ESO LES LLEVA A TENER UN ESTADO DE ÁNIMO APÁTICO Y DEPRESIVO</a:t>
            </a:r>
            <a:r>
              <a:rPr lang="es-MX" dirty="0" smtClean="0">
                <a:solidFill>
                  <a:srgbClr val="3D3D3D"/>
                </a:solidFill>
                <a:effectLst/>
                <a:latin typeface="Arial" panose="020B0604020202020204" pitchFamily="34" charset="0"/>
                <a:ea typeface="Times New Roman" panose="02020603050405020304" pitchFamily="18" charset="0"/>
              </a:rPr>
              <a:t>.</a:t>
            </a:r>
            <a:endParaRPr lang="es-MX" dirty="0">
              <a:effectLst/>
              <a:latin typeface="Times New Roman" panose="02020603050405020304" pitchFamily="18" charset="0"/>
              <a:ea typeface="Times New Roman" panose="02020603050405020304" pitchFamily="18" charset="0"/>
            </a:endParaRPr>
          </a:p>
        </p:txBody>
      </p:sp>
      <p:pic>
        <p:nvPicPr>
          <p:cNvPr id="14338" name="Picture 2" descr="100 Frases de Autoestima y Motivación Pers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90" y="1243862"/>
            <a:ext cx="2860935" cy="526421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50 Frases para subir y levantar la autoestima - Te harán sentir mucho mej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0237" y="1243862"/>
            <a:ext cx="2543175" cy="5401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440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6590" y="275714"/>
            <a:ext cx="11604885"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S" sz="4800" b="1" cap="none" spc="0" dirty="0" smtClean="0">
                <a:ln w="6600">
                  <a:solidFill>
                    <a:schemeClr val="accent2"/>
                  </a:solidFill>
                  <a:prstDash val="solid"/>
                </a:ln>
                <a:solidFill>
                  <a:srgbClr val="FFFFFF"/>
                </a:solidFill>
                <a:effectLst>
                  <a:outerShdw dist="38100" dir="2700000" algn="tl" rotWithShape="0">
                    <a:schemeClr val="accent2"/>
                  </a:outerShdw>
                </a:effectLst>
              </a:rPr>
              <a:t>AUTOESTIMA BAJA INESTABLE</a:t>
            </a:r>
            <a:endParaRPr lang="es-MX" sz="4800" dirty="0"/>
          </a:p>
        </p:txBody>
      </p:sp>
      <p:sp>
        <p:nvSpPr>
          <p:cNvPr id="3" name="Rectángulo 2"/>
          <p:cNvSpPr/>
          <p:nvPr/>
        </p:nvSpPr>
        <p:spPr>
          <a:xfrm>
            <a:off x="196590" y="1221011"/>
            <a:ext cx="6096000" cy="5401479"/>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just">
              <a:spcAft>
                <a:spcPts val="1800"/>
              </a:spcAft>
            </a:pPr>
            <a:r>
              <a:rPr lang="es-MX" sz="2200" dirty="0" smtClean="0">
                <a:solidFill>
                  <a:srgbClr val="3D3D3D"/>
                </a:solidFill>
                <a:effectLst/>
                <a:latin typeface="Aharoni" panose="02010803020104030203" pitchFamily="2" charset="-79"/>
                <a:ea typeface="Times New Roman" panose="02020603050405020304" pitchFamily="18" charset="0"/>
                <a:cs typeface="Aharoni" panose="02010803020104030203" pitchFamily="2" charset="-79"/>
              </a:rPr>
              <a:t>LA AUTOESTIMA BAJA E INESTABLE ES LA MENOS FAVORECEDORA. EN ESTE POLO, ENCONTRAMOS A PERSONAS CON UNA AUTOESTIMA QUE ADEMÁS DE BAJA, FLUCTÚA EN EL TIEMPO CON INESTABILIDAD, PUDIENDO EXPERIMENTAR PEQUEÑOS MOMENTOS DE SATISFACCIÓN Y DE CAPACIDAD DE LOGRO PERO QUE RÁPIDAMENTE SE DISMINUYE.</a:t>
            </a:r>
            <a:endParaRPr lang="es-MX" sz="2200" dirty="0" smtClean="0">
              <a:effectLst/>
              <a:latin typeface="Aharoni" panose="02010803020104030203" pitchFamily="2" charset="-79"/>
              <a:ea typeface="Times New Roman" panose="02020603050405020304" pitchFamily="18" charset="0"/>
              <a:cs typeface="Aharoni" panose="02010803020104030203" pitchFamily="2" charset="-79"/>
            </a:endParaRPr>
          </a:p>
          <a:p>
            <a:pPr algn="just">
              <a:spcAft>
                <a:spcPts val="1800"/>
              </a:spcAft>
            </a:pPr>
            <a:r>
              <a:rPr lang="es-MX" sz="2200" dirty="0" smtClean="0">
                <a:solidFill>
                  <a:srgbClr val="3D3D3D"/>
                </a:solidFill>
                <a:effectLst/>
                <a:latin typeface="Aharoni" panose="02010803020104030203" pitchFamily="2" charset="-79"/>
                <a:ea typeface="Times New Roman" panose="02020603050405020304" pitchFamily="18" charset="0"/>
                <a:cs typeface="Aharoni" panose="02010803020104030203" pitchFamily="2" charset="-79"/>
              </a:rPr>
              <a:t>DICHAS PERSONAS EN OCASIONES SON FÁCILMENTE INFLUENCIABLES Y PUEDEN TOMAR DECISIONES POR AGRADAR A LAS DEMÁS PERSONAS Y ASÍ SENTIR APRECIO. ES POR ELLO, QUE PUEDEN ADEMÁS, GENERAR DEPENDENCIA EMOCIONAL.</a:t>
            </a:r>
            <a:endParaRPr lang="es-MX" sz="2200" dirty="0">
              <a:effectLst/>
              <a:latin typeface="Aharoni" panose="02010803020104030203" pitchFamily="2" charset="-79"/>
              <a:ea typeface="Times New Roman" panose="02020603050405020304" pitchFamily="18" charset="0"/>
              <a:cs typeface="Aharoni" panose="02010803020104030203" pitchFamily="2" charset="-79"/>
            </a:endParaRPr>
          </a:p>
        </p:txBody>
      </p:sp>
      <p:pic>
        <p:nvPicPr>
          <p:cNvPr id="15362" name="Picture 2" descr="50 Frases para subir y levantar la autoestima - Te harán sentir mucho mej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221010"/>
            <a:ext cx="5424488" cy="54014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999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4313" y="311436"/>
            <a:ext cx="11758612" cy="611859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spcAft>
                <a:spcPts val="1825"/>
              </a:spcAft>
            </a:pPr>
            <a:r>
              <a:rPr lang="es-MX" sz="2400" dirty="0" smtClean="0">
                <a:ln>
                  <a:solidFill>
                    <a:schemeClr val="accent1">
                      <a:lumMod val="60000"/>
                      <a:lumOff val="40000"/>
                    </a:schemeClr>
                  </a:solidFill>
                </a:ln>
                <a:solidFill>
                  <a:schemeClr val="accent6">
                    <a:lumMod val="50000"/>
                  </a:schemeClr>
                </a:solidFill>
                <a:latin typeface="Aharoni" panose="02010803020104030203" pitchFamily="2" charset="-79"/>
                <a:ea typeface="Times New Roman" panose="02020603050405020304" pitchFamily="18" charset="0"/>
                <a:cs typeface="Aharoni" panose="02010803020104030203" pitchFamily="2" charset="-79"/>
              </a:rPr>
              <a:t>CARACTERISTICAS DE UNA PERSONALIDAD CON AUTOESTIMA ALTA</a:t>
            </a:r>
            <a:r>
              <a:rPr lang="es-MX" dirty="0" smtClean="0">
                <a:ln>
                  <a:solidFill>
                    <a:schemeClr val="accent1">
                      <a:lumMod val="60000"/>
                      <a:lumOff val="40000"/>
                    </a:schemeClr>
                  </a:solidFill>
                </a:ln>
                <a:solidFill>
                  <a:schemeClr val="accent6">
                    <a:lumMod val="50000"/>
                  </a:schemeClr>
                </a:solidFill>
                <a:effectLst/>
                <a:latin typeface="Arial" panose="020B0604020202020204" pitchFamily="34" charset="0"/>
                <a:ea typeface="Times New Roman" panose="02020603050405020304" pitchFamily="18" charset="0"/>
              </a:rPr>
              <a:t>:</a:t>
            </a:r>
          </a:p>
          <a:p>
            <a:pPr algn="just">
              <a:spcAft>
                <a:spcPts val="1825"/>
              </a:spcAft>
            </a:pPr>
            <a:endParaRPr lang="es-MX" dirty="0" smtClean="0">
              <a:effectLst/>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2000" b="1" dirty="0" smtClean="0">
                <a:ln>
                  <a:solidFill>
                    <a:schemeClr val="bg2">
                      <a:lumMod val="60000"/>
                      <a:lumOff val="40000"/>
                    </a:schemeClr>
                  </a:solidFill>
                </a:ln>
                <a:solidFill>
                  <a:srgbClr val="000000"/>
                </a:solidFill>
                <a:effectLst/>
                <a:latin typeface="Aharoni" panose="02010803020104030203" pitchFamily="2" charset="-79"/>
                <a:ea typeface="Calibri" panose="020F0502020204030204" pitchFamily="34" charset="0"/>
                <a:cs typeface="Aharoni" panose="02010803020104030203" pitchFamily="2" charset="-79"/>
              </a:rPr>
              <a:t>AUTOCONFIANZA</a:t>
            </a:r>
            <a:r>
              <a:rPr lang="es-MX" sz="2000" b="1" dirty="0" smtClean="0">
                <a:solidFill>
                  <a:srgbClr val="000000"/>
                </a:solidFill>
                <a:effectLst/>
                <a:latin typeface="Aharoni" panose="02010803020104030203" pitchFamily="2" charset="-79"/>
                <a:ea typeface="Calibri" panose="020F0502020204030204" pitchFamily="34" charset="0"/>
                <a:cs typeface="Aharoni" panose="02010803020104030203" pitchFamily="2" charset="-79"/>
              </a:rPr>
              <a:t>.</a:t>
            </a:r>
            <a:r>
              <a:rPr lang="es-MX" sz="2000" dirty="0" smtClean="0">
                <a:solidFill>
                  <a:srgbClr val="000000"/>
                </a:solidFill>
                <a:effectLst/>
                <a:latin typeface="Aharoni" panose="02010803020104030203" pitchFamily="2" charset="-79"/>
                <a:ea typeface="Calibri" panose="020F0502020204030204" pitchFamily="34" charset="0"/>
                <a:cs typeface="Aharoni" panose="02010803020104030203" pitchFamily="2" charset="-79"/>
              </a:rPr>
              <a:t> LA PERSONA CONOCE Y ACEPTA SUS </a:t>
            </a:r>
            <a:r>
              <a:rPr lang="es-MX" sz="2000" u="sng" dirty="0" smtClean="0">
                <a:solidFill>
                  <a:srgbClr val="E84E2B"/>
                </a:solidFill>
                <a:effectLst/>
                <a:latin typeface="Aharoni" panose="02010803020104030203" pitchFamily="2" charset="-79"/>
                <a:ea typeface="Calibri" panose="020F0502020204030204" pitchFamily="34" charset="0"/>
                <a:cs typeface="Aharoni" panose="02010803020104030203" pitchFamily="2" charset="-79"/>
                <a:hlinkClick r:id="rId2"/>
              </a:rPr>
              <a:t>VALORES</a:t>
            </a:r>
            <a:r>
              <a:rPr lang="es-MX" sz="2000" dirty="0" smtClean="0">
                <a:solidFill>
                  <a:srgbClr val="000000"/>
                </a:solidFill>
                <a:effectLst/>
                <a:latin typeface="Aharoni" panose="02010803020104030203" pitchFamily="2" charset="-79"/>
                <a:ea typeface="Calibri" panose="020F0502020204030204" pitchFamily="34" charset="0"/>
                <a:cs typeface="Aharoni" panose="02010803020104030203" pitchFamily="2" charset="-79"/>
              </a:rPr>
              <a:t> Y ESTÁ DISPUESTA A LUCHAR POR ELLOS A PESAR DE ENCONTRAR OPOSICIÓN. AL MISMO TIEMPO ES CAPAZ DE CAMBIAR ALGO DE ELLOS SI LA EXPERIENCIA LE DICE QUE ESTABAN ERRADOS.</a:t>
            </a: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2000" dirty="0" smtClean="0">
                <a:ln w="0">
                  <a:solidFill>
                    <a:schemeClr val="bg2">
                      <a:lumMod val="75000"/>
                    </a:schemeClr>
                  </a:solidFill>
                </a:ln>
                <a:solidFill>
                  <a:schemeClr val="accent1"/>
                </a:solidFill>
                <a:effectLst>
                  <a:outerShdw blurRad="38100" dist="25400" dir="5400000" algn="ctr" rotWithShape="0">
                    <a:srgbClr val="6E747A">
                      <a:alpha val="43000"/>
                    </a:srgbClr>
                  </a:outerShdw>
                </a:effectLst>
                <a:latin typeface="Aharoni" panose="02010803020104030203" pitchFamily="2" charset="-79"/>
                <a:ea typeface="Calibri" panose="020F0502020204030204" pitchFamily="34" charset="0"/>
                <a:cs typeface="Aharoni" panose="02010803020104030203" pitchFamily="2" charset="-79"/>
              </a:rPr>
              <a:t>ACEPTACIÓN</a:t>
            </a:r>
            <a:r>
              <a:rPr lang="es-MX" sz="2000" b="1" dirty="0" smtClean="0">
                <a:solidFill>
                  <a:srgbClr val="000000"/>
                </a:solidFill>
                <a:effectLst/>
                <a:latin typeface="Aharoni" panose="02010803020104030203" pitchFamily="2" charset="-79"/>
                <a:ea typeface="Calibri" panose="020F0502020204030204" pitchFamily="34" charset="0"/>
                <a:cs typeface="Aharoni" panose="02010803020104030203" pitchFamily="2" charset="-79"/>
              </a:rPr>
              <a:t>.</a:t>
            </a:r>
            <a:r>
              <a:rPr lang="es-MX" sz="2000" dirty="0" smtClean="0">
                <a:solidFill>
                  <a:srgbClr val="000000"/>
                </a:solidFill>
                <a:effectLst/>
                <a:latin typeface="Aharoni" panose="02010803020104030203" pitchFamily="2" charset="-79"/>
                <a:ea typeface="Calibri" panose="020F0502020204030204" pitchFamily="34" charset="0"/>
                <a:cs typeface="Aharoni" panose="02010803020104030203" pitchFamily="2" charset="-79"/>
              </a:rPr>
              <a:t> LA PERSONA SE ACEPTA A SÍ MISMA TAL Y COMO ES, LO CUAL NO QUIERE DECIR QUE NO INTENTE VENCER MIEDOS, CONQUISTAR MALOS </a:t>
            </a:r>
            <a:r>
              <a:rPr lang="es-MX" sz="2000" u="sng" dirty="0" smtClean="0">
                <a:solidFill>
                  <a:srgbClr val="E84E2B"/>
                </a:solidFill>
                <a:effectLst/>
                <a:latin typeface="Aharoni" panose="02010803020104030203" pitchFamily="2" charset="-79"/>
                <a:ea typeface="Calibri" panose="020F0502020204030204" pitchFamily="34" charset="0"/>
                <a:cs typeface="Aharoni" panose="02010803020104030203" pitchFamily="2" charset="-79"/>
                <a:hlinkClick r:id="rId3"/>
              </a:rPr>
              <a:t>HÁBITOS</a:t>
            </a:r>
            <a:r>
              <a:rPr lang="es-MX" sz="2000" dirty="0" smtClean="0">
                <a:solidFill>
                  <a:srgbClr val="000000"/>
                </a:solidFill>
                <a:effectLst/>
                <a:latin typeface="Aharoni" panose="02010803020104030203" pitchFamily="2" charset="-79"/>
                <a:ea typeface="Calibri" panose="020F0502020204030204" pitchFamily="34" charset="0"/>
                <a:cs typeface="Aharoni" panose="02010803020104030203" pitchFamily="2" charset="-79"/>
              </a:rPr>
              <a:t> O CAMBIAR, PERO NO SE SIENTE CULPABLE POR SER COMO ES O PORQUE A OTROS NO LES PAREZCA ADECUADA SU MANERA DE PENSAR.</a:t>
            </a: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2000" b="1" dirty="0" smtClean="0">
                <a:ln>
                  <a:solidFill>
                    <a:schemeClr val="bg2">
                      <a:lumMod val="60000"/>
                      <a:lumOff val="40000"/>
                    </a:schemeClr>
                  </a:solidFill>
                </a:ln>
                <a:solidFill>
                  <a:srgbClr val="000000"/>
                </a:solidFill>
                <a:effectLst/>
                <a:latin typeface="Aharoni" panose="02010803020104030203" pitchFamily="2" charset="-79"/>
                <a:ea typeface="Calibri" panose="020F0502020204030204" pitchFamily="34" charset="0"/>
                <a:cs typeface="Aharoni" panose="02010803020104030203" pitchFamily="2" charset="-79"/>
              </a:rPr>
              <a:t>AUTOVALORACIÓN.</a:t>
            </a:r>
            <a:r>
              <a:rPr lang="es-MX" sz="2000" dirty="0" smtClean="0">
                <a:solidFill>
                  <a:srgbClr val="000000"/>
                </a:solidFill>
                <a:effectLst/>
                <a:latin typeface="Aharoni" panose="02010803020104030203" pitchFamily="2" charset="-79"/>
                <a:ea typeface="Calibri" panose="020F0502020204030204" pitchFamily="34" charset="0"/>
                <a:cs typeface="Aharoni" panose="02010803020104030203" pitchFamily="2" charset="-79"/>
              </a:rPr>
              <a:t> LA PERSONA SE CONSIDERA MEDIANAMENTE APTA, CON COSAS PARA OFRECER A LOS DEMÁS Y SE RELACIONA CON ELLOS EN CONDICIONES DE </a:t>
            </a:r>
            <a:r>
              <a:rPr lang="es-MX" sz="2000" u="sng" dirty="0" smtClean="0">
                <a:solidFill>
                  <a:srgbClr val="E84E2B"/>
                </a:solidFill>
                <a:effectLst/>
                <a:latin typeface="Aharoni" panose="02010803020104030203" pitchFamily="2" charset="-79"/>
                <a:ea typeface="Calibri" panose="020F0502020204030204" pitchFamily="34" charset="0"/>
                <a:cs typeface="Aharoni" panose="02010803020104030203" pitchFamily="2" charset="-79"/>
                <a:hlinkClick r:id="rId4"/>
              </a:rPr>
              <a:t>IGUALDAD</a:t>
            </a:r>
            <a:r>
              <a:rPr lang="es-MX" sz="2000" dirty="0" smtClean="0">
                <a:solidFill>
                  <a:srgbClr val="000000"/>
                </a:solidFill>
                <a:effectLst/>
                <a:latin typeface="Aharoni" panose="02010803020104030203" pitchFamily="2" charset="-79"/>
                <a:ea typeface="Calibri" panose="020F0502020204030204" pitchFamily="34" charset="0"/>
                <a:cs typeface="Aharoni" panose="02010803020104030203" pitchFamily="2" charset="-79"/>
              </a:rPr>
              <a:t> Y DE </a:t>
            </a:r>
            <a:r>
              <a:rPr lang="es-MX" sz="2000" u="sng" dirty="0" smtClean="0">
                <a:solidFill>
                  <a:srgbClr val="E84E2B"/>
                </a:solidFill>
                <a:effectLst/>
                <a:latin typeface="Aharoni" panose="02010803020104030203" pitchFamily="2" charset="-79"/>
                <a:ea typeface="Calibri" panose="020F0502020204030204" pitchFamily="34" charset="0"/>
                <a:cs typeface="Aharoni" panose="02010803020104030203" pitchFamily="2" charset="-79"/>
                <a:hlinkClick r:id="rId5"/>
              </a:rPr>
              <a:t>DIGNIDAD</a:t>
            </a:r>
            <a:r>
              <a:rPr lang="es-MX" sz="2000" dirty="0" smtClean="0">
                <a:solidFill>
                  <a:srgbClr val="000000"/>
                </a:solidFill>
                <a:effectLst/>
                <a:latin typeface="Aharoni" panose="02010803020104030203" pitchFamily="2" charset="-79"/>
                <a:ea typeface="Calibri" panose="020F0502020204030204" pitchFamily="34" charset="0"/>
                <a:cs typeface="Aharoni" panose="02010803020104030203" pitchFamily="2" charset="-79"/>
              </a:rPr>
              <a:t>.</a:t>
            </a: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2000" b="1" dirty="0" smtClean="0">
                <a:ln>
                  <a:solidFill>
                    <a:schemeClr val="bg2">
                      <a:lumMod val="60000"/>
                      <a:lumOff val="40000"/>
                    </a:schemeClr>
                  </a:solidFill>
                </a:ln>
                <a:solidFill>
                  <a:srgbClr val="000000"/>
                </a:solidFill>
                <a:effectLst/>
                <a:latin typeface="Aharoni" panose="02010803020104030203" pitchFamily="2" charset="-79"/>
                <a:ea typeface="Calibri" panose="020F0502020204030204" pitchFamily="34" charset="0"/>
                <a:cs typeface="Aharoni" panose="02010803020104030203" pitchFamily="2" charset="-79"/>
              </a:rPr>
              <a:t>APASIONAMIENTO.</a:t>
            </a:r>
            <a:r>
              <a:rPr lang="es-MX" sz="2000" dirty="0" smtClean="0">
                <a:solidFill>
                  <a:srgbClr val="000000"/>
                </a:solidFill>
                <a:effectLst/>
                <a:latin typeface="Aharoni" panose="02010803020104030203" pitchFamily="2" charset="-79"/>
                <a:ea typeface="Calibri" panose="020F0502020204030204" pitchFamily="34" charset="0"/>
                <a:cs typeface="Aharoni" panose="02010803020104030203" pitchFamily="2" charset="-79"/>
              </a:rPr>
              <a:t> ES CAPAZ DE DISFRUTAR CON DETERMINADAS ACTIVIDADES Y ALEGRARSE DE SU PROPIA EXISTENCIA, LO CUAL NO SIGNIFICA QUE VIVA EN ESTADO DE ALEGRÍA CONSTANTE. PUEDE ENTRISTECERSE O ALEGRARSE, COMO CUALQUIERA, PERO FRENTE A ESTÍMULOS EXTERNOS O COYUNTURAS.</a:t>
            </a:r>
            <a:endParaRPr lang="es-MX" sz="2000" dirty="0">
              <a:effectLst/>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1895805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601" y="294568"/>
            <a:ext cx="11744324" cy="620682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spcAft>
                <a:spcPts val="1825"/>
              </a:spcAft>
            </a:pPr>
            <a:r>
              <a:rPr lang="es-MX" sz="2800" dirty="0" smtClean="0">
                <a:solidFill>
                  <a:srgbClr val="000000"/>
                </a:solidFill>
                <a:latin typeface="Aharoni" panose="02010803020104030203" pitchFamily="2" charset="-79"/>
                <a:ea typeface="Times New Roman" panose="02020603050405020304" pitchFamily="18" charset="0"/>
                <a:cs typeface="Aharoni" panose="02010803020104030203" pitchFamily="2" charset="-79"/>
              </a:rPr>
              <a:t>CONDUCTAS DE PERSONAS CON AUTOESTIMA BAJA</a:t>
            </a:r>
            <a:r>
              <a:rPr lang="es-MX" sz="2800" dirty="0" smtClean="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a:t>
            </a:r>
            <a:endParaRPr lang="es-MX" sz="2800" dirty="0" smtClean="0">
              <a:effectLst/>
              <a:latin typeface="Aharoni" panose="02010803020104030203" pitchFamily="2" charset="-79"/>
              <a:ea typeface="Times New Roman" panose="02020603050405020304" pitchFamily="18" charset="0"/>
              <a:cs typeface="Aharoni" panose="02010803020104030203" pitchFamily="2" charset="-79"/>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2000" b="1" dirty="0" smtClean="0">
                <a:ln>
                  <a:solidFill>
                    <a:schemeClr val="accent1">
                      <a:lumMod val="60000"/>
                      <a:lumOff val="40000"/>
                    </a:schemeClr>
                  </a:solidFill>
                </a:ln>
                <a:solidFill>
                  <a:srgbClr val="000000"/>
                </a:solidFill>
                <a:effectLst/>
                <a:latin typeface="Aharoni" panose="02010803020104030203" pitchFamily="2" charset="-79"/>
                <a:ea typeface="Calibri" panose="020F0502020204030204" pitchFamily="34" charset="0"/>
                <a:cs typeface="Aharoni" panose="02010803020104030203" pitchFamily="2" charset="-79"/>
              </a:rPr>
              <a:t>AUTOCRÍTICA CONSTANTE</a:t>
            </a:r>
            <a:r>
              <a:rPr lang="es-MX" sz="2000" b="1" dirty="0" smtClean="0">
                <a:solidFill>
                  <a:srgbClr val="000000"/>
                </a:solidFill>
                <a:effectLst/>
                <a:latin typeface="Aharoni" panose="02010803020104030203" pitchFamily="2" charset="-79"/>
                <a:ea typeface="Calibri" panose="020F0502020204030204" pitchFamily="34" charset="0"/>
                <a:cs typeface="Aharoni" panose="02010803020104030203" pitchFamily="2" charset="-79"/>
              </a:rPr>
              <a:t>.</a:t>
            </a:r>
            <a:r>
              <a:rPr lang="es-MX" sz="2000" dirty="0" smtClean="0">
                <a:solidFill>
                  <a:srgbClr val="000000"/>
                </a:solidFill>
                <a:effectLst/>
                <a:latin typeface="Aharoni" panose="02010803020104030203" pitchFamily="2" charset="-79"/>
                <a:ea typeface="Calibri" panose="020F0502020204030204" pitchFamily="34" charset="0"/>
                <a:cs typeface="Aharoni" panose="02010803020104030203" pitchFamily="2" charset="-79"/>
              </a:rPr>
              <a:t> LA PERSONA SE MANTIENE EN UN PERPETUO ESTADO DE INSATISFACCIÓN, DISMINUYENDO O VIÉNDOLE EL LADO NEGATIVO A TODO LO QUE HACE O RECIBE.</a:t>
            </a: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2000" b="1" dirty="0" smtClean="0">
                <a:ln>
                  <a:solidFill>
                    <a:schemeClr val="accent1">
                      <a:lumMod val="60000"/>
                      <a:lumOff val="40000"/>
                    </a:schemeClr>
                  </a:solidFill>
                </a:ln>
                <a:solidFill>
                  <a:srgbClr val="000000"/>
                </a:solidFill>
                <a:effectLst/>
                <a:latin typeface="Aharoni" panose="02010803020104030203" pitchFamily="2" charset="-79"/>
                <a:ea typeface="Calibri" panose="020F0502020204030204" pitchFamily="34" charset="0"/>
                <a:cs typeface="Aharoni" panose="02010803020104030203" pitchFamily="2" charset="-79"/>
              </a:rPr>
              <a:t>HIPERSENSIBILIDAD A LA CRÍTICA</a:t>
            </a:r>
            <a:r>
              <a:rPr lang="es-MX" sz="2000" b="1" dirty="0" smtClean="0">
                <a:solidFill>
                  <a:srgbClr val="000000"/>
                </a:solidFill>
                <a:effectLst/>
                <a:latin typeface="Aharoni" panose="02010803020104030203" pitchFamily="2" charset="-79"/>
                <a:ea typeface="Calibri" panose="020F0502020204030204" pitchFamily="34" charset="0"/>
                <a:cs typeface="Aharoni" panose="02010803020104030203" pitchFamily="2" charset="-79"/>
              </a:rPr>
              <a:t>.</a:t>
            </a:r>
            <a:r>
              <a:rPr lang="es-MX" sz="2000" dirty="0" smtClean="0">
                <a:solidFill>
                  <a:srgbClr val="000000"/>
                </a:solidFill>
                <a:effectLst/>
                <a:latin typeface="Aharoni" panose="02010803020104030203" pitchFamily="2" charset="-79"/>
                <a:ea typeface="Calibri" panose="020F0502020204030204" pitchFamily="34" charset="0"/>
                <a:cs typeface="Aharoni" panose="02010803020104030203" pitchFamily="2" charset="-79"/>
              </a:rPr>
              <a:t> LA PERSONA TOLERA POCO LAS CRÍTICAS Y SE MUESTRA HOSTIL ANTE QUIENES LO CUESTIONAN, Y ES FÁCIL DE RESENTIRSE.</a:t>
            </a: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2000" b="1" dirty="0" smtClean="0">
                <a:ln>
                  <a:solidFill>
                    <a:schemeClr val="accent1">
                      <a:lumMod val="60000"/>
                      <a:lumOff val="40000"/>
                    </a:schemeClr>
                  </a:solidFill>
                </a:ln>
                <a:solidFill>
                  <a:srgbClr val="000000"/>
                </a:solidFill>
                <a:effectLst/>
                <a:latin typeface="Aharoni" panose="02010803020104030203" pitchFamily="2" charset="-79"/>
                <a:ea typeface="Calibri" panose="020F0502020204030204" pitchFamily="34" charset="0"/>
                <a:cs typeface="Aharoni" panose="02010803020104030203" pitchFamily="2" charset="-79"/>
              </a:rPr>
              <a:t>DESEO COMPULSIVO DE COMPLACER</a:t>
            </a:r>
            <a:r>
              <a:rPr lang="es-MX" sz="2000" b="1" dirty="0" smtClean="0">
                <a:solidFill>
                  <a:srgbClr val="000000"/>
                </a:solidFill>
                <a:effectLst/>
                <a:latin typeface="Aharoni" panose="02010803020104030203" pitchFamily="2" charset="-79"/>
                <a:ea typeface="Calibri" panose="020F0502020204030204" pitchFamily="34" charset="0"/>
                <a:cs typeface="Aharoni" panose="02010803020104030203" pitchFamily="2" charset="-79"/>
              </a:rPr>
              <a:t>.</a:t>
            </a:r>
            <a:r>
              <a:rPr lang="es-MX" sz="2000" dirty="0" smtClean="0">
                <a:solidFill>
                  <a:srgbClr val="000000"/>
                </a:solidFill>
                <a:effectLst/>
                <a:latin typeface="Aharoni" panose="02010803020104030203" pitchFamily="2" charset="-79"/>
                <a:ea typeface="Calibri" panose="020F0502020204030204" pitchFamily="34" charset="0"/>
                <a:cs typeface="Aharoni" panose="02010803020104030203" pitchFamily="2" charset="-79"/>
              </a:rPr>
              <a:t> LA PERSONA PONE POR ENCIMA DE SUS PROPIAS NECESIDADES LAS DE LOS DEMÁS, CON TAL DE RECIBIR APROBACIÓN DE ELLOS, Y ES INCAPAZ DE DECIR QUE NO.</a:t>
            </a: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2000" b="1" dirty="0" smtClean="0">
                <a:ln>
                  <a:solidFill>
                    <a:schemeClr val="accent1">
                      <a:lumMod val="60000"/>
                      <a:lumOff val="40000"/>
                    </a:schemeClr>
                  </a:solidFill>
                </a:ln>
                <a:solidFill>
                  <a:srgbClr val="000000"/>
                </a:solidFill>
                <a:effectLst/>
                <a:latin typeface="Aharoni" panose="02010803020104030203" pitchFamily="2" charset="-79"/>
                <a:ea typeface="Calibri" panose="020F0502020204030204" pitchFamily="34" charset="0"/>
                <a:cs typeface="Aharoni" panose="02010803020104030203" pitchFamily="2" charset="-79"/>
              </a:rPr>
              <a:t>PERFECCIONISMO</a:t>
            </a:r>
            <a:r>
              <a:rPr lang="es-MX" sz="2000" b="1" dirty="0" smtClean="0">
                <a:solidFill>
                  <a:srgbClr val="000000"/>
                </a:solidFill>
                <a:effectLst/>
                <a:latin typeface="Aharoni" panose="02010803020104030203" pitchFamily="2" charset="-79"/>
                <a:ea typeface="Calibri" panose="020F0502020204030204" pitchFamily="34" charset="0"/>
                <a:cs typeface="Aharoni" panose="02010803020104030203" pitchFamily="2" charset="-79"/>
              </a:rPr>
              <a:t>.</a:t>
            </a:r>
            <a:r>
              <a:rPr lang="es-MX" sz="2000" dirty="0" smtClean="0">
                <a:solidFill>
                  <a:srgbClr val="000000"/>
                </a:solidFill>
                <a:effectLst/>
                <a:latin typeface="Aharoni" panose="02010803020104030203" pitchFamily="2" charset="-79"/>
                <a:ea typeface="Calibri" panose="020F0502020204030204" pitchFamily="34" charset="0"/>
                <a:cs typeface="Aharoni" panose="02010803020104030203" pitchFamily="2" charset="-79"/>
              </a:rPr>
              <a:t> LA PERSONA SE EXIGE A SÍ MISMA HACER LAS COSAS PERFECTAMENTE, LO CUAL A MENUDO ES IMPOSIBLE, Y EL MENOR FALLO REPRESENTA PARA ELLA UNA CATÁSTROFE.</a:t>
            </a: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2000" b="1" dirty="0" smtClean="0">
                <a:ln>
                  <a:solidFill>
                    <a:schemeClr val="accent1">
                      <a:lumMod val="60000"/>
                      <a:lumOff val="40000"/>
                    </a:schemeClr>
                  </a:solidFill>
                </a:ln>
                <a:solidFill>
                  <a:srgbClr val="000000"/>
                </a:solidFill>
                <a:effectLst/>
                <a:latin typeface="Aharoni" panose="02010803020104030203" pitchFamily="2" charset="-79"/>
                <a:ea typeface="Calibri" panose="020F0502020204030204" pitchFamily="34" charset="0"/>
                <a:cs typeface="Aharoni" panose="02010803020104030203" pitchFamily="2" charset="-79"/>
              </a:rPr>
              <a:t>CULPABILIDAD CONSTANTE</a:t>
            </a:r>
            <a:r>
              <a:rPr lang="es-MX" sz="2000" b="1" dirty="0" smtClean="0">
                <a:solidFill>
                  <a:srgbClr val="000000"/>
                </a:solidFill>
                <a:effectLst/>
                <a:latin typeface="Aharoni" panose="02010803020104030203" pitchFamily="2" charset="-79"/>
                <a:ea typeface="Calibri" panose="020F0502020204030204" pitchFamily="34" charset="0"/>
                <a:cs typeface="Aharoni" panose="02010803020104030203" pitchFamily="2" charset="-79"/>
              </a:rPr>
              <a:t>.</a:t>
            </a:r>
            <a:r>
              <a:rPr lang="es-MX" sz="2000" dirty="0" smtClean="0">
                <a:solidFill>
                  <a:srgbClr val="000000"/>
                </a:solidFill>
                <a:effectLst/>
                <a:latin typeface="Aharoni" panose="02010803020104030203" pitchFamily="2" charset="-79"/>
                <a:ea typeface="Calibri" panose="020F0502020204030204" pitchFamily="34" charset="0"/>
                <a:cs typeface="Aharoni" panose="02010803020104030203" pitchFamily="2" charset="-79"/>
              </a:rPr>
              <a:t> LA PERSONA ES INCAPAZ DE PERDONARSE ERRORES Y SE CONDENA ETERNAMENTE POR ELLOS.</a:t>
            </a:r>
            <a:endParaRPr lang="es-MX" sz="20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2000" b="1" dirty="0" smtClean="0">
                <a:ln>
                  <a:solidFill>
                    <a:schemeClr val="accent1">
                      <a:lumMod val="60000"/>
                      <a:lumOff val="40000"/>
                    </a:schemeClr>
                  </a:solidFill>
                </a:ln>
                <a:solidFill>
                  <a:srgbClr val="000000"/>
                </a:solidFill>
                <a:effectLst/>
                <a:latin typeface="Aharoni" panose="02010803020104030203" pitchFamily="2" charset="-79"/>
                <a:ea typeface="Calibri" panose="020F0502020204030204" pitchFamily="34" charset="0"/>
                <a:cs typeface="Aharoni" panose="02010803020104030203" pitchFamily="2" charset="-79"/>
              </a:rPr>
              <a:t>DEFENSIVIDAD</a:t>
            </a:r>
            <a:r>
              <a:rPr lang="es-MX" sz="2000" b="1" dirty="0" smtClean="0">
                <a:solidFill>
                  <a:srgbClr val="000000"/>
                </a:solidFill>
                <a:effectLst/>
                <a:latin typeface="Aharoni" panose="02010803020104030203" pitchFamily="2" charset="-79"/>
                <a:ea typeface="Calibri" panose="020F0502020204030204" pitchFamily="34" charset="0"/>
                <a:cs typeface="Aharoni" panose="02010803020104030203" pitchFamily="2" charset="-79"/>
              </a:rPr>
              <a:t>.</a:t>
            </a:r>
            <a:r>
              <a:rPr lang="es-MX" sz="2000" dirty="0" smtClean="0">
                <a:solidFill>
                  <a:srgbClr val="000000"/>
                </a:solidFill>
                <a:effectLst/>
                <a:latin typeface="Aharoni" panose="02010803020104030203" pitchFamily="2" charset="-79"/>
                <a:ea typeface="Calibri" panose="020F0502020204030204" pitchFamily="34" charset="0"/>
                <a:cs typeface="Aharoni" panose="02010803020104030203" pitchFamily="2" charset="-79"/>
              </a:rPr>
              <a:t> LA PERSONA REACCIONA ANTE LA VIDA COMO BAJO UN CONSTANTE ATAQUE, Y ES INCAPAZ DE PACTAR DEL TODO CON EL GOCE DE VIVIR O LA ALEGRÍA.</a:t>
            </a:r>
            <a:endParaRPr lang="es-MX" sz="2000" dirty="0">
              <a:effectLst/>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1481062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76034" y="305813"/>
            <a:ext cx="10568216" cy="63684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spcBef>
                <a:spcPts val="1575"/>
              </a:spcBef>
            </a:pPr>
            <a:r>
              <a:rPr lang="es-MX" sz="28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LA AUTOESTIMA SE SOSTIENE DE UN CONJUNTO DE FACTORES:</a:t>
            </a:r>
          </a:p>
          <a:p>
            <a:pPr marL="381000" algn="just">
              <a:spcBef>
                <a:spcPts val="1575"/>
              </a:spcBef>
              <a:spcAft>
                <a:spcPts val="500"/>
              </a:spcAft>
            </a:pPr>
            <a:r>
              <a:rPr lang="es-MX" sz="2200" dirty="0" smtClean="0">
                <a:ln>
                  <a:solidFill>
                    <a:schemeClr val="accent1">
                      <a:lumMod val="60000"/>
                      <a:lumOff val="40000"/>
                    </a:schemeClr>
                  </a:solidFill>
                </a:ln>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A) </a:t>
            </a:r>
            <a:r>
              <a:rPr lang="es-MX" sz="2200" b="1" dirty="0" smtClean="0">
                <a:ln>
                  <a:solidFill>
                    <a:schemeClr val="accent1">
                      <a:lumMod val="60000"/>
                      <a:lumOff val="40000"/>
                    </a:schemeClr>
                  </a:solidFill>
                </a:ln>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LA AUTOVALORACIÓN</a:t>
            </a:r>
            <a:r>
              <a:rPr lang="es-MX" sz="22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 SE REFIERE A LA CAPACIDAD DESARROLLADA PARA APRENDER A RESPETARNOS. </a:t>
            </a:r>
          </a:p>
          <a:p>
            <a:pPr marL="381000" algn="just">
              <a:spcBef>
                <a:spcPts val="1575"/>
              </a:spcBef>
              <a:spcAft>
                <a:spcPts val="500"/>
              </a:spcAft>
            </a:pPr>
            <a:r>
              <a:rPr lang="es-MX" sz="2200" dirty="0" smtClean="0">
                <a:ln>
                  <a:solidFill>
                    <a:schemeClr val="accent1">
                      <a:lumMod val="60000"/>
                      <a:lumOff val="40000"/>
                    </a:schemeClr>
                  </a:solidFill>
                </a:ln>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B) </a:t>
            </a:r>
            <a:r>
              <a:rPr lang="es-MX" sz="2200" b="1" dirty="0" smtClean="0">
                <a:ln>
                  <a:solidFill>
                    <a:schemeClr val="accent1">
                      <a:lumMod val="60000"/>
                      <a:lumOff val="40000"/>
                    </a:schemeClr>
                  </a:solidFill>
                </a:ln>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LA AUTOCRÍTICA</a:t>
            </a:r>
            <a:r>
              <a:rPr lang="es-MX" sz="22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 ES EL PROCESO QUE INVOLUCRA EL RECONOCIMIENTO, LA ACEPTACIÓN Y LA SUPERACIÓN DE LOS ERRORES PROPIOS; </a:t>
            </a:r>
          </a:p>
          <a:p>
            <a:pPr marL="381000" algn="just">
              <a:spcBef>
                <a:spcPts val="1575"/>
              </a:spcBef>
              <a:spcAft>
                <a:spcPts val="500"/>
              </a:spcAft>
            </a:pPr>
            <a:r>
              <a:rPr lang="es-MX" sz="2200" dirty="0" smtClean="0">
                <a:ln>
                  <a:solidFill>
                    <a:schemeClr val="accent1">
                      <a:lumMod val="60000"/>
                      <a:lumOff val="40000"/>
                    </a:schemeClr>
                  </a:solidFill>
                </a:ln>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C) </a:t>
            </a:r>
            <a:r>
              <a:rPr lang="es-MX" sz="2200" b="1" dirty="0" smtClean="0">
                <a:ln>
                  <a:solidFill>
                    <a:schemeClr val="accent1">
                      <a:lumMod val="60000"/>
                      <a:lumOff val="40000"/>
                    </a:schemeClr>
                  </a:solidFill>
                </a:ln>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LA RESPONSABILIDAD</a:t>
            </a:r>
            <a:r>
              <a:rPr lang="es-MX" sz="22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 ES NECESARIO COMPRENDER QUE LAS SITUACIONES POSITIVAS O NEGATIVAS QUE SE VIVEN EN EL PRESENTE SON CONSECUENCIAS DE LAS DECISIONES PROPIAS TOMADAS EN EL PASADO O EN EL PRESENTE.</a:t>
            </a:r>
          </a:p>
          <a:p>
            <a:pPr marL="381000" algn="just">
              <a:spcBef>
                <a:spcPts val="1575"/>
              </a:spcBef>
              <a:spcAft>
                <a:spcPts val="500"/>
              </a:spcAft>
            </a:pPr>
            <a:r>
              <a:rPr lang="es-MX" sz="2200" dirty="0" smtClean="0">
                <a:ln>
                  <a:solidFill>
                    <a:schemeClr val="accent1">
                      <a:lumMod val="60000"/>
                      <a:lumOff val="40000"/>
                    </a:schemeClr>
                  </a:solidFill>
                </a:ln>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D) </a:t>
            </a:r>
            <a:r>
              <a:rPr lang="es-MX" sz="2200" b="1" dirty="0" smtClean="0">
                <a:ln>
                  <a:solidFill>
                    <a:schemeClr val="accent1">
                      <a:lumMod val="60000"/>
                      <a:lumOff val="40000"/>
                    </a:schemeClr>
                  </a:solidFill>
                </a:ln>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LA MADUREZ</a:t>
            </a:r>
            <a:r>
              <a:rPr lang="es-MX" sz="22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 ESTE FACTOR ES PRIMORDIAL PORQUE IMPLICA DESHACERSE DE TODO LO NEGATIVO APRENDIDO DESDE LA INFANCIA PARA DAR PASO HACIA EL ESTABLECIMIENTO DE LA IDENTIDAD PROPIA CON BASE EN CUESTIONES POSITIVAS QUE NOS CONDUZCAN AL CAMINO DESEADO, QUE ES LA AUTOESTIMA POSITIVA</a:t>
            </a:r>
            <a:r>
              <a:rPr lang="es-MX" sz="2200" dirty="0" smtClean="0">
                <a:effectLst/>
                <a:latin typeface="Arial" panose="020B0604020202020204" pitchFamily="34" charset="0"/>
                <a:ea typeface="Times New Roman" panose="02020603050405020304" pitchFamily="18" charset="0"/>
              </a:rPr>
              <a:t>.</a:t>
            </a:r>
            <a:endParaRPr lang="es-MX"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816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AS 4 CARAS DE LA AUTOESTIMA – Imagenes Educati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249237"/>
            <a:ext cx="11830050" cy="6351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692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Frases de Autoestima ALTA y POSITIVA para Inspirar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 y="392111"/>
            <a:ext cx="6080124" cy="60801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Frases sobre autoestima - Amarse a uno mis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392112"/>
            <a:ext cx="5143500" cy="608012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769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Autoestima | Frases de motivacion cortas, Frases motivadoras, Frases  motivacion exi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3" y="209549"/>
            <a:ext cx="4002088" cy="636270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371976" y="309562"/>
            <a:ext cx="7505700" cy="631006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spcAft>
                <a:spcPts val="600"/>
              </a:spcAft>
            </a:pPr>
            <a:r>
              <a:rPr lang="es-MX" sz="2800" b="1" dirty="0" smtClean="0">
                <a:ln>
                  <a:solidFill>
                    <a:schemeClr val="accent1">
                      <a:lumMod val="60000"/>
                      <a:lumOff val="40000"/>
                    </a:schemeClr>
                  </a:solidFill>
                </a:ln>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¿CÓMO MEJORAR LA AUTOESTIMA?</a:t>
            </a:r>
          </a:p>
          <a:p>
            <a:pPr algn="just">
              <a:spcAft>
                <a:spcPts val="600"/>
              </a:spcAft>
            </a:pPr>
            <a:endParaRPr lang="es-MX" sz="2400" b="1" dirty="0" smtClean="0">
              <a:effectLst/>
              <a:latin typeface="Aharoni" panose="02010803020104030203" pitchFamily="2" charset="-79"/>
              <a:ea typeface="Times New Roman" panose="02020603050405020304" pitchFamily="18" charset="0"/>
              <a:cs typeface="Aharoni" panose="02010803020104030203" pitchFamily="2" charset="-79"/>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2200" b="1" dirty="0" smtClean="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EVITAR LA COMPARACIÓN.</a:t>
            </a:r>
            <a:r>
              <a:rPr lang="es-MX" sz="2200" dirty="0" smtClean="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a:t>
            </a:r>
          </a:p>
          <a:p>
            <a:pPr marL="342900" lvl="0" indent="-342900" algn="just">
              <a:lnSpc>
                <a:spcPct val="107000"/>
              </a:lnSpc>
              <a:spcAft>
                <a:spcPts val="800"/>
              </a:spcAft>
              <a:buSzPts val="1000"/>
              <a:buFont typeface="Symbol" panose="05050102010706020507" pitchFamily="18" charset="2"/>
              <a:buChar char=""/>
              <a:tabLst>
                <a:tab pos="457200" algn="l"/>
              </a:tabLst>
            </a:pPr>
            <a:endParaRPr lang="es-MX" sz="2200" dirty="0" smtClean="0">
              <a:solidFill>
                <a:srgbClr val="000000"/>
              </a:solidFill>
              <a:effectLst/>
              <a:latin typeface="Aharoni" panose="02010803020104030203" pitchFamily="2" charset="-79"/>
              <a:ea typeface="Times New Roman" panose="02020603050405020304" pitchFamily="18" charset="0"/>
              <a:cs typeface="Aharoni" panose="02010803020104030203" pitchFamily="2" charset="-79"/>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2200" b="1" dirty="0" smtClean="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SER REALISTA.</a:t>
            </a:r>
            <a:r>
              <a:rPr lang="es-MX" sz="2200" dirty="0" smtClean="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RESPECTO A LAS </a:t>
            </a:r>
            <a:r>
              <a:rPr lang="es-MX" sz="2200" dirty="0" smtClean="0">
                <a:solidFill>
                  <a:srgbClr val="E84E2B"/>
                </a:solidFill>
                <a:effectLst/>
                <a:latin typeface="Aharoni" panose="02010803020104030203" pitchFamily="2" charset="-79"/>
                <a:ea typeface="Times New Roman" panose="02020603050405020304" pitchFamily="18" charset="0"/>
                <a:cs typeface="Aharoni" panose="02010803020104030203" pitchFamily="2" charset="-79"/>
                <a:hlinkClick r:id="rId3"/>
              </a:rPr>
              <a:t>METAS</a:t>
            </a:r>
            <a:r>
              <a:rPr lang="es-MX" sz="2200" dirty="0" smtClean="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PROPUESTAS.</a:t>
            </a:r>
          </a:p>
          <a:p>
            <a:pPr marL="342900" lvl="0" indent="-342900" algn="just">
              <a:lnSpc>
                <a:spcPct val="107000"/>
              </a:lnSpc>
              <a:spcAft>
                <a:spcPts val="800"/>
              </a:spcAft>
              <a:buSzPts val="1000"/>
              <a:buFont typeface="Symbol" panose="05050102010706020507" pitchFamily="18" charset="2"/>
              <a:buChar char=""/>
              <a:tabLst>
                <a:tab pos="457200" algn="l"/>
              </a:tabLst>
            </a:pPr>
            <a:endParaRPr lang="es-MX" sz="2200" dirty="0" smtClean="0">
              <a:solidFill>
                <a:srgbClr val="000000"/>
              </a:solidFill>
              <a:effectLst/>
              <a:latin typeface="Aharoni" panose="02010803020104030203" pitchFamily="2" charset="-79"/>
              <a:ea typeface="Times New Roman" panose="02020603050405020304" pitchFamily="18" charset="0"/>
              <a:cs typeface="Aharoni" panose="02010803020104030203" pitchFamily="2" charset="-79"/>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2200" dirty="0" smtClean="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a:t>
            </a:r>
            <a:r>
              <a:rPr lang="es-MX" sz="2200" b="1" dirty="0" smtClean="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HACER LAS PACES.</a:t>
            </a:r>
            <a:r>
              <a:rPr lang="es-MX" sz="2200" dirty="0" smtClean="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CON EL PASADO Y LOS ERRORES COMETIDOS, CON LOS DAÑOS RECIBIDOS O CON LO PERDIDO. </a:t>
            </a:r>
          </a:p>
          <a:p>
            <a:pPr marL="342900" lvl="0" indent="-342900" algn="just">
              <a:lnSpc>
                <a:spcPct val="107000"/>
              </a:lnSpc>
              <a:spcAft>
                <a:spcPts val="800"/>
              </a:spcAft>
              <a:buSzPts val="1000"/>
              <a:buFont typeface="Symbol" panose="05050102010706020507" pitchFamily="18" charset="2"/>
              <a:buChar char=""/>
              <a:tabLst>
                <a:tab pos="457200" algn="l"/>
              </a:tabLst>
            </a:pPr>
            <a:endParaRPr lang="es-MX" sz="2200" dirty="0" smtClean="0">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MX" sz="2200" b="1" dirty="0" smtClean="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DEFENDER LO PROPIO.</a:t>
            </a:r>
            <a:r>
              <a:rPr lang="es-MX" sz="2200" dirty="0" smtClean="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NO CEDER A LAS PETICIONES AJENAS QUE CONTRADIGAN LO QUE DESEAMOS O QUEREMOS, NI RENUNCIAR A LO QUE BUSCAMOS POR SIMPLEMENTE RECIBIR APROBACIÓN AJENA. LA PROPIA ES LA MÁS IMPORTANTE</a:t>
            </a:r>
            <a:r>
              <a:rPr lang="es-MX"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9424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00810" y="195560"/>
            <a:ext cx="4075155" cy="646331"/>
          </a:xfrm>
          <a:prstGeom prst="rect">
            <a:avLst/>
          </a:prstGeom>
        </p:spPr>
        <p:style>
          <a:lnRef idx="1">
            <a:schemeClr val="accent5"/>
          </a:lnRef>
          <a:fillRef idx="2">
            <a:schemeClr val="accent5"/>
          </a:fillRef>
          <a:effectRef idx="1">
            <a:schemeClr val="accent5"/>
          </a:effectRef>
          <a:fontRef idx="minor">
            <a:schemeClr val="dk1"/>
          </a:fontRef>
        </p:style>
        <p:txBody>
          <a:bodyPr wrap="none" lIns="91440" tIns="45720" rIns="91440" bIns="45720">
            <a:spAutoFit/>
          </a:bodyPr>
          <a:lstStyle/>
          <a:p>
            <a:pPr algn="ctr"/>
            <a:r>
              <a:rPr lang="es-ES" sz="3600" b="1" cap="none" spc="0" dirty="0" smtClean="0">
                <a:ln w="22225">
                  <a:solidFill>
                    <a:schemeClr val="accent2"/>
                  </a:solidFill>
                  <a:prstDash val="solid"/>
                </a:ln>
                <a:solidFill>
                  <a:schemeClr val="accent2">
                    <a:lumMod val="40000"/>
                    <a:lumOff val="60000"/>
                  </a:schemeClr>
                </a:solidFill>
                <a:effectLst/>
              </a:rPr>
              <a:t>EN CONCLUSION:</a:t>
            </a:r>
            <a:endParaRPr lang="es-ES" sz="3600" b="1" cap="none" spc="0" dirty="0">
              <a:ln w="22225">
                <a:solidFill>
                  <a:schemeClr val="accent2"/>
                </a:solidFill>
                <a:prstDash val="solid"/>
              </a:ln>
              <a:solidFill>
                <a:schemeClr val="accent2">
                  <a:lumMod val="40000"/>
                  <a:lumOff val="60000"/>
                </a:schemeClr>
              </a:solidFill>
              <a:effectLst/>
            </a:endParaRPr>
          </a:p>
        </p:txBody>
      </p:sp>
      <p:sp>
        <p:nvSpPr>
          <p:cNvPr id="4" name="Rectángulo 3"/>
          <p:cNvSpPr/>
          <p:nvPr/>
        </p:nvSpPr>
        <p:spPr>
          <a:xfrm>
            <a:off x="157264" y="1080674"/>
            <a:ext cx="8586686" cy="5493812"/>
          </a:xfrm>
          <a:prstGeom prst="rect">
            <a:avLst/>
          </a:prstGeom>
        </p:spPr>
        <p:txBody>
          <a:bodyPr wrap="square">
            <a:spAutoFit/>
          </a:bodyPr>
          <a:lstStyle/>
          <a:p>
            <a:pPr algn="just" fontAlgn="base">
              <a:lnSpc>
                <a:spcPts val="1800"/>
              </a:lnSpc>
              <a:spcAft>
                <a:spcPts val="0"/>
              </a:spcAft>
            </a:pPr>
            <a:r>
              <a:rPr lang="es-MX" sz="2800" b="1"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UNA PERSONA CON UNA AUTOESTIMA SANA</a:t>
            </a:r>
            <a:r>
              <a:rPr lang="es-MX" sz="28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a:t>
            </a:r>
          </a:p>
          <a:p>
            <a:pPr algn="just" fontAlgn="base">
              <a:lnSpc>
                <a:spcPts val="1800"/>
              </a:lnSpc>
              <a:spcAft>
                <a:spcPts val="0"/>
              </a:spcAft>
            </a:pPr>
            <a:r>
              <a:rPr lang="es-MX" sz="2000" dirty="0" smtClean="0">
                <a:solidFill>
                  <a:srgbClr val="666666"/>
                </a:solidFill>
                <a:effectLst/>
                <a:latin typeface="Aharoni" panose="02010803020104030203" pitchFamily="2" charset="-79"/>
                <a:ea typeface="Times New Roman" panose="02020603050405020304" pitchFamily="18" charset="0"/>
                <a:cs typeface="Aharoni" panose="02010803020104030203" pitchFamily="2" charset="-79"/>
              </a:rPr>
              <a:t> </a:t>
            </a:r>
            <a:endParaRPr lang="es-MX" sz="2000" dirty="0" smtClean="0">
              <a:effectLst/>
              <a:latin typeface="Aharoni" panose="02010803020104030203" pitchFamily="2" charset="-79"/>
              <a:ea typeface="Times New Roman" panose="02020603050405020304" pitchFamily="18" charset="0"/>
              <a:cs typeface="Aharoni" panose="02010803020104030203" pitchFamily="2" charset="-79"/>
            </a:endParaRPr>
          </a:p>
          <a:p>
            <a:pPr marL="342900" lvl="0" indent="-342900" algn="just" fontAlgn="base">
              <a:lnSpc>
                <a:spcPct val="107000"/>
              </a:lnSpc>
              <a:spcAft>
                <a:spcPts val="0"/>
              </a:spcAft>
              <a:buSzPts val="1000"/>
              <a:buFont typeface="Symbol" panose="05050102010706020507" pitchFamily="18" charset="2"/>
              <a:buChar char=""/>
              <a:tabLst>
                <a:tab pos="457200" algn="l"/>
              </a:tabLst>
            </a:pPr>
            <a:r>
              <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ESTÁ DISPUESTA A DEFENDER SUS DERECHOS PERSONALES INCLUSO AUNQUE ENCUENTRE OPOSICIÓN O ATAQUES EMOCIONALES.</a:t>
            </a:r>
          </a:p>
          <a:p>
            <a:pPr marL="342900" lvl="0" indent="-342900" algn="just" fontAlgn="base">
              <a:lnSpc>
                <a:spcPct val="107000"/>
              </a:lnSpc>
              <a:spcAft>
                <a:spcPts val="0"/>
              </a:spcAft>
              <a:buSzPts val="1000"/>
              <a:buFont typeface="Symbol" panose="05050102010706020507" pitchFamily="18" charset="2"/>
              <a:buChar char=""/>
              <a:tabLst>
                <a:tab pos="457200" algn="l"/>
              </a:tabLst>
            </a:pPr>
            <a:endPar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fontAlgn="base">
              <a:lnSpc>
                <a:spcPct val="107000"/>
              </a:lnSpc>
              <a:spcAft>
                <a:spcPts val="0"/>
              </a:spcAft>
              <a:buSzPts val="1000"/>
              <a:buFont typeface="Symbol" panose="05050102010706020507" pitchFamily="18" charset="2"/>
              <a:buChar char=""/>
              <a:tabLst>
                <a:tab pos="457200" algn="l"/>
              </a:tabLst>
            </a:pPr>
            <a:r>
              <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SE SIENTE LO SUFICIENTEMENTE SEGURA DE SÍ MISMA COMO PARA MODIFICAR SU OPINIÓN O SU CRITERIO, SI LA EXPERIENCIA LE DEMUESTRA QUE ESTABA EQUIVOCADA.</a:t>
            </a:r>
          </a:p>
          <a:p>
            <a:pPr marL="342900" lvl="0" indent="-342900" algn="just" fontAlgn="base">
              <a:lnSpc>
                <a:spcPct val="107000"/>
              </a:lnSpc>
              <a:spcAft>
                <a:spcPts val="0"/>
              </a:spcAft>
              <a:buSzPts val="1000"/>
              <a:buFont typeface="Symbol" panose="05050102010706020507" pitchFamily="18" charset="2"/>
              <a:buChar char=""/>
              <a:tabLst>
                <a:tab pos="457200" algn="l"/>
              </a:tabLst>
            </a:pPr>
            <a:endPar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fontAlgn="base">
              <a:lnSpc>
                <a:spcPct val="107000"/>
              </a:lnSpc>
              <a:spcAft>
                <a:spcPts val="0"/>
              </a:spcAft>
              <a:buSzPts val="1000"/>
              <a:buFont typeface="Symbol" panose="05050102010706020507" pitchFamily="18" charset="2"/>
              <a:buChar char=""/>
              <a:tabLst>
                <a:tab pos="457200" algn="l"/>
              </a:tabLst>
            </a:pPr>
            <a:r>
              <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ES CAPAZ DE OBRAR SEGÚN SU PROPIO CRITERIO, Y SIN SENTIRSE CULPABLE CUANDO A OTROS NO ESTÉN DE ACUERDO CON SU PROCEDER.</a:t>
            </a:r>
          </a:p>
          <a:p>
            <a:pPr marL="342900" lvl="0" indent="-342900" algn="just" fontAlgn="base">
              <a:lnSpc>
                <a:spcPct val="107000"/>
              </a:lnSpc>
              <a:spcAft>
                <a:spcPts val="0"/>
              </a:spcAft>
              <a:buSzPts val="1000"/>
              <a:buFont typeface="Symbol" panose="05050102010706020507" pitchFamily="18" charset="2"/>
              <a:buChar char=""/>
              <a:tabLst>
                <a:tab pos="457200" algn="l"/>
              </a:tabLst>
            </a:pPr>
            <a:endPar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fontAlgn="base">
              <a:lnSpc>
                <a:spcPct val="107000"/>
              </a:lnSpc>
              <a:spcAft>
                <a:spcPts val="0"/>
              </a:spcAft>
              <a:buSzPts val="1000"/>
              <a:buFont typeface="Symbol" panose="05050102010706020507" pitchFamily="18" charset="2"/>
              <a:buChar char=""/>
              <a:tabLst>
                <a:tab pos="457200" algn="l"/>
              </a:tabLst>
            </a:pPr>
            <a:r>
              <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NO PIERDE EL TIEMPO PREOCUPÁNDOSE EN EXCESO POR LO QUE LE HAYA OCURRIDO EN EL PASADO, NI POR LO QUE LE PUEDA OCURRIR EN EL FUTURO.</a:t>
            </a:r>
          </a:p>
        </p:txBody>
      </p:sp>
      <p:pic>
        <p:nvPicPr>
          <p:cNvPr id="17410" name="Picture 2" descr="▷ +101 mejores FRASES de AUTOESTIMA y amor prop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6323" y="518724"/>
            <a:ext cx="3188515" cy="5824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484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5143" y="719597"/>
            <a:ext cx="11870192" cy="527529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342900" lvl="0" indent="-342900" algn="just" fontAlgn="base">
              <a:lnSpc>
                <a:spcPct val="107000"/>
              </a:lnSpc>
              <a:spcAft>
                <a:spcPts val="0"/>
              </a:spcAft>
              <a:buSzPts val="1000"/>
              <a:buFont typeface="Wingdings" panose="05000000000000000000" pitchFamily="2" charset="2"/>
              <a:buChar char="v"/>
              <a:tabLst>
                <a:tab pos="457200" algn="l"/>
              </a:tabLst>
            </a:pPr>
            <a:r>
              <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CONFÍA EN SU CAPACIDAD PARA RESOLVER SUS PROPIOS PROBLEMAS, Y CUANDO REALMENTE LO NECESITA, ESTÁ DISPUESTA A PEDIR LA AYUDA DE OTROS.COMO PERSONA, SE CONSIDERA Y SIENTE IGUAL QUE CUALQUIER OTRO.</a:t>
            </a:r>
          </a:p>
          <a:p>
            <a:pPr marL="342900" lvl="0" indent="-342900" algn="just" fontAlgn="base">
              <a:lnSpc>
                <a:spcPct val="107000"/>
              </a:lnSpc>
              <a:spcAft>
                <a:spcPts val="0"/>
              </a:spcAft>
              <a:buSzPts val="1000"/>
              <a:buFont typeface="Wingdings" panose="05000000000000000000" pitchFamily="2" charset="2"/>
              <a:buChar char="v"/>
              <a:tabLst>
                <a:tab pos="457200" algn="l"/>
              </a:tabLst>
            </a:pPr>
            <a:endPar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fontAlgn="base">
              <a:lnSpc>
                <a:spcPct val="107000"/>
              </a:lnSpc>
              <a:spcAft>
                <a:spcPts val="0"/>
              </a:spcAft>
              <a:buSzPts val="1000"/>
              <a:buFont typeface="Wingdings" panose="05000000000000000000" pitchFamily="2" charset="2"/>
              <a:buChar char="v"/>
              <a:tabLst>
                <a:tab pos="457200" algn="l"/>
              </a:tabLst>
            </a:pPr>
            <a:r>
              <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RECONOCE QUE PUEDE SER INTERESANTE Y VALIOSA PARA OTRAS PERSONAS.</a:t>
            </a:r>
          </a:p>
          <a:p>
            <a:pPr marL="342900" lvl="0" indent="-342900" algn="just" fontAlgn="base">
              <a:lnSpc>
                <a:spcPct val="107000"/>
              </a:lnSpc>
              <a:spcAft>
                <a:spcPts val="0"/>
              </a:spcAft>
              <a:buSzPts val="1000"/>
              <a:buFont typeface="Wingdings" panose="05000000000000000000" pitchFamily="2" charset="2"/>
              <a:buChar char="v"/>
              <a:tabLst>
                <a:tab pos="457200" algn="l"/>
              </a:tabLst>
            </a:pPr>
            <a:endPar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fontAlgn="base">
              <a:lnSpc>
                <a:spcPct val="107000"/>
              </a:lnSpc>
              <a:spcAft>
                <a:spcPts val="0"/>
              </a:spcAft>
              <a:buSzPts val="1000"/>
              <a:buFont typeface="Wingdings" panose="05000000000000000000" pitchFamily="2" charset="2"/>
              <a:buChar char="v"/>
              <a:tabLst>
                <a:tab pos="457200" algn="l"/>
              </a:tabLst>
            </a:pPr>
            <a:r>
              <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NO SE DEJA MANIPULAR, AUNQUE ESTÁ DISPUESTA A COLABORAR SI LE PARECE APROPIADO Y CONVENIENTE.</a:t>
            </a:r>
          </a:p>
          <a:p>
            <a:pPr marL="342900" lvl="0" indent="-342900" algn="just" fontAlgn="base">
              <a:lnSpc>
                <a:spcPct val="107000"/>
              </a:lnSpc>
              <a:spcAft>
                <a:spcPts val="0"/>
              </a:spcAft>
              <a:buSzPts val="1000"/>
              <a:buFont typeface="Wingdings" panose="05000000000000000000" pitchFamily="2" charset="2"/>
              <a:buChar char="v"/>
              <a:tabLst>
                <a:tab pos="457200" algn="l"/>
              </a:tabLst>
            </a:pPr>
            <a:endPar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fontAlgn="base">
              <a:lnSpc>
                <a:spcPct val="107000"/>
              </a:lnSpc>
              <a:spcAft>
                <a:spcPts val="0"/>
              </a:spcAft>
              <a:buSzPts val="1000"/>
              <a:buFont typeface="Wingdings" panose="05000000000000000000" pitchFamily="2" charset="2"/>
              <a:buChar char="v"/>
              <a:tabLst>
                <a:tab pos="457200" algn="l"/>
              </a:tabLst>
            </a:pPr>
            <a:r>
              <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RECONOCE Y ACEPTA EN SÍ MISMA DIFERENTES SENTIMIENTOS Y EMOCIONES. </a:t>
            </a:r>
          </a:p>
          <a:p>
            <a:pPr marL="342900" lvl="0" indent="-342900" algn="just" fontAlgn="base">
              <a:lnSpc>
                <a:spcPct val="107000"/>
              </a:lnSpc>
              <a:spcAft>
                <a:spcPts val="0"/>
              </a:spcAft>
              <a:buSzPts val="1000"/>
              <a:buFont typeface="Wingdings" panose="05000000000000000000" pitchFamily="2" charset="2"/>
              <a:buChar char="v"/>
              <a:tabLst>
                <a:tab pos="457200" algn="l"/>
              </a:tabLst>
            </a:pPr>
            <a:endPar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a:p>
            <a:pPr marL="342900" lvl="0" indent="-342900" algn="just" fontAlgn="base">
              <a:lnSpc>
                <a:spcPct val="107000"/>
              </a:lnSpc>
              <a:spcAft>
                <a:spcPts val="0"/>
              </a:spcAft>
              <a:buSzPts val="1000"/>
              <a:buFont typeface="Wingdings" panose="05000000000000000000" pitchFamily="2" charset="2"/>
              <a:buChar char="v"/>
              <a:tabLst>
                <a:tab pos="457200" algn="l"/>
              </a:tabLst>
            </a:pPr>
            <a:r>
              <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ES CAPAZ DE DISFRUTAR CON UNA GRAN VARIEDAD DE ACTIVIDADES.</a:t>
            </a:r>
          </a:p>
          <a:p>
            <a:pPr marL="342900" indent="-342900">
              <a:buFont typeface="Wingdings" panose="05000000000000000000" pitchFamily="2" charset="2"/>
              <a:buChar char="v"/>
            </a:pPr>
            <a:endPar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a:p>
            <a:pPr marL="342900" indent="-342900">
              <a:buFont typeface="Wingdings" panose="05000000000000000000" pitchFamily="2" charset="2"/>
              <a:buChar char="v"/>
            </a:pPr>
            <a:r>
              <a:rPr lang="es-MX" sz="20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ES SENSIBLE A LOS SENTIMIENTOS Y NECESIDADES DE LOS DEMÁS; RESPETA LAS NORMAS SENSATAS DE CONVIVENCIA GENERALMENTE ACEPTADAS, Y ENTIENDE QUE NO TIENE DERECHO —NI LO DESEA— A DIVERTIRSE A COSTA DE OTROS</a:t>
            </a:r>
            <a:endParaRPr lang="es-MX" sz="20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96553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ubdirección de Cultura y Deporte - FRASES MOTIVADORAS La Motivación  Personal En La Autoestima. La motivación personal tiene una gran  importancia a la hora de conseguir que una determinada persona pueda  alcanz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257176"/>
            <a:ext cx="6129337" cy="641508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8436" name="Picture 4" descr="Frases Motivadoras - Soy 😘 |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864" y="257177"/>
            <a:ext cx="5100636" cy="63007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814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WhatsApp Image 2020-02-06 at 11">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 xmlns:xdr="http://schemas.openxmlformats.org/drawingml/2006/spreadsheetDrawing"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0000000-0008-0000-0000-000004000000}"/>
              </a:ext>
            </a:extLst>
          </p:cNvPr>
          <p:cNvPicPr/>
          <p:nvPr/>
        </p:nvPicPr>
        <p:blipFill>
          <a:blip r:embed="rId2" cstate="print">
            <a:extLst>
              <a:ext uri="{28A0092B-C50C-407E-A947-70E740481C1C}">
                <a14:useLocalDpi xmlns:a14="http://schemas.microsoft.com/office/drawing/2010/main" val="0"/>
              </a:ext>
            </a:extLst>
          </a:blip>
          <a:srcRect b="25685"/>
          <a:stretch>
            <a:fillRect/>
          </a:stretch>
        </p:blipFill>
        <p:spPr bwMode="auto">
          <a:xfrm>
            <a:off x="342900" y="853420"/>
            <a:ext cx="4686300" cy="33140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p:spPr>
      </p:pic>
      <p:pic>
        <p:nvPicPr>
          <p:cNvPr id="3" name="Imagen 2"/>
          <p:cNvPicPr/>
          <p:nvPr/>
        </p:nvPicPr>
        <p:blipFill>
          <a:blip r:embed="rId3" cstate="print">
            <a:extLst>
              <a:ext uri="{28A0092B-C50C-407E-A947-70E740481C1C}">
                <a14:useLocalDpi xmlns:a14="http://schemas.microsoft.com/office/drawing/2010/main" val="0"/>
              </a:ext>
            </a:extLst>
          </a:blip>
          <a:stretch>
            <a:fillRect/>
          </a:stretch>
        </p:blipFill>
        <p:spPr>
          <a:xfrm>
            <a:off x="6500813" y="1132764"/>
            <a:ext cx="5386388" cy="322907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Rectángulo 5"/>
          <p:cNvSpPr/>
          <p:nvPr/>
        </p:nvSpPr>
        <p:spPr>
          <a:xfrm>
            <a:off x="3800475" y="1781473"/>
            <a:ext cx="3926075"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dirty="0" smtClean="0">
                <a:ln/>
                <a:solidFill>
                  <a:schemeClr val="bg1"/>
                </a:solidFill>
              </a:rPr>
              <a:t>MUCHAS</a:t>
            </a:r>
          </a:p>
          <a:p>
            <a:pPr algn="ctr"/>
            <a:r>
              <a:rPr lang="es-ES" sz="5400" b="1" dirty="0" smtClean="0">
                <a:ln/>
                <a:solidFill>
                  <a:schemeClr val="bg1"/>
                </a:solidFill>
              </a:rPr>
              <a:t>GRACIAS</a:t>
            </a:r>
            <a:endParaRPr lang="es-ES" sz="5400" b="1" cap="none" spc="0" dirty="0">
              <a:ln/>
              <a:solidFill>
                <a:schemeClr val="bg1"/>
              </a:solidFill>
              <a:effectLst/>
            </a:endParaRPr>
          </a:p>
        </p:txBody>
      </p:sp>
      <p:pic>
        <p:nvPicPr>
          <p:cNvPr id="7"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2462" y="4361835"/>
            <a:ext cx="3486151" cy="2281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 y="4598651"/>
            <a:ext cx="3486151" cy="228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582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0848" y="324147"/>
            <a:ext cx="5809604" cy="923330"/>
          </a:xfrm>
          <a:prstGeom prst="rect">
            <a:avLst/>
          </a:prstGeom>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AUTOCONCEPTO</a:t>
            </a:r>
            <a:endParaRPr lang="es-ES" sz="5400" b="1" cap="none" spc="0" dirty="0">
              <a:ln w="22225">
                <a:solidFill>
                  <a:schemeClr val="accent2"/>
                </a:solidFill>
                <a:prstDash val="solid"/>
              </a:ln>
              <a:solidFill>
                <a:schemeClr val="accent2">
                  <a:lumMod val="40000"/>
                  <a:lumOff val="60000"/>
                </a:schemeClr>
              </a:solidFill>
              <a:effectLst/>
            </a:endParaRPr>
          </a:p>
        </p:txBody>
      </p:sp>
      <p:sp>
        <p:nvSpPr>
          <p:cNvPr id="3" name="Rectángulo 2"/>
          <p:cNvSpPr/>
          <p:nvPr/>
        </p:nvSpPr>
        <p:spPr>
          <a:xfrm>
            <a:off x="276547" y="1414374"/>
            <a:ext cx="5267003" cy="304698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MX" sz="2400" b="1"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LA AUTOPERCEPCIÓN FORMA UN CONCEPTO MENTAL DE QUIEN Y COMO SOMOS, TODOS TENEMOS UNA IMAGEN MENTAL DE NOSOTROS MISMOS, ES DECIR, UNA PERCEPCIÓN Y UNA IDEA DE CÓMO SOMOS TANTO FÍSICA COMO PSICOLÓGICAMENTE</a:t>
            </a:r>
            <a:endParaRPr lang="es-MX" sz="2400" b="1" dirty="0">
              <a:solidFill>
                <a:schemeClr val="bg1"/>
              </a:solidFill>
              <a:latin typeface="Aharoni" panose="02010803020104030203" pitchFamily="2" charset="-79"/>
              <a:cs typeface="Aharoni" panose="02010803020104030203" pitchFamily="2" charset="-79"/>
            </a:endParaRPr>
          </a:p>
        </p:txBody>
      </p:sp>
      <p:sp>
        <p:nvSpPr>
          <p:cNvPr id="4" name="Rectángulo 3"/>
          <p:cNvSpPr/>
          <p:nvPr/>
        </p:nvSpPr>
        <p:spPr>
          <a:xfrm>
            <a:off x="5848349" y="1414374"/>
            <a:ext cx="6096000" cy="304698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just"/>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CUANDO MÁS REALISTA SEA EL AUTOCONCEPTO, MÁS ADECUADA SERÁ NUESTRA INTERACCIÓN CON EL AMBIENTE QUE NOS RODEA, MÁS NOS ACEPTAREMOS A NOSOTROS MISMOS, MAYOR SERÁ NUESTRA CAPACIDAD DE CRECIMIENTO PERSONAL Y MÁS SÓLIDA SERÁ NUESTRA AUTOESTIMA</a:t>
            </a:r>
            <a:endParaRPr lang="es-MX" sz="2400" dirty="0">
              <a:solidFill>
                <a:schemeClr val="bg1"/>
              </a:solidFill>
              <a:latin typeface="Aharoni" panose="02010803020104030203" pitchFamily="2" charset="-79"/>
              <a:cs typeface="Aharoni" panose="02010803020104030203" pitchFamily="2" charset="-79"/>
            </a:endParaRPr>
          </a:p>
        </p:txBody>
      </p:sp>
      <p:pic>
        <p:nvPicPr>
          <p:cNvPr id="5122" name="Picture 2" descr="Trucos para subir la autoestima - 8 pas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1" y="4794299"/>
            <a:ext cx="9986962" cy="1824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341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4832" y="295807"/>
            <a:ext cx="11707318" cy="2585323"/>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rPr>
              <a:t>AUTOESTIMA = AUTO UNO MISMO</a:t>
            </a:r>
          </a:p>
          <a:p>
            <a:pPr algn="ctr"/>
            <a:endParaRPr lang="es-ES" sz="5400" b="1" dirty="0">
              <a:ln w="6600">
                <a:solidFill>
                  <a:schemeClr val="accent2"/>
                </a:solidFill>
                <a:prstDash val="solid"/>
              </a:ln>
              <a:solidFill>
                <a:srgbClr val="FFFFFF"/>
              </a:solidFill>
              <a:effectLst>
                <a:outerShdw dist="38100" dir="2700000" algn="tl" rotWithShape="0">
                  <a:schemeClr val="accent2"/>
                </a:outerShdw>
              </a:effectLst>
            </a:endParaRPr>
          </a:p>
          <a:p>
            <a:pPr algn="ctr"/>
            <a:r>
              <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rPr>
              <a:t>ESTIMA= AMOR, CARIÑO. </a:t>
            </a:r>
            <a:endParaRPr lang="es-E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076" name="Picture 4" descr="Autoestima - Psicorevi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832" y="3132944"/>
            <a:ext cx="5012136" cy="346512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inco películas para reforzar la autoestima | EDUCACIÓN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184" y="3229910"/>
            <a:ext cx="6011055" cy="327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208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9711" y="1654101"/>
            <a:ext cx="6096000" cy="3646511"/>
          </a:xfrm>
          <a:prstGeom prst="rect">
            <a:avLst/>
          </a:prstGeom>
        </p:spPr>
        <p:txBody>
          <a:bodyPr>
            <a:spAutoFit/>
          </a:bodyPr>
          <a:lstStyle/>
          <a:p>
            <a:pPr algn="just">
              <a:lnSpc>
                <a:spcPct val="107000"/>
              </a:lnSpc>
              <a:spcAft>
                <a:spcPts val="600"/>
              </a:spcAft>
            </a:pPr>
            <a:r>
              <a:rPr lang="es-MX" sz="2800" b="1" dirty="0" smtClean="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¿QUÉ ES LA AUTOESTIMA?</a:t>
            </a:r>
            <a:endParaRPr lang="es-MX" sz="2800" dirty="0" smtClean="0">
              <a:effectLst/>
              <a:latin typeface="Aharoni" panose="02010803020104030203" pitchFamily="2" charset="-79"/>
              <a:ea typeface="Calibri" panose="020F0502020204030204" pitchFamily="34" charset="0"/>
              <a:cs typeface="Aharoni" panose="02010803020104030203" pitchFamily="2" charset="-79"/>
            </a:endParaRPr>
          </a:p>
          <a:p>
            <a:pPr algn="just"/>
            <a:endParaRPr lang="es-MX" sz="2800" dirty="0" smtClean="0">
              <a:solidFill>
                <a:srgbClr val="000000"/>
              </a:solidFill>
              <a:effectLst/>
              <a:latin typeface="Aharoni" panose="02010803020104030203" pitchFamily="2" charset="-79"/>
              <a:ea typeface="Times New Roman" panose="02020603050405020304" pitchFamily="18" charset="0"/>
              <a:cs typeface="Aharoni" panose="02010803020104030203" pitchFamily="2" charset="-79"/>
            </a:endParaRPr>
          </a:p>
          <a:p>
            <a:pPr algn="just"/>
            <a:r>
              <a:rPr lang="es-MX" sz="2800" dirty="0" smtClean="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SE CONOCE COMO AUTOESTIMA A UN </a:t>
            </a:r>
            <a:r>
              <a:rPr lang="es-MX" sz="2800" b="1" dirty="0" smtClean="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CONJUNTO DE PERCEPCIONES, VALORACIONES Y APRECIACIONES QUE UN INDIVIDUO TIENE RESPECTO A SÍ MISMO</a:t>
            </a:r>
            <a:r>
              <a:rPr lang="es-MX" sz="2800" dirty="0" smtClean="0">
                <a:solidFill>
                  <a:srgbClr val="000000"/>
                </a:solidFill>
                <a:effectLst/>
                <a:latin typeface="Aharoni" panose="02010803020104030203" pitchFamily="2" charset="-79"/>
                <a:ea typeface="Times New Roman" panose="02020603050405020304" pitchFamily="18" charset="0"/>
                <a:cs typeface="Aharoni" panose="02010803020104030203" pitchFamily="2" charset="-79"/>
              </a:rPr>
              <a:t> O A LAS ACTIVIDADES QUE REALIZA.</a:t>
            </a:r>
            <a:endParaRPr lang="es-MX" sz="2800" dirty="0">
              <a:latin typeface="Aharoni" panose="02010803020104030203" pitchFamily="2" charset="-79"/>
              <a:cs typeface="Aharoni" panose="02010803020104030203" pitchFamily="2" charset="-79"/>
            </a:endParaRPr>
          </a:p>
        </p:txBody>
      </p:sp>
      <p:sp>
        <p:nvSpPr>
          <p:cNvPr id="4" name="Rectángulo 3"/>
          <p:cNvSpPr/>
          <p:nvPr/>
        </p:nvSpPr>
        <p:spPr>
          <a:xfrm>
            <a:off x="739514" y="361439"/>
            <a:ext cx="4776866"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rPr>
              <a:t>AUTOESTIMA</a:t>
            </a:r>
            <a:endParaRPr lang="es-MX" sz="5400" dirty="0"/>
          </a:p>
        </p:txBody>
      </p:sp>
      <p:pic>
        <p:nvPicPr>
          <p:cNvPr id="4098" name="Picture 2" descr="Diez reglas para mejorar la autoestima - Vida Posit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0544" y="631017"/>
            <a:ext cx="5261547" cy="567984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622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iferencias entre el autoconcepto y la autoestima | ISANEP -  Neuropsicología y Psicoterap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214311"/>
            <a:ext cx="11758612" cy="6443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022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sicólogo Alex Ishai - ¿Cuál es la diferencia entre la autoestima y el  autoconcepto? ¿En qué consiste el autoconcepto? El término autoconcepto  hace referencia a la descripción que una persona realiza 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85738"/>
            <a:ext cx="4443413" cy="6515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791074" y="185738"/>
            <a:ext cx="6796088" cy="38472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threePt" dir="t"/>
            </a:scene3d>
            <a:sp3d extrusionH="57150">
              <a:bevelT h="25400" prst="softRound"/>
            </a:sp3d>
          </a:bodyPr>
          <a:lstStyle/>
          <a:p>
            <a:pPr algn="just" fontAlgn="base">
              <a:spcAft>
                <a:spcPts val="0"/>
              </a:spcAft>
            </a:pPr>
            <a:r>
              <a:rPr lang="es-MX" sz="22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EL CONCEPTO DE LA AUTOESTIMA SE PUEDE DEFINIR COMO EL RESULTADO EMOCIONAL QUE SURGE SI ACEPTAMOS Y NOS GUSTA NUESTRO AUTOCONCEPTO.</a:t>
            </a:r>
          </a:p>
          <a:p>
            <a:pPr algn="just" fontAlgn="base">
              <a:spcAft>
                <a:spcPts val="0"/>
              </a:spcAft>
            </a:pPr>
            <a:endParaRPr lang="es-MX" sz="22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endParaRPr>
          </a:p>
          <a:p>
            <a:pPr algn="just"/>
            <a:r>
              <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CONTRARIAMENTE AL PENSAMIENTO POPULAR, LA AUTOESTIMA NO SURGE DE EVALUARNOS POSITIVAMENTE EN CADA SITUACIÓN, SINO DE OBSERVARNOS CON OBJETIVIDAD Y SOBRE TODO DE ESTIMAR Y ACEPTAR NUESTRO AUTOCONCEPTO</a:t>
            </a:r>
            <a:r>
              <a:rPr lang="es-MX" sz="24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a:t>
            </a:r>
            <a:endParaRPr lang="es-MX" sz="2400" dirty="0">
              <a:solidFill>
                <a:schemeClr val="bg1"/>
              </a:solidFill>
              <a:latin typeface="Aharoni" panose="02010803020104030203" pitchFamily="2" charset="-79"/>
              <a:cs typeface="Aharoni" panose="02010803020104030203" pitchFamily="2" charset="-79"/>
            </a:endParaRPr>
          </a:p>
        </p:txBody>
      </p:sp>
      <p:sp>
        <p:nvSpPr>
          <p:cNvPr id="3" name="Rectángulo 2"/>
          <p:cNvSpPr/>
          <p:nvPr/>
        </p:nvSpPr>
        <p:spPr>
          <a:xfrm>
            <a:off x="4791074" y="4386173"/>
            <a:ext cx="6796088" cy="178510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MX" sz="2200" dirty="0" smtClean="0">
                <a:solidFill>
                  <a:schemeClr val="bg1"/>
                </a:solidFill>
                <a:effectLst/>
                <a:latin typeface="Aharoni" panose="02010803020104030203" pitchFamily="2" charset="-79"/>
                <a:ea typeface="Calibri" panose="020F0502020204030204" pitchFamily="34" charset="0"/>
                <a:cs typeface="Aharoni" panose="02010803020104030203" pitchFamily="2" charset="-79"/>
              </a:rPr>
              <a:t>LA AUTOESTIMA, NO ES UN CONCEPTO FIJO Y ESTABLE, SE MANIFIESTA DE FORMA CAMBIANTE EN FUNCIÓN DE NUESTRA SITUACIÓN VITAL Y NUESTRAS CIRCUNSTANCIAS Y SE VA MODIFICANDO A LO LARGO DE NUESTRA VIDA</a:t>
            </a:r>
            <a:endParaRPr lang="es-MX" sz="22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7752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irámide de Maslow - Wikipedia, la enciclopedia libre"/>
          <p:cNvPicPr/>
          <p:nvPr/>
        </p:nvPicPr>
        <p:blipFill>
          <a:blip r:embed="rId2">
            <a:extLst>
              <a:ext uri="{28A0092B-C50C-407E-A947-70E740481C1C}">
                <a14:useLocalDpi xmlns:a14="http://schemas.microsoft.com/office/drawing/2010/main" val="0"/>
              </a:ext>
            </a:extLst>
          </a:blip>
          <a:srcRect/>
          <a:stretch>
            <a:fillRect/>
          </a:stretch>
        </p:blipFill>
        <p:spPr bwMode="auto">
          <a:xfrm>
            <a:off x="1271589" y="1133178"/>
            <a:ext cx="10329862" cy="5386387"/>
          </a:xfrm>
          <a:prstGeom prst="rect">
            <a:avLst/>
          </a:prstGeom>
          <a:noFill/>
          <a:ln>
            <a:noFill/>
          </a:ln>
        </p:spPr>
      </p:pic>
      <p:sp>
        <p:nvSpPr>
          <p:cNvPr id="4" name="Rectángulo 3"/>
          <p:cNvSpPr/>
          <p:nvPr/>
        </p:nvSpPr>
        <p:spPr>
          <a:xfrm>
            <a:off x="146523" y="209848"/>
            <a:ext cx="7584128" cy="923330"/>
          </a:xfrm>
          <a:prstGeom prst="rect">
            <a:avLst/>
          </a:prstGeom>
          <a:noFill/>
        </p:spPr>
        <p:txBody>
          <a:bodyPr wrap="none" lIns="91440" tIns="45720" rIns="91440" bIns="45720">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PIRAMIDE DE MASLOW</a:t>
            </a:r>
            <a:endParaRPr lang="es-E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864441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1950" y="1649149"/>
            <a:ext cx="6096000" cy="426963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just">
              <a:lnSpc>
                <a:spcPct val="107000"/>
              </a:lnSpc>
              <a:spcAft>
                <a:spcPts val="1825"/>
              </a:spcAft>
            </a:pPr>
            <a:r>
              <a:rPr lang="es-MX" sz="20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EN LO QUE COINCIDEN LA MAYORÍA DE LAS </a:t>
            </a:r>
            <a:r>
              <a:rPr lang="es-MX" sz="20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hlinkClick r:id="rId2"/>
              </a:rPr>
              <a:t>DOCTRINAS</a:t>
            </a:r>
            <a:r>
              <a:rPr lang="es-MX" sz="20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 PSICOLÓGICAS, NO OBSTANTE, ES EN QUE LA AUTOESTIMA </a:t>
            </a:r>
            <a:r>
              <a:rPr lang="es-MX" sz="2000" b="1"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ES UN VALOR CLAVE EN NUESTRA RELACIÓN CON LOS DEMÁS</a:t>
            </a:r>
            <a:r>
              <a:rPr lang="es-MX" sz="20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 PUES CADA QUIEN ADMITE LA CANTIDAD DE AMOR O, POR EL CONTRARIO, </a:t>
            </a:r>
          </a:p>
          <a:p>
            <a:pPr algn="just">
              <a:lnSpc>
                <a:spcPct val="107000"/>
              </a:lnSpc>
              <a:spcAft>
                <a:spcPts val="1825"/>
              </a:spcAft>
            </a:pPr>
            <a:r>
              <a:rPr lang="es-MX" sz="2000" dirty="0" smtClean="0">
                <a:solidFill>
                  <a:schemeClr val="bg1"/>
                </a:solidFill>
                <a:effectLst/>
                <a:latin typeface="Aharoni" panose="02010803020104030203" pitchFamily="2" charset="-79"/>
                <a:ea typeface="Times New Roman" panose="02020603050405020304" pitchFamily="18" charset="0"/>
                <a:cs typeface="Aharoni" panose="02010803020104030203" pitchFamily="2" charset="-79"/>
              </a:rPr>
              <a:t>LAS FORMAS DE MALTRATO, QUE SIENTE QUE MERECE. LA AUTOESTIMA, POR DEMÁS, TENDRÍA SUS INICIOS EN NUESTRA RELACIÓN PATERNA, YA QUE LA APROBACIÓN DEL PADRE Y LA MADRE ES CLAVE PARA UNA PERSONALIDAD SALUDABLE A FUTURO.</a:t>
            </a:r>
            <a:endParaRPr lang="es-MX" sz="2000" dirty="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p:txBody>
      </p:sp>
      <p:sp>
        <p:nvSpPr>
          <p:cNvPr id="3" name="Rectángulo 2"/>
          <p:cNvSpPr/>
          <p:nvPr/>
        </p:nvSpPr>
        <p:spPr>
          <a:xfrm>
            <a:off x="739514" y="361439"/>
            <a:ext cx="4776866"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rPr>
              <a:t>AUTOESTIMA</a:t>
            </a:r>
            <a:endParaRPr lang="es-MX" sz="5400" dirty="0"/>
          </a:p>
        </p:txBody>
      </p:sp>
      <p:pic>
        <p:nvPicPr>
          <p:cNvPr id="8198" name="Picture 6" descr="Calaméo - La Autoesti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412" y="361439"/>
            <a:ext cx="5042993" cy="6253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53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185</TotalTime>
  <Words>782</Words>
  <Application>Microsoft Office PowerPoint</Application>
  <PresentationFormat>Panorámica</PresentationFormat>
  <Paragraphs>101</Paragraphs>
  <Slides>24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24</vt:i4>
      </vt:variant>
    </vt:vector>
  </HeadingPairs>
  <TitlesOfParts>
    <vt:vector size="33" baseType="lpstr">
      <vt:lpstr>Aharoni</vt:lpstr>
      <vt:lpstr>Arial</vt:lpstr>
      <vt:lpstr>Calibri</vt:lpstr>
      <vt:lpstr>Century Gothic</vt:lpstr>
      <vt:lpstr>Symbol</vt:lpstr>
      <vt:lpstr>Times New Roman</vt:lpstr>
      <vt:lpstr>Wingdings</vt:lpstr>
      <vt:lpstr>Wingdings 3</vt:lpstr>
      <vt:lpstr>Sector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tita</dc:creator>
  <cp:lastModifiedBy>tita</cp:lastModifiedBy>
  <cp:revision>18</cp:revision>
  <dcterms:created xsi:type="dcterms:W3CDTF">2022-06-19T23:35:47Z</dcterms:created>
  <dcterms:modified xsi:type="dcterms:W3CDTF">2022-06-20T02:40:56Z</dcterms:modified>
</cp:coreProperties>
</file>