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27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5" r:id="rId21"/>
    <p:sldId id="274" r:id="rId22"/>
    <p:sldId id="277" r:id="rId23"/>
  </p:sldIdLst>
  <p:sldSz cx="18288000" cy="10287000"/>
  <p:notesSz cx="6858000" cy="9144000"/>
  <p:embeddedFontLst>
    <p:embeddedFont>
      <p:font typeface="League Gothic" panose="020B0604020202020204" charset="0"/>
      <p:regular r:id="rId25"/>
    </p:embeddedFont>
    <p:embeddedFont>
      <p:font typeface="Montserrat Classic Bold" panose="020B0604020202020204" charset="0"/>
      <p:regular r:id="rId26"/>
    </p:embeddedFont>
    <p:embeddedFont>
      <p:font typeface="Montserrat Light" panose="020B0604020202020204" charset="0"/>
      <p:regular r:id="rId27"/>
    </p:embeddedFont>
    <p:embeddedFont>
      <p:font typeface="Aharoni" panose="02010803020104030203" pitchFamily="2" charset="-79"/>
      <p:bold r:id="rId28"/>
    </p:embeddedFont>
    <p:embeddedFont>
      <p:font typeface="Aileron Regular Bold" panose="020B0604020202020204" charset="0"/>
      <p:regular r:id="rId29"/>
    </p:embeddedFont>
    <p:embeddedFont>
      <p:font typeface="Arimo Bold" panose="020B0604020202020204" charset="0"/>
      <p:regular r:id="rId30"/>
    </p:embeddedFont>
    <p:embeddedFont>
      <p:font typeface="Montserrat Light Bold" panose="020B0604020202020204" charset="0"/>
      <p:regular r:id="rId31"/>
    </p:embeddedFont>
    <p:embeddedFont>
      <p:font typeface="Intro Rust" panose="020B060402020202020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Aileron Regular" panose="020B0604020202020204" charset="0"/>
      <p:regular r:id="rId37"/>
    </p:embeddedFont>
    <p:embeddedFont>
      <p:font typeface="Arimo" panose="020B0604020202020204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B3BD1-2F96-471D-A370-28361EA1E8F1}" type="datetimeFigureOut">
              <a:rPr lang="es-MX" smtClean="0"/>
              <a:t>22/08/2021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5A433-6071-4468-8DC8-7F87C36B51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320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5A433-6071-4468-8DC8-7F87C36B51E4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4922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5A433-6071-4468-8DC8-7F87C36B51E4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394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5A433-6071-4468-8DC8-7F87C36B51E4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7908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971550" y="8439150"/>
            <a:ext cx="20231100" cy="349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AutoShape 3"/>
          <p:cNvSpPr/>
          <p:nvPr/>
        </p:nvSpPr>
        <p:spPr>
          <a:xfrm>
            <a:off x="15944850" y="-792163"/>
            <a:ext cx="38100" cy="92583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4" name="AutoShape 4"/>
          <p:cNvSpPr/>
          <p:nvPr/>
        </p:nvSpPr>
        <p:spPr>
          <a:xfrm>
            <a:off x="18021300" y="8439150"/>
            <a:ext cx="1028700" cy="2095500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3801" y="105554"/>
            <a:ext cx="15327049" cy="628021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402519" y="6820977"/>
            <a:ext cx="9053248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0"/>
              </a:lnSpc>
            </a:pPr>
            <a:r>
              <a:rPr lang="en-US" sz="6000" dirty="0">
                <a:solidFill>
                  <a:srgbClr val="20160D"/>
                </a:solidFill>
                <a:latin typeface="Intro Rust"/>
              </a:rPr>
              <a:t>COMO AFRONTAR  LAS CRISIS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1867" y="6702609"/>
            <a:ext cx="6316133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570"/>
              </a:lnSpc>
              <a:spcBef>
                <a:spcPct val="0"/>
              </a:spcBef>
            </a:pPr>
            <a:r>
              <a:rPr lang="en-US" sz="6121" u="none" dirty="0">
                <a:solidFill>
                  <a:srgbClr val="260073"/>
                </a:solidFill>
                <a:latin typeface="Intro Rust"/>
              </a:rPr>
              <a:t>CONFERENCIA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63801" y="8953712"/>
            <a:ext cx="16679333" cy="483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3200" spc="320" dirty="0" smtClean="0">
                <a:solidFill>
                  <a:srgbClr val="260073"/>
                </a:solidFill>
                <a:latin typeface="Montserrat Light"/>
              </a:rPr>
              <a:t>.</a:t>
            </a:r>
            <a:endParaRPr lang="en-US" sz="3200" spc="320" dirty="0">
              <a:solidFill>
                <a:srgbClr val="260073"/>
              </a:solidFill>
              <a:latin typeface="Montserrat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887700" y="-742950"/>
            <a:ext cx="38100" cy="117729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AutoShape 3"/>
          <p:cNvSpPr/>
          <p:nvPr/>
        </p:nvSpPr>
        <p:spPr>
          <a:xfrm>
            <a:off x="-304800" y="2276807"/>
            <a:ext cx="16230600" cy="381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4" name="AutoShape 4"/>
          <p:cNvSpPr/>
          <p:nvPr/>
        </p:nvSpPr>
        <p:spPr>
          <a:xfrm>
            <a:off x="15925800" y="10020300"/>
            <a:ext cx="2667000" cy="1066800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09166" y="2713839"/>
            <a:ext cx="10078834" cy="705926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645274" y="952500"/>
            <a:ext cx="3446463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0"/>
              </a:lnSpc>
            </a:pPr>
            <a:r>
              <a:rPr lang="en-US" sz="3850">
                <a:solidFill>
                  <a:srgbClr val="20160D"/>
                </a:solidFill>
                <a:latin typeface="Intro Rust"/>
              </a:rPr>
              <a:t>ACEPTACIóN</a:t>
            </a:r>
            <a:r>
              <a:rPr lang="en-US" sz="3850">
                <a:solidFill>
                  <a:srgbClr val="000000"/>
                </a:solidFill>
                <a:latin typeface="Intro Rust"/>
              </a:rPr>
              <a:t> </a:t>
            </a:r>
          </a:p>
          <a:p>
            <a:pPr algn="ctr">
              <a:lnSpc>
                <a:spcPts val="4409"/>
              </a:lnSpc>
            </a:pPr>
            <a:endParaRPr lang="en-US" sz="3850">
              <a:solidFill>
                <a:srgbClr val="000000"/>
              </a:solidFill>
              <a:latin typeface="Intro Rus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47961" y="2385530"/>
            <a:ext cx="7362539" cy="716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3058" lvl="1" indent="-271529" algn="just">
              <a:lnSpc>
                <a:spcPts val="3269"/>
              </a:lnSpc>
              <a:buFont typeface="Arial"/>
              <a:buChar char="•"/>
            </a:pPr>
            <a:r>
              <a:rPr lang="en-US" sz="2515" spc="251" dirty="0">
                <a:solidFill>
                  <a:srgbClr val="000000"/>
                </a:solidFill>
                <a:latin typeface="Arimo Bold"/>
              </a:rPr>
              <a:t>INTERPRETACION DE LOS HECHOS:</a:t>
            </a:r>
            <a:r>
              <a:rPr lang="en-US" sz="2515" spc="251" dirty="0">
                <a:solidFill>
                  <a:srgbClr val="000000"/>
                </a:solidFill>
                <a:latin typeface="Arimo"/>
              </a:rPr>
              <a:t> ES UN PROCESO EN EL CUAL TENEMOS QUE DIFERENCIAR LOS HECHOS REALES DE LAS INTERPRETACIONES.</a:t>
            </a:r>
          </a:p>
          <a:p>
            <a:pPr algn="just">
              <a:lnSpc>
                <a:spcPts val="3269"/>
              </a:lnSpc>
            </a:pPr>
            <a:endParaRPr lang="en-US" sz="2515" spc="251" dirty="0">
              <a:solidFill>
                <a:srgbClr val="000000"/>
              </a:solidFill>
              <a:latin typeface="Arimo"/>
            </a:endParaRPr>
          </a:p>
          <a:p>
            <a:pPr marL="543058" lvl="1" indent="-271529" algn="just">
              <a:lnSpc>
                <a:spcPts val="3269"/>
              </a:lnSpc>
              <a:buFont typeface="Arial"/>
              <a:buChar char="•"/>
            </a:pPr>
            <a:r>
              <a:rPr lang="en-US" sz="2515" spc="25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15" spc="251" dirty="0">
                <a:solidFill>
                  <a:srgbClr val="000000"/>
                </a:solidFill>
                <a:latin typeface="Arimo Bold"/>
              </a:rPr>
              <a:t>VERIFICAR:</a:t>
            </a:r>
            <a:r>
              <a:rPr lang="en-US" sz="2515" spc="251" dirty="0">
                <a:solidFill>
                  <a:srgbClr val="000000"/>
                </a:solidFill>
                <a:latin typeface="Arimo"/>
              </a:rPr>
              <a:t> AQUELLO QUE SUCEDE Y DE LO QUE NO TENGO CONTROL, AQUELLO QUE ESTÁ EN ESA ZONA DE NO CONTROL.</a:t>
            </a:r>
          </a:p>
          <a:p>
            <a:pPr algn="just">
              <a:lnSpc>
                <a:spcPts val="3269"/>
              </a:lnSpc>
            </a:pPr>
            <a:endParaRPr lang="en-US" sz="2515" spc="251" dirty="0">
              <a:solidFill>
                <a:srgbClr val="000000"/>
              </a:solidFill>
              <a:latin typeface="Arimo"/>
            </a:endParaRPr>
          </a:p>
          <a:p>
            <a:pPr marL="543058" lvl="1" indent="-271529" algn="just">
              <a:lnSpc>
                <a:spcPts val="3269"/>
              </a:lnSpc>
              <a:buFont typeface="Arial"/>
              <a:buChar char="•"/>
            </a:pPr>
            <a:r>
              <a:rPr lang="en-US" sz="2515" spc="251" dirty="0">
                <a:solidFill>
                  <a:srgbClr val="000000"/>
                </a:solidFill>
                <a:latin typeface="Arimo Bold"/>
              </a:rPr>
              <a:t> HUMILDAD:</a:t>
            </a:r>
            <a:r>
              <a:rPr lang="en-US" sz="2515" spc="251" dirty="0">
                <a:solidFill>
                  <a:srgbClr val="000000"/>
                </a:solidFill>
                <a:latin typeface="Arimo"/>
              </a:rPr>
              <a:t> LA PERSONA DEBE DE COMPRENDER QUE </a:t>
            </a:r>
            <a:r>
              <a:rPr lang="en-US" sz="2515" spc="251" dirty="0">
                <a:solidFill>
                  <a:srgbClr val="000000"/>
                </a:solidFill>
                <a:latin typeface="Arimo Bold"/>
              </a:rPr>
              <a:t>NO</a:t>
            </a:r>
            <a:r>
              <a:rPr lang="en-US" sz="2515" spc="251" dirty="0">
                <a:solidFill>
                  <a:srgbClr val="000000"/>
                </a:solidFill>
                <a:latin typeface="Arimo"/>
              </a:rPr>
              <a:t> ES DIOS, QUE NO ES OMNIPOTENTE, QUE </a:t>
            </a:r>
            <a:r>
              <a:rPr lang="en-US" sz="2515" spc="251" dirty="0">
                <a:solidFill>
                  <a:srgbClr val="000000"/>
                </a:solidFill>
                <a:latin typeface="Arimo Bold"/>
              </a:rPr>
              <a:t>NO TODO LO PUEDE</a:t>
            </a:r>
            <a:r>
              <a:rPr lang="en-US" sz="2515" spc="251" dirty="0">
                <a:solidFill>
                  <a:srgbClr val="000000"/>
                </a:solidFill>
                <a:latin typeface="Arimo"/>
              </a:rPr>
              <a:t> SABER, QUE NO TODO LO </a:t>
            </a:r>
            <a:r>
              <a:rPr lang="en-US" sz="2515" spc="251" dirty="0">
                <a:solidFill>
                  <a:srgbClr val="000000"/>
                </a:solidFill>
                <a:latin typeface="Arimo Bold"/>
              </a:rPr>
              <a:t>PUEDE TENER</a:t>
            </a:r>
            <a:r>
              <a:rPr lang="en-US" sz="2515" spc="251" dirty="0">
                <a:solidFill>
                  <a:srgbClr val="000000"/>
                </a:solidFill>
                <a:latin typeface="Arimo"/>
              </a:rPr>
              <a:t>, QUE NO TODO </a:t>
            </a:r>
            <a:r>
              <a:rPr lang="en-US" sz="2515" spc="251" dirty="0">
                <a:solidFill>
                  <a:srgbClr val="000000"/>
                </a:solidFill>
                <a:latin typeface="Arimo Bold"/>
              </a:rPr>
              <a:t>SE PUEDE LOGRAR.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156689" y="1924730"/>
            <a:ext cx="20345400" cy="381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AutoShape 3"/>
          <p:cNvSpPr/>
          <p:nvPr/>
        </p:nvSpPr>
        <p:spPr>
          <a:xfrm>
            <a:off x="-752475" y="-353758"/>
            <a:ext cx="952500" cy="54864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4" name="AutoShape 4"/>
          <p:cNvSpPr/>
          <p:nvPr/>
        </p:nvSpPr>
        <p:spPr>
          <a:xfrm>
            <a:off x="18087975" y="5105400"/>
            <a:ext cx="952500" cy="5486400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89000"/>
          </a:blip>
          <a:srcRect/>
          <a:stretch>
            <a:fillRect/>
          </a:stretch>
        </p:blipFill>
        <p:spPr>
          <a:xfrm>
            <a:off x="9982200" y="2324100"/>
            <a:ext cx="7973224" cy="767013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645274" y="952500"/>
            <a:ext cx="4950331" cy="1235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0"/>
              </a:lnSpc>
            </a:pPr>
            <a:r>
              <a:rPr lang="en-US" sz="3850">
                <a:solidFill>
                  <a:srgbClr val="20160D"/>
                </a:solidFill>
                <a:latin typeface="Intro Rust"/>
              </a:rPr>
              <a:t>ACEPTACIóN</a:t>
            </a:r>
            <a:r>
              <a:rPr lang="en-US" sz="3850">
                <a:solidFill>
                  <a:srgbClr val="000000"/>
                </a:solidFill>
                <a:latin typeface="Intro Rust"/>
              </a:rPr>
              <a:t> </a:t>
            </a:r>
          </a:p>
          <a:p>
            <a:pPr algn="ctr">
              <a:lnSpc>
                <a:spcPts val="4550"/>
              </a:lnSpc>
            </a:pPr>
            <a:endParaRPr lang="en-US" sz="3850">
              <a:solidFill>
                <a:srgbClr val="000000"/>
              </a:solidFill>
              <a:latin typeface="Intro Rus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9958" y="2842255"/>
            <a:ext cx="9016011" cy="5840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just">
              <a:lnSpc>
                <a:spcPts val="4160"/>
              </a:lnSpc>
              <a:buFont typeface="Arial"/>
              <a:buChar char="•"/>
            </a:pPr>
            <a:r>
              <a:rPr lang="en-US" sz="3200" spc="320" dirty="0">
                <a:solidFill>
                  <a:srgbClr val="260073"/>
                </a:solidFill>
                <a:latin typeface="Montserrat Light Bold"/>
              </a:rPr>
              <a:t> VULNERABILIDAD: </a:t>
            </a:r>
            <a:r>
              <a:rPr lang="en-US" sz="3200" spc="320" dirty="0">
                <a:solidFill>
                  <a:srgbClr val="000000"/>
                </a:solidFill>
                <a:latin typeface="Montserrat Light"/>
              </a:rPr>
              <a:t> </a:t>
            </a:r>
          </a:p>
          <a:p>
            <a:pPr algn="just">
              <a:lnSpc>
                <a:spcPts val="4160"/>
              </a:lnSpc>
            </a:pPr>
            <a:r>
              <a:rPr lang="en-US" sz="3200" spc="320" dirty="0">
                <a:solidFill>
                  <a:srgbClr val="000000"/>
                </a:solidFill>
                <a:latin typeface="Montserrat Light"/>
              </a:rPr>
              <a:t> ACEPTAR QUE SOY UN SER QUE SIEMPRE ESTOY CON LA POSIBILIDAD DE SER DAÑADO EN CUALQUIER AREA DE MI VIDA.</a:t>
            </a:r>
          </a:p>
          <a:p>
            <a:pPr algn="just">
              <a:lnSpc>
                <a:spcPts val="4160"/>
              </a:lnSpc>
            </a:pPr>
            <a:endParaRPr lang="en-US" sz="3200" spc="320" dirty="0">
              <a:solidFill>
                <a:srgbClr val="000000"/>
              </a:solidFill>
              <a:latin typeface="Montserrat Light"/>
            </a:endParaRPr>
          </a:p>
          <a:p>
            <a:pPr marL="690881" lvl="1" indent="-345440" algn="just">
              <a:lnSpc>
                <a:spcPts val="4160"/>
              </a:lnSpc>
              <a:buFont typeface="Arial"/>
              <a:buChar char="•"/>
            </a:pPr>
            <a:r>
              <a:rPr lang="en-US" sz="3200" spc="320" dirty="0">
                <a:solidFill>
                  <a:srgbClr val="260073"/>
                </a:solidFill>
                <a:latin typeface="Montserrat Light Bold"/>
              </a:rPr>
              <a:t>CONSCIENCIA DE LIMITE:</a:t>
            </a:r>
          </a:p>
          <a:p>
            <a:pPr algn="just">
              <a:lnSpc>
                <a:spcPts val="4160"/>
              </a:lnSpc>
            </a:pPr>
            <a:r>
              <a:rPr lang="en-US" sz="3200" spc="320" dirty="0">
                <a:solidFill>
                  <a:srgbClr val="000000"/>
                </a:solidFill>
                <a:latin typeface="Montserrat Light"/>
              </a:rPr>
              <a:t>ENTENDER QUE EN OCASIONES NO SE PUEDE LOGRAR ALGO, QUE HOY NO PUEDO CON ESTO, PERO QUIZÁ MAÑANA SÍ.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6387686" y="8386686"/>
            <a:ext cx="1901835" cy="1898792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4F0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8839200" y="-361950"/>
            <a:ext cx="38100" cy="110109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5" name="AutoShape 5"/>
          <p:cNvSpPr/>
          <p:nvPr/>
        </p:nvSpPr>
        <p:spPr>
          <a:xfrm>
            <a:off x="8839200" y="8540309"/>
            <a:ext cx="10134600" cy="381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6" name="AutoShape 6"/>
          <p:cNvSpPr/>
          <p:nvPr/>
        </p:nvSpPr>
        <p:spPr>
          <a:xfrm>
            <a:off x="18059400" y="8540309"/>
            <a:ext cx="838200" cy="2209800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10970" y="684789"/>
            <a:ext cx="9342723" cy="3871471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788721" y="145754"/>
            <a:ext cx="7212279" cy="9974062"/>
            <a:chOff x="0" y="-28575"/>
            <a:chExt cx="9616373" cy="13298750"/>
          </a:xfrm>
        </p:grpSpPr>
        <p:sp>
          <p:nvSpPr>
            <p:cNvPr id="9" name="TextBox 9"/>
            <p:cNvSpPr txBox="1"/>
            <p:nvPr/>
          </p:nvSpPr>
          <p:spPr>
            <a:xfrm>
              <a:off x="0" y="-28575"/>
              <a:ext cx="8630045" cy="1437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200" spc="320" dirty="0">
                  <a:solidFill>
                    <a:srgbClr val="260073"/>
                  </a:solidFill>
                  <a:latin typeface="Montserrat Light Bold"/>
                </a:rPr>
                <a:t>SUPERIOR A LA INTELIGENCIA O FUERZA: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771825"/>
              <a:ext cx="9616373" cy="42062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087"/>
                </a:lnSpc>
              </a:pPr>
              <a:r>
                <a:rPr lang="en-US" sz="2800" spc="27" dirty="0" smtClean="0">
                  <a:solidFill>
                    <a:srgbClr val="000000"/>
                  </a:solidFill>
                  <a:latin typeface="Montserrat Light"/>
                </a:rPr>
                <a:t>RECORDEMOS QUE SEGÚN LA TEORÍA EVOLUCIONISTA NOS DICEN QUE LAS ESPECIES QUE SOBREVIVEN , NO SON LAS MÁS INTELIGENTES , NI LAS MÁS FUERTES SINO LAS QUE SE ADAPTAN</a:t>
              </a:r>
              <a:r>
                <a:rPr lang="en-US" sz="2725" spc="27" dirty="0" smtClean="0">
                  <a:solidFill>
                    <a:srgbClr val="000000"/>
                  </a:solidFill>
                  <a:latin typeface="Montserrat Light"/>
                </a:rPr>
                <a:t>. </a:t>
              </a:r>
            </a:p>
            <a:p>
              <a:pPr>
                <a:lnSpc>
                  <a:spcPts val="4087"/>
                </a:lnSpc>
              </a:pPr>
              <a:endParaRPr lang="en-US" sz="2725" spc="27" dirty="0">
                <a:solidFill>
                  <a:srgbClr val="000000"/>
                </a:solidFill>
                <a:latin typeface="Montserrat Light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958119"/>
              <a:ext cx="8630045" cy="1437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200" spc="320" dirty="0">
                  <a:solidFill>
                    <a:srgbClr val="260073"/>
                  </a:solidFill>
                  <a:latin typeface="Montserrat Light Bold"/>
                </a:rPr>
                <a:t>EL ARTE DE HACERSE FLEXIBLE: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758520"/>
              <a:ext cx="8630045" cy="35052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087"/>
                </a:lnSpc>
              </a:pPr>
              <a:r>
                <a:rPr lang="en-US" sz="2725" spc="27" dirty="0" smtClean="0">
                  <a:solidFill>
                    <a:srgbClr val="000000"/>
                  </a:solidFill>
                  <a:latin typeface="Montserrat Light"/>
                </a:rPr>
                <a:t>COMO EJEMPLO PONEMOS A UNA PALMERA: CUANDO ENFRENTA FUERTES VIENTOS, GRANDES TORMENTAS PUEDE MANTENERSE EN PIE.</a:t>
              </a:r>
              <a:endParaRPr lang="en-US" sz="2725" spc="27" dirty="0">
                <a:solidFill>
                  <a:srgbClr val="000000"/>
                </a:solidFill>
                <a:latin typeface="Montserrat Light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2591360"/>
              <a:ext cx="8630045" cy="678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965519" y="6368609"/>
            <a:ext cx="5233623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10"/>
              </a:lnSpc>
            </a:pPr>
            <a:r>
              <a:rPr lang="en-US" sz="5400" dirty="0" smtClean="0">
                <a:solidFill>
                  <a:srgbClr val="20160D"/>
                </a:solidFill>
                <a:latin typeface="Intro Rust"/>
              </a:rPr>
              <a:t>ADAPTACIÓN</a:t>
            </a:r>
            <a:r>
              <a:rPr lang="en-US" sz="5400" dirty="0" smtClean="0">
                <a:solidFill>
                  <a:srgbClr val="000000"/>
                </a:solidFill>
                <a:latin typeface="Intro Rust"/>
              </a:rPr>
              <a:t> </a:t>
            </a:r>
            <a:endParaRPr lang="en-US" sz="5400" dirty="0">
              <a:solidFill>
                <a:srgbClr val="000000"/>
              </a:solidFill>
              <a:latin typeface="Intro Rust"/>
            </a:endParaRPr>
          </a:p>
          <a:p>
            <a:pPr algn="ctr">
              <a:lnSpc>
                <a:spcPts val="4409"/>
              </a:lnSpc>
            </a:pPr>
            <a:endParaRPr lang="en-US" sz="4150" dirty="0">
              <a:solidFill>
                <a:srgbClr val="000000"/>
              </a:solidFill>
              <a:latin typeface="Intro Rus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57450" y="-595630"/>
            <a:ext cx="38100" cy="113157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AutoShape 3"/>
          <p:cNvSpPr/>
          <p:nvPr/>
        </p:nvSpPr>
        <p:spPr>
          <a:xfrm>
            <a:off x="2438400" y="7848600"/>
            <a:ext cx="20345400" cy="381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4" name="AutoShape 4"/>
          <p:cNvSpPr/>
          <p:nvPr/>
        </p:nvSpPr>
        <p:spPr>
          <a:xfrm>
            <a:off x="-381000" y="9958070"/>
            <a:ext cx="2857500" cy="990600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85000"/>
          </a:blip>
          <a:srcRect/>
          <a:stretch>
            <a:fillRect/>
          </a:stretch>
        </p:blipFill>
        <p:spPr>
          <a:xfrm>
            <a:off x="2743200" y="190500"/>
            <a:ext cx="15101545" cy="730367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260785" y="8466328"/>
            <a:ext cx="14583960" cy="1945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67"/>
              </a:lnSpc>
            </a:pPr>
            <a:r>
              <a:rPr lang="en-US" sz="8800" dirty="0">
                <a:solidFill>
                  <a:srgbClr val="000000"/>
                </a:solidFill>
                <a:latin typeface="League Gothic"/>
              </a:rPr>
              <a:t>ESPIRITUALIDAD DEL SER HUMANO ANTE LOS HURACANES DE LA VIDA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6387686" y="8386686"/>
            <a:ext cx="1901835" cy="1898792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4F0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8839200" y="8540309"/>
            <a:ext cx="10134600" cy="381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5" name="AutoShape 5"/>
          <p:cNvSpPr/>
          <p:nvPr/>
        </p:nvSpPr>
        <p:spPr>
          <a:xfrm>
            <a:off x="18059400" y="8540309"/>
            <a:ext cx="838200" cy="2209800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0938" y="495299"/>
            <a:ext cx="15867861" cy="69723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7"/>
          <p:cNvSpPr txBox="1"/>
          <p:nvPr/>
        </p:nvSpPr>
        <p:spPr>
          <a:xfrm>
            <a:off x="767933" y="7467601"/>
            <a:ext cx="7216258" cy="601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00"/>
              </a:lnSpc>
            </a:pPr>
            <a:r>
              <a:rPr lang="en-US" sz="3200" spc="224" dirty="0">
                <a:solidFill>
                  <a:srgbClr val="F3F4F0"/>
                </a:solidFill>
                <a:latin typeface="Montserrat Light Bold"/>
              </a:rPr>
              <a:t>PLASTICIDAD DEL CEREBRO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89764" y="8632078"/>
            <a:ext cx="15867860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800" dirty="0" smtClean="0">
                <a:solidFill>
                  <a:srgbClr val="20160D"/>
                </a:solidFill>
                <a:latin typeface="Montserrat Light Bold"/>
              </a:rPr>
              <a:t>EN CUANTO A LA RELACIÓN CON EL MUNDO, ES DECIR, NUESTRO CEREBRO ES UN MEDIADOR ENTRE EL SER Y EL MUNDO, ES UN MEDIADOR QUE DE TAL MANERA ANTE UNA SITUACIÓN CRITICA, PUEDE SURGIR UNA IDEA CREATIVA</a:t>
            </a:r>
            <a:r>
              <a:rPr lang="en-US" sz="2399" dirty="0" smtClean="0">
                <a:solidFill>
                  <a:srgbClr val="20160D"/>
                </a:solidFill>
                <a:latin typeface="Montserrat Light Bold"/>
              </a:rPr>
              <a:t>.</a:t>
            </a:r>
            <a:endParaRPr lang="en-US" sz="2399" dirty="0">
              <a:solidFill>
                <a:srgbClr val="20160D"/>
              </a:solidFill>
              <a:latin typeface="Montserrat Ligh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71450" y="10020300"/>
            <a:ext cx="2667000" cy="647700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316474"/>
            <a:ext cx="8991600" cy="377927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634870" y="1790700"/>
            <a:ext cx="8091810" cy="15931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01"/>
              </a:lnSpc>
            </a:pPr>
            <a:r>
              <a:rPr lang="en-US" sz="3600" spc="27" dirty="0" smtClean="0">
                <a:solidFill>
                  <a:srgbClr val="260073"/>
                </a:solidFill>
                <a:latin typeface="Montserrat Light Bold"/>
              </a:rPr>
              <a:t>TODO CAMBIO</a:t>
            </a:r>
            <a:r>
              <a:rPr lang="en-US" sz="3600" spc="27" dirty="0" smtClean="0">
                <a:solidFill>
                  <a:srgbClr val="260073"/>
                </a:solidFill>
                <a:latin typeface="Montserrat Light"/>
              </a:rPr>
              <a:t> </a:t>
            </a:r>
            <a:r>
              <a:rPr lang="en-US" sz="3600" spc="27" dirty="0" smtClean="0">
                <a:solidFill>
                  <a:srgbClr val="260073"/>
                </a:solidFill>
                <a:latin typeface="Montserrat Light Bold"/>
              </a:rPr>
              <a:t>POR PEQUEÑO QUE SEA PRODUCE UNA CRISIS Y PORQUE SE OCASIONA? </a:t>
            </a:r>
            <a:endParaRPr lang="en-US" sz="3600" spc="27" dirty="0">
              <a:solidFill>
                <a:srgbClr val="260073"/>
              </a:solidFill>
              <a:latin typeface="Montserrat Light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601200" y="5753100"/>
            <a:ext cx="8125480" cy="223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10"/>
              </a:lnSpc>
              <a:spcBef>
                <a:spcPct val="0"/>
              </a:spcBef>
            </a:pPr>
            <a:r>
              <a:rPr lang="en-US" sz="5400" dirty="0" smtClean="0">
                <a:solidFill>
                  <a:srgbClr val="20780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POR LA RIGIDEZ ESPIRITUAL Y COGNITIVA</a:t>
            </a:r>
            <a:r>
              <a:rPr lang="en-US" sz="5400" dirty="0" smtClean="0">
                <a:solidFill>
                  <a:srgbClr val="207808"/>
                </a:solidFill>
                <a:latin typeface="Aileron Regular Bold"/>
              </a:rPr>
              <a:t>.</a:t>
            </a:r>
            <a:endParaRPr lang="en-US" sz="5400" dirty="0">
              <a:solidFill>
                <a:srgbClr val="207808"/>
              </a:solidFill>
              <a:latin typeface="Aileron Regular Bold"/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13196142" y="3557784"/>
            <a:ext cx="977057" cy="1814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0" name="Picture 2" descr="Suavidad o rigidez... | Pensamientos, Autoayuda y Espiritualid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3664"/>
            <a:ext cx="8991600" cy="605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8040350" y="6940784"/>
            <a:ext cx="1790700" cy="3962400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82976" y="3617120"/>
            <a:ext cx="3052760" cy="305276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114020" y="311785"/>
            <a:ext cx="4140517" cy="1348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0"/>
              </a:lnSpc>
            </a:pPr>
            <a:r>
              <a:rPr lang="en-US" sz="4550">
                <a:solidFill>
                  <a:srgbClr val="20160D"/>
                </a:solidFill>
                <a:latin typeface="Intro Rust"/>
              </a:rPr>
              <a:t>ADAPTACION</a:t>
            </a:r>
            <a:r>
              <a:rPr lang="en-US" sz="4550">
                <a:solidFill>
                  <a:srgbClr val="000000"/>
                </a:solidFill>
                <a:latin typeface="Intro Rust"/>
              </a:rPr>
              <a:t> </a:t>
            </a:r>
          </a:p>
          <a:p>
            <a:pPr algn="ctr">
              <a:lnSpc>
                <a:spcPts val="4409"/>
              </a:lnSpc>
            </a:pPr>
            <a:endParaRPr lang="en-US" sz="4550">
              <a:solidFill>
                <a:srgbClr val="000000"/>
              </a:solidFill>
              <a:latin typeface="Intro Rus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1000" y="1335629"/>
            <a:ext cx="9050491" cy="8322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71"/>
              </a:lnSpc>
            </a:pPr>
            <a:r>
              <a:rPr lang="en-US" sz="2979" dirty="0">
                <a:solidFill>
                  <a:srgbClr val="0E2B8F"/>
                </a:solidFill>
                <a:latin typeface="Montserrat Light Bold"/>
              </a:rPr>
              <a:t>RECONOCER LA UNICIDAD:</a:t>
            </a:r>
            <a:r>
              <a:rPr lang="en-US" sz="2979" dirty="0">
                <a:solidFill>
                  <a:srgbClr val="000000"/>
                </a:solidFill>
                <a:latin typeface="Montserrat Light"/>
              </a:rPr>
              <a:t> </a:t>
            </a:r>
          </a:p>
          <a:p>
            <a:pPr>
              <a:lnSpc>
                <a:spcPts val="3051"/>
              </a:lnSpc>
            </a:pPr>
            <a:endParaRPr lang="en-US" sz="2979" dirty="0">
              <a:solidFill>
                <a:srgbClr val="000000"/>
              </a:solidFill>
              <a:latin typeface="Montserrat Light"/>
            </a:endParaRPr>
          </a:p>
          <a:p>
            <a:pPr algn="just">
              <a:lnSpc>
                <a:spcPts val="3051"/>
              </a:lnSpc>
            </a:pPr>
            <a:r>
              <a:rPr lang="en-US" sz="2800" dirty="0" smtClean="0">
                <a:solidFill>
                  <a:srgbClr val="000000"/>
                </a:solidFill>
                <a:latin typeface="Montserrat Light"/>
              </a:rPr>
              <a:t>RECONOCER QUE SOMOS SERES ÚNICOS, PERSONAS ÚNICAS, NO HAY OTROS IGUALES A NOSOTROS, NUESTRA EXPERIENCIA EN EL MUNDO ES TAMBIÉN ÚNICA</a:t>
            </a:r>
            <a:r>
              <a:rPr lang="en-US" sz="2400" dirty="0" smtClean="0">
                <a:solidFill>
                  <a:srgbClr val="000000"/>
                </a:solidFill>
                <a:latin typeface="Montserrat Light"/>
              </a:rPr>
              <a:t>.</a:t>
            </a:r>
            <a:endParaRPr lang="en-US" sz="2400" dirty="0">
              <a:solidFill>
                <a:srgbClr val="000000"/>
              </a:solidFill>
              <a:latin typeface="Montserrat Light"/>
            </a:endParaRPr>
          </a:p>
          <a:p>
            <a:pPr>
              <a:lnSpc>
                <a:spcPts val="3051"/>
              </a:lnSpc>
            </a:pPr>
            <a:endParaRPr lang="en-US" sz="2179" dirty="0">
              <a:solidFill>
                <a:srgbClr val="000000"/>
              </a:solidFill>
              <a:latin typeface="Montserrat Light"/>
            </a:endParaRPr>
          </a:p>
          <a:p>
            <a:pPr>
              <a:lnSpc>
                <a:spcPts val="4031"/>
              </a:lnSpc>
            </a:pPr>
            <a:r>
              <a:rPr lang="en-US" sz="2879" dirty="0">
                <a:solidFill>
                  <a:srgbClr val="0E2B8F"/>
                </a:solidFill>
                <a:latin typeface="Montserrat Light Bold"/>
              </a:rPr>
              <a:t>DESCUBRIR Y CONCRETAR POSIBILIDADES:</a:t>
            </a:r>
            <a:r>
              <a:rPr lang="en-US" sz="2879" dirty="0">
                <a:solidFill>
                  <a:srgbClr val="000000"/>
                </a:solidFill>
                <a:latin typeface="Montserrat Light"/>
              </a:rPr>
              <a:t> </a:t>
            </a:r>
          </a:p>
          <a:p>
            <a:pPr>
              <a:lnSpc>
                <a:spcPts val="3051"/>
              </a:lnSpc>
            </a:pPr>
            <a:endParaRPr lang="en-US" sz="2879" dirty="0">
              <a:solidFill>
                <a:srgbClr val="000000"/>
              </a:solidFill>
              <a:latin typeface="Montserrat Light"/>
            </a:endParaRPr>
          </a:p>
          <a:p>
            <a:pPr algn="just">
              <a:lnSpc>
                <a:spcPts val="3051"/>
              </a:lnSpc>
            </a:pPr>
            <a:r>
              <a:rPr lang="en-US" sz="2800" dirty="0" smtClean="0">
                <a:solidFill>
                  <a:srgbClr val="000000"/>
                </a:solidFill>
                <a:latin typeface="Montserrat Light"/>
              </a:rPr>
              <a:t>LAS CRISIS TIENEN EL PODER DE HACER VISIBLE LO INVISIBLE, TIENEN EL PODER DE AYUDARNOS A DARNOS CUENTA DE LO QUE ES REALMENTE IMPORTANTE O VALIOSO EN NUESTRA VIDA.</a:t>
            </a:r>
          </a:p>
          <a:p>
            <a:pPr algn="ctr">
              <a:lnSpc>
                <a:spcPts val="3051"/>
              </a:lnSpc>
            </a:pPr>
            <a:endParaRPr lang="en-US" sz="2179" dirty="0">
              <a:solidFill>
                <a:srgbClr val="000000"/>
              </a:solidFill>
              <a:latin typeface="Montserrat Light"/>
            </a:endParaRPr>
          </a:p>
          <a:p>
            <a:pPr>
              <a:lnSpc>
                <a:spcPts val="4031"/>
              </a:lnSpc>
            </a:pPr>
            <a:r>
              <a:rPr lang="en-US" sz="2879" dirty="0">
                <a:solidFill>
                  <a:srgbClr val="0E2B8F"/>
                </a:solidFill>
                <a:latin typeface="Montserrat Light Bold"/>
              </a:rPr>
              <a:t>DESCUBRIR RAZONES:</a:t>
            </a:r>
            <a:r>
              <a:rPr lang="en-US" sz="2879" dirty="0">
                <a:solidFill>
                  <a:srgbClr val="000000"/>
                </a:solidFill>
                <a:latin typeface="Montserrat Light"/>
              </a:rPr>
              <a:t> </a:t>
            </a:r>
          </a:p>
          <a:p>
            <a:pPr>
              <a:lnSpc>
                <a:spcPts val="3051"/>
              </a:lnSpc>
            </a:pPr>
            <a:endParaRPr lang="en-US" sz="2879" dirty="0">
              <a:solidFill>
                <a:srgbClr val="000000"/>
              </a:solidFill>
              <a:latin typeface="Montserrat Light"/>
            </a:endParaRPr>
          </a:p>
          <a:p>
            <a:pPr algn="just">
              <a:lnSpc>
                <a:spcPts val="3051"/>
              </a:lnSpc>
            </a:pPr>
            <a:r>
              <a:rPr lang="en-US" sz="2800" dirty="0" smtClean="0">
                <a:solidFill>
                  <a:srgbClr val="000000"/>
                </a:solidFill>
                <a:latin typeface="Montserrat Light"/>
              </a:rPr>
              <a:t>DESCUBRIR RAZONES PARA ADAPTARNOS, SI CADA UNO DE NOSOTROS NOS ADAPTAMOS A UNA DETERMINADA SITUACIÓN DE MANERA FORZADA, ESO NO ES UNA ADAPTACIÓN.</a:t>
            </a:r>
            <a:endParaRPr lang="en-US" sz="2800" dirty="0">
              <a:solidFill>
                <a:srgbClr val="000000"/>
              </a:solidFill>
              <a:latin typeface="Montserrat Light"/>
            </a:endParaRPr>
          </a:p>
        </p:txBody>
      </p:sp>
      <p:pic>
        <p:nvPicPr>
          <p:cNvPr id="6146" name="Picture 2" descr="Citas y frases: Motivos para viv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311785"/>
            <a:ext cx="8134350" cy="902271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05900" y="-838200"/>
            <a:ext cx="38100" cy="119634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AutoShape 3"/>
          <p:cNvSpPr/>
          <p:nvPr/>
        </p:nvSpPr>
        <p:spPr>
          <a:xfrm>
            <a:off x="9105900" y="10115550"/>
            <a:ext cx="10096500" cy="571500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80056" y="2321260"/>
            <a:ext cx="8907944" cy="593862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139238" y="4083685"/>
            <a:ext cx="9525" cy="513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  <a:spcBef>
                <a:spcPct val="0"/>
              </a:spcBef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269820" y="190500"/>
            <a:ext cx="8365164" cy="2628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52"/>
              </a:lnSpc>
            </a:pPr>
            <a:r>
              <a:rPr lang="en-US" sz="2537" dirty="0">
                <a:solidFill>
                  <a:srgbClr val="0E2B8F"/>
                </a:solidFill>
                <a:latin typeface="Montserrat Light Bold"/>
              </a:rPr>
              <a:t> </a:t>
            </a:r>
            <a:r>
              <a:rPr lang="en-US" sz="2800" dirty="0">
                <a:solidFill>
                  <a:srgbClr val="0E2B8F"/>
                </a:solidFill>
                <a:latin typeface="Montserrat Light Bold"/>
              </a:rPr>
              <a:t>MANERA EN QUE ELIJO SER Y HACER ANTE ALGO QUE NO PUEDO CAMBIAR:</a:t>
            </a:r>
          </a:p>
          <a:p>
            <a:pPr algn="just">
              <a:lnSpc>
                <a:spcPts val="3412"/>
              </a:lnSpc>
            </a:pPr>
            <a:r>
              <a:rPr lang="en-US" sz="2800" dirty="0" smtClean="0">
                <a:solidFill>
                  <a:srgbClr val="000000"/>
                </a:solidFill>
                <a:latin typeface="Montserrat Light"/>
              </a:rPr>
              <a:t>LA LIBERTAD DE ELEGIR UNA POSTURA ANTE UNA SITUACIÓN O EXPERIENCIA, O BIEN ANTE LO QUE NO PODEMOS CAMBIAR.</a:t>
            </a:r>
          </a:p>
          <a:p>
            <a:pPr>
              <a:lnSpc>
                <a:spcPts val="3132"/>
              </a:lnSpc>
            </a:pPr>
            <a:endParaRPr lang="en-US" sz="2437" dirty="0">
              <a:solidFill>
                <a:srgbClr val="000000"/>
              </a:solidFill>
              <a:latin typeface="Montserrat Ligh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09755" y="2697926"/>
            <a:ext cx="8334728" cy="3500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52"/>
              </a:lnSpc>
            </a:pPr>
            <a:r>
              <a:rPr lang="en-US" sz="2537" dirty="0">
                <a:solidFill>
                  <a:srgbClr val="0E2B8F"/>
                </a:solidFill>
                <a:latin typeface="Montserrat Light Bold"/>
              </a:rPr>
              <a:t> </a:t>
            </a:r>
            <a:r>
              <a:rPr lang="en-US" sz="2800" dirty="0">
                <a:solidFill>
                  <a:srgbClr val="0E2B8F"/>
                </a:solidFill>
                <a:latin typeface="Montserrat Light Bold"/>
              </a:rPr>
              <a:t>ES LA EXPRESION DE MI LIBERTAD </a:t>
            </a:r>
          </a:p>
          <a:p>
            <a:pPr algn="just">
              <a:lnSpc>
                <a:spcPts val="3412"/>
              </a:lnSpc>
            </a:pPr>
            <a:r>
              <a:rPr lang="en-US" sz="2800" dirty="0" smtClean="0">
                <a:solidFill>
                  <a:srgbClr val="000000"/>
                </a:solidFill>
                <a:latin typeface="Montserrat Light"/>
              </a:rPr>
              <a:t>EL VALOR DE LA ACTITUD, DE ESA ACTITUD QUE ELIJO, VA A HACER QUE RENUNCIE A LAS OTRAS POSTURAS, A LAS OTRAS OPCIONES. NO HAY NADA COMO ELEGIR ORIENTADO POR EL SENTIDO.</a:t>
            </a:r>
          </a:p>
          <a:p>
            <a:pPr algn="l">
              <a:lnSpc>
                <a:spcPts val="3552"/>
              </a:lnSpc>
            </a:pPr>
            <a:endParaRPr lang="en-US" sz="2437" dirty="0">
              <a:solidFill>
                <a:srgbClr val="000000"/>
              </a:solidFill>
              <a:latin typeface="Montserrat Light"/>
            </a:endParaRPr>
          </a:p>
          <a:p>
            <a:pPr algn="ctr">
              <a:lnSpc>
                <a:spcPts val="3132"/>
              </a:lnSpc>
            </a:pPr>
            <a:endParaRPr lang="en-US" sz="2437" dirty="0">
              <a:solidFill>
                <a:srgbClr val="000000"/>
              </a:solidFill>
              <a:latin typeface="Montserrat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0653" y="5854526"/>
            <a:ext cx="8339490" cy="5270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52"/>
              </a:lnSpc>
            </a:pPr>
            <a:r>
              <a:rPr lang="en-US" sz="2537" dirty="0" smtClean="0">
                <a:solidFill>
                  <a:srgbClr val="0E2B8F"/>
                </a:solidFill>
                <a:latin typeface="Montserrat Light Bold"/>
              </a:rPr>
              <a:t> </a:t>
            </a:r>
            <a:r>
              <a:rPr lang="en-US" sz="2800" dirty="0">
                <a:solidFill>
                  <a:srgbClr val="0E2B8F"/>
                </a:solidFill>
                <a:latin typeface="Montserrat Light Bold"/>
              </a:rPr>
              <a:t>ES MI MANERA COMO LE RESPONDO A LA VIDA: </a:t>
            </a:r>
          </a:p>
          <a:p>
            <a:pPr algn="just">
              <a:lnSpc>
                <a:spcPts val="3412"/>
              </a:lnSpc>
            </a:pPr>
            <a:r>
              <a:rPr lang="en-US" sz="2700" dirty="0" smtClean="0">
                <a:solidFill>
                  <a:srgbClr val="000000"/>
                </a:solidFill>
                <a:latin typeface="Montserrat Light"/>
              </a:rPr>
              <a:t>LA PALABRA RESPONSABILIDAD, ES UNA PALABRA COMPUESTA POR </a:t>
            </a:r>
            <a:r>
              <a:rPr lang="en-US" sz="2700" dirty="0" smtClean="0">
                <a:solidFill>
                  <a:srgbClr val="000000"/>
                </a:solidFill>
                <a:latin typeface="Montserrat Light Bold"/>
              </a:rPr>
              <a:t>RESP Y HABILIDAD:</a:t>
            </a:r>
            <a:r>
              <a:rPr lang="en-US" sz="2700" dirty="0" smtClean="0">
                <a:solidFill>
                  <a:srgbClr val="000000"/>
                </a:solidFill>
                <a:latin typeface="Montserrat Light"/>
              </a:rPr>
              <a:t> RESPUESTA A LA HABILIDAD. ES LA HABILIDAD, ES LA CAPACIDAD QUE TIENE EL SER HUMANO DE ELEGIR UNA RESPUESTA, NO DE REACCIONAR, SINO DE ELEGIR UNA RESPUESTA ANTE LAS SITUACIONES DE LA VIDA</a:t>
            </a:r>
          </a:p>
          <a:p>
            <a:pPr>
              <a:lnSpc>
                <a:spcPts val="3412"/>
              </a:lnSpc>
            </a:pPr>
            <a:endParaRPr lang="en-US" sz="2437" dirty="0">
              <a:solidFill>
                <a:srgbClr val="000000"/>
              </a:solidFill>
              <a:latin typeface="Montserrat Light"/>
            </a:endParaRPr>
          </a:p>
          <a:p>
            <a:pPr algn="l">
              <a:lnSpc>
                <a:spcPts val="3552"/>
              </a:lnSpc>
            </a:pPr>
            <a:endParaRPr lang="en-US" sz="2437" dirty="0">
              <a:solidFill>
                <a:srgbClr val="000000"/>
              </a:solidFill>
              <a:latin typeface="Montserrat Light"/>
            </a:endParaRPr>
          </a:p>
          <a:p>
            <a:pPr algn="ctr">
              <a:lnSpc>
                <a:spcPts val="3132"/>
              </a:lnSpc>
            </a:pPr>
            <a:endParaRPr lang="en-US" sz="2437" dirty="0">
              <a:solidFill>
                <a:srgbClr val="000000"/>
              </a:solidFill>
              <a:latin typeface="Montserrat Ligh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820400" y="377669"/>
            <a:ext cx="4950331" cy="156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09"/>
              </a:lnSpc>
            </a:pPr>
            <a:r>
              <a:rPr lang="en-US" sz="5650" dirty="0">
                <a:solidFill>
                  <a:srgbClr val="20160D"/>
                </a:solidFill>
                <a:latin typeface="Intro Rust"/>
              </a:rPr>
              <a:t>ACTITUD</a:t>
            </a:r>
            <a:r>
              <a:rPr lang="en-US" sz="5650" dirty="0">
                <a:solidFill>
                  <a:srgbClr val="000000"/>
                </a:solidFill>
                <a:latin typeface="Intro Rust"/>
              </a:rPr>
              <a:t> </a:t>
            </a:r>
          </a:p>
          <a:p>
            <a:pPr algn="ctr">
              <a:lnSpc>
                <a:spcPts val="4550"/>
              </a:lnSpc>
            </a:pPr>
            <a:endParaRPr lang="en-US" sz="5650" dirty="0">
              <a:solidFill>
                <a:srgbClr val="000000"/>
              </a:solidFill>
              <a:latin typeface="Intro Rus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Magda on Twitter: &amp;quot;A no ahogarse en un vaso de agua!… 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40"/>
            <a:ext cx="8458200" cy="1017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Actitud ante la cri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"/>
            <a:ext cx="5029200" cy="1016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iempo de cambios. Cómo tomar las decisiones correctas » González Abogados  &amp;amp; Aseso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401" y="10160"/>
            <a:ext cx="4836160" cy="1016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00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914400" y="1101692"/>
            <a:ext cx="20345400" cy="381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AutoShape 3"/>
          <p:cNvSpPr/>
          <p:nvPr/>
        </p:nvSpPr>
        <p:spPr>
          <a:xfrm>
            <a:off x="-752475" y="-353758"/>
            <a:ext cx="952500" cy="54864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4" name="AutoShape 4"/>
          <p:cNvSpPr/>
          <p:nvPr/>
        </p:nvSpPr>
        <p:spPr>
          <a:xfrm>
            <a:off x="18087975" y="5105400"/>
            <a:ext cx="952500" cy="54864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6" name="TextBox 6"/>
          <p:cNvSpPr txBox="1"/>
          <p:nvPr/>
        </p:nvSpPr>
        <p:spPr>
          <a:xfrm flipH="1">
            <a:off x="8005924" y="58069"/>
            <a:ext cx="7157876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70"/>
              </a:lnSpc>
            </a:pPr>
            <a:r>
              <a:rPr lang="en-US" sz="4550" dirty="0">
                <a:solidFill>
                  <a:srgbClr val="000000"/>
                </a:solidFill>
                <a:latin typeface="Intro Rust"/>
              </a:rPr>
              <a:t>CONCLUSIÓN</a:t>
            </a:r>
          </a:p>
          <a:p>
            <a:pPr algn="ctr">
              <a:lnSpc>
                <a:spcPts val="5530"/>
              </a:lnSpc>
            </a:pPr>
            <a:endParaRPr lang="en-US" sz="4550" dirty="0">
              <a:solidFill>
                <a:srgbClr val="000000"/>
              </a:solidFill>
              <a:latin typeface="Intro Rus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10825" y="1270919"/>
            <a:ext cx="7056775" cy="9694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160"/>
              </a:lnSpc>
            </a:pPr>
            <a:r>
              <a:rPr lang="en-US" sz="3200" spc="320" dirty="0">
                <a:solidFill>
                  <a:srgbClr val="000000"/>
                </a:solidFill>
                <a:latin typeface="Montserrat Light Bold"/>
              </a:rPr>
              <a:t>ACEPTACIÓN, ADAPTACIÓN Y ACTITUD</a:t>
            </a:r>
            <a:r>
              <a:rPr lang="en-US" sz="3200" spc="320" dirty="0">
                <a:solidFill>
                  <a:srgbClr val="000000"/>
                </a:solidFill>
                <a:latin typeface="Montserrat Light"/>
              </a:rPr>
              <a:t> NOS AYUDAN A CONDUCIRNOS HACIA UNA</a:t>
            </a:r>
          </a:p>
          <a:p>
            <a:pPr algn="just">
              <a:lnSpc>
                <a:spcPts val="4160"/>
              </a:lnSpc>
            </a:pPr>
            <a:r>
              <a:rPr lang="en-US" sz="3200" spc="320" dirty="0">
                <a:solidFill>
                  <a:srgbClr val="000000"/>
                </a:solidFill>
                <a:latin typeface="Montserrat Light"/>
              </a:rPr>
              <a:t> POSTURA EXISTENCIAL ANTE LAS CRISIS. </a:t>
            </a:r>
          </a:p>
          <a:p>
            <a:pPr>
              <a:lnSpc>
                <a:spcPts val="4160"/>
              </a:lnSpc>
            </a:pPr>
            <a:endParaRPr lang="en-US" sz="3200" spc="320" dirty="0">
              <a:solidFill>
                <a:srgbClr val="000000"/>
              </a:solidFill>
              <a:latin typeface="Montserrat Light"/>
            </a:endParaRPr>
          </a:p>
          <a:p>
            <a:pPr>
              <a:lnSpc>
                <a:spcPts val="4160"/>
              </a:lnSpc>
            </a:pPr>
            <a:r>
              <a:rPr lang="en-US" sz="3200" spc="120" dirty="0">
                <a:solidFill>
                  <a:srgbClr val="20B1CE"/>
                </a:solidFill>
                <a:latin typeface="Arimo Bold"/>
              </a:rPr>
              <a:t>ACEPTACIÓN</a:t>
            </a:r>
            <a:r>
              <a:rPr lang="en-US" sz="3200" spc="120" dirty="0">
                <a:solidFill>
                  <a:srgbClr val="20B1CE"/>
                </a:solidFill>
                <a:latin typeface="Arimo"/>
              </a:rPr>
              <a:t> DEJAR DE </a:t>
            </a:r>
          </a:p>
          <a:p>
            <a:pPr>
              <a:lnSpc>
                <a:spcPts val="4160"/>
              </a:lnSpc>
            </a:pPr>
            <a:r>
              <a:rPr lang="en-US" sz="3200" spc="120" dirty="0">
                <a:solidFill>
                  <a:srgbClr val="20B1CE"/>
                </a:solidFill>
                <a:latin typeface="Arimo"/>
              </a:rPr>
              <a:t>DARNOS GOLPES EN LA </a:t>
            </a:r>
          </a:p>
          <a:p>
            <a:pPr>
              <a:lnSpc>
                <a:spcPts val="4160"/>
              </a:lnSpc>
            </a:pPr>
            <a:r>
              <a:rPr lang="en-US" sz="3200" spc="120" dirty="0">
                <a:solidFill>
                  <a:srgbClr val="20B1CE"/>
                </a:solidFill>
                <a:latin typeface="Arimo"/>
              </a:rPr>
              <a:t>CABEZA CONTRA UN MURO.</a:t>
            </a:r>
          </a:p>
          <a:p>
            <a:pPr>
              <a:lnSpc>
                <a:spcPts val="4160"/>
              </a:lnSpc>
            </a:pPr>
            <a:endParaRPr lang="en-US" sz="3200" spc="120" dirty="0">
              <a:solidFill>
                <a:srgbClr val="20B1CE"/>
              </a:solidFill>
              <a:latin typeface="Arimo"/>
            </a:endParaRPr>
          </a:p>
          <a:p>
            <a:pPr>
              <a:lnSpc>
                <a:spcPts val="4160"/>
              </a:lnSpc>
            </a:pPr>
            <a:r>
              <a:rPr lang="en-US" sz="3200" spc="120" dirty="0">
                <a:solidFill>
                  <a:srgbClr val="0E2B8F"/>
                </a:solidFill>
                <a:latin typeface="Arimo Bold"/>
              </a:rPr>
              <a:t>ADAPTACIÓN</a:t>
            </a:r>
            <a:r>
              <a:rPr lang="en-US" sz="3200" spc="120" dirty="0">
                <a:solidFill>
                  <a:srgbClr val="0E2B8F"/>
                </a:solidFill>
                <a:latin typeface="Arimo"/>
              </a:rPr>
              <a:t> SER FLEXIBLES</a:t>
            </a:r>
          </a:p>
          <a:p>
            <a:pPr>
              <a:lnSpc>
                <a:spcPts val="4160"/>
              </a:lnSpc>
            </a:pPr>
            <a:r>
              <a:rPr lang="en-US" sz="3200" spc="120" dirty="0">
                <a:solidFill>
                  <a:srgbClr val="0E2B8F"/>
                </a:solidFill>
                <a:latin typeface="Arimo"/>
              </a:rPr>
              <a:t> Y TENER ESA PLASTICIDAD </a:t>
            </a:r>
          </a:p>
          <a:p>
            <a:pPr>
              <a:lnSpc>
                <a:spcPts val="4160"/>
              </a:lnSpc>
            </a:pPr>
            <a:r>
              <a:rPr lang="en-US" sz="3200" spc="120" dirty="0">
                <a:solidFill>
                  <a:srgbClr val="0E2B8F"/>
                </a:solidFill>
                <a:latin typeface="Arimo"/>
              </a:rPr>
              <a:t>PARA LAS CRISIS</a:t>
            </a:r>
          </a:p>
          <a:p>
            <a:pPr>
              <a:lnSpc>
                <a:spcPts val="4160"/>
              </a:lnSpc>
            </a:pPr>
            <a:endParaRPr lang="en-US" sz="3200" spc="120" dirty="0">
              <a:solidFill>
                <a:srgbClr val="0E2B8F"/>
              </a:solidFill>
              <a:latin typeface="Arimo"/>
            </a:endParaRPr>
          </a:p>
          <a:p>
            <a:pPr>
              <a:lnSpc>
                <a:spcPts val="4160"/>
              </a:lnSpc>
            </a:pPr>
            <a:r>
              <a:rPr lang="en-US" sz="3200" spc="120" dirty="0">
                <a:solidFill>
                  <a:srgbClr val="777777"/>
                </a:solidFill>
                <a:latin typeface="Arimo Bold"/>
              </a:rPr>
              <a:t>ACTITUD</a:t>
            </a:r>
            <a:r>
              <a:rPr lang="en-US" sz="3200" spc="120" dirty="0">
                <a:solidFill>
                  <a:srgbClr val="494848"/>
                </a:solidFill>
                <a:latin typeface="Arimo Bold"/>
              </a:rPr>
              <a:t> </a:t>
            </a:r>
            <a:r>
              <a:rPr lang="en-US" sz="3200" spc="120" dirty="0">
                <a:solidFill>
                  <a:srgbClr val="494848"/>
                </a:solidFill>
                <a:latin typeface="Arimo"/>
              </a:rPr>
              <a:t>ESA CAPACIDAD DE</a:t>
            </a:r>
          </a:p>
          <a:p>
            <a:pPr>
              <a:lnSpc>
                <a:spcPts val="4160"/>
              </a:lnSpc>
            </a:pPr>
            <a:r>
              <a:rPr lang="en-US" sz="3200" spc="120" dirty="0">
                <a:solidFill>
                  <a:srgbClr val="494848"/>
                </a:solidFill>
                <a:latin typeface="Arimo"/>
              </a:rPr>
              <a:t> ELEGIR NUESTRA POSTURA ANTE LA VIDA.</a:t>
            </a:r>
          </a:p>
          <a:p>
            <a:pPr>
              <a:lnSpc>
                <a:spcPts val="4160"/>
              </a:lnSpc>
            </a:pPr>
            <a:endParaRPr lang="en-US" sz="1200" spc="120" dirty="0">
              <a:solidFill>
                <a:srgbClr val="494848"/>
              </a:solidFill>
              <a:latin typeface="Arimo"/>
            </a:endParaRPr>
          </a:p>
        </p:txBody>
      </p:sp>
      <p:pic>
        <p:nvPicPr>
          <p:cNvPr id="8" name="Picture 6" descr="Cómo lidiar con un trauma emocional o con estrés postraumático? |  Psicólogos en Madr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537" y="1790700"/>
            <a:ext cx="9936500" cy="7620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-971550" y="8393431"/>
            <a:ext cx="20231100" cy="4571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AutoShape 3"/>
          <p:cNvSpPr/>
          <p:nvPr/>
        </p:nvSpPr>
        <p:spPr>
          <a:xfrm>
            <a:off x="15944850" y="-792163"/>
            <a:ext cx="38100" cy="92583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4" name="AutoShape 4"/>
          <p:cNvSpPr/>
          <p:nvPr/>
        </p:nvSpPr>
        <p:spPr>
          <a:xfrm>
            <a:off x="18021300" y="8439150"/>
            <a:ext cx="1028700" cy="20955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6" name="TextBox 6"/>
          <p:cNvSpPr txBox="1"/>
          <p:nvPr/>
        </p:nvSpPr>
        <p:spPr>
          <a:xfrm>
            <a:off x="609600" y="5876634"/>
            <a:ext cx="9053248" cy="798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0"/>
              </a:lnSpc>
            </a:pPr>
            <a:r>
              <a:rPr lang="en-US" sz="4650" dirty="0">
                <a:solidFill>
                  <a:srgbClr val="20160D"/>
                </a:solidFill>
                <a:latin typeface="Intro Rust"/>
              </a:rPr>
              <a:t>COMO AFRONTAR  LAS CRISIS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6699" y="6850310"/>
            <a:ext cx="15468601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3200" spc="320" dirty="0">
                <a:solidFill>
                  <a:srgbClr val="260073"/>
                </a:solidFill>
                <a:latin typeface="Montserrat Light"/>
              </a:rPr>
              <a:t> LA VIDA NOS PONE CITA A CIEGAS, SITUACIONES QUE NO TENIAMOS CONTEMPLADAS Y SIEMPRE DAMOS UNA RESPUESTA.</a:t>
            </a:r>
          </a:p>
        </p:txBody>
      </p:sp>
      <p:pic>
        <p:nvPicPr>
          <p:cNvPr id="8200" name="Picture 8" descr="piedras en el cam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2115"/>
            <a:ext cx="14097000" cy="567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14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ómo ayudarse psicológicamente en tiempos de tensión y crisis? |  elucabista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594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3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52475" y="-353758"/>
            <a:ext cx="952500" cy="54864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AutoShape 3"/>
          <p:cNvSpPr/>
          <p:nvPr/>
        </p:nvSpPr>
        <p:spPr>
          <a:xfrm>
            <a:off x="18087975" y="5105400"/>
            <a:ext cx="952500" cy="5486400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5856" b="5856"/>
          <a:stretch>
            <a:fillRect/>
          </a:stretch>
        </p:blipFill>
        <p:spPr>
          <a:xfrm>
            <a:off x="1490366" y="1011968"/>
            <a:ext cx="6168079" cy="5002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5"/>
          <p:cNvSpPr txBox="1"/>
          <p:nvPr/>
        </p:nvSpPr>
        <p:spPr>
          <a:xfrm>
            <a:off x="235976" y="146252"/>
            <a:ext cx="18052024" cy="120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0"/>
              </a:lnSpc>
              <a:spcBef>
                <a:spcPct val="0"/>
              </a:spcBef>
            </a:pPr>
            <a:r>
              <a:rPr lang="en-US" sz="4000" dirty="0">
                <a:solidFill>
                  <a:srgbClr val="0E2B8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PROBLEMAS, CRISIS, DIFICULTADES, CAMBIOS; TODO ESTÁ PUESTO PARA APRENDER</a:t>
            </a:r>
            <a:r>
              <a:rPr lang="en-US" sz="3350" dirty="0" smtClean="0">
                <a:solidFill>
                  <a:srgbClr val="0E2B8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sz="3350" dirty="0">
              <a:solidFill>
                <a:srgbClr val="874E4C"/>
              </a:solidFill>
              <a:latin typeface="Montserrat Light"/>
            </a:endParaRPr>
          </a:p>
        </p:txBody>
      </p:sp>
      <p:pic>
        <p:nvPicPr>
          <p:cNvPr id="1026" name="Picture 2" descr="FRASES – En los momentos de crisis sólo la imaginación es más importante  que… | Positive quotes, Words, Einstein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297" y="750584"/>
            <a:ext cx="7038670" cy="52627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lento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558" y="5892073"/>
            <a:ext cx="6175111" cy="43851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ases - En tiempos de crisis... | Facebook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196044"/>
            <a:ext cx="5905845" cy="43957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WhatsApp Image 2020-02-06 at 11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xdr="http://schemas.openxmlformats.org/drawingml/2006/spreadsheetDrawing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00000000-0008-0000-0000-000004000000}"/>
              </a:ext>
            </a:extLst>
          </p:cNvPr>
          <p:cNvPicPr/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5"/>
          <a:stretch>
            <a:fillRect/>
          </a:stretch>
        </p:blipFill>
        <p:spPr bwMode="auto">
          <a:xfrm>
            <a:off x="514350" y="1280131"/>
            <a:ext cx="7029450" cy="49710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3" name="Imagen 2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08" y="1280132"/>
            <a:ext cx="8122445" cy="52626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Rectángulo 5"/>
          <p:cNvSpPr/>
          <p:nvPr/>
        </p:nvSpPr>
        <p:spPr>
          <a:xfrm>
            <a:off x="6022183" y="2627369"/>
            <a:ext cx="5889113" cy="2631490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8100" b="1" dirty="0">
                <a:ln/>
              </a:rPr>
              <a:t>MUCHAS</a:t>
            </a:r>
          </a:p>
          <a:p>
            <a:pPr algn="ctr"/>
            <a:r>
              <a:rPr lang="es-ES" sz="8100" b="1" dirty="0">
                <a:ln/>
              </a:rPr>
              <a:t>GRACIAS</a:t>
            </a:r>
          </a:p>
        </p:txBody>
      </p:sp>
      <p:pic>
        <p:nvPicPr>
          <p:cNvPr id="7" name="Picture 4" descr="HUSI sensible al duelo materno - HU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8694" y="6542753"/>
            <a:ext cx="5229227" cy="342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USI sensible al duelo materno - HU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" y="6897977"/>
            <a:ext cx="5229227" cy="342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9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770672" y="-1337746"/>
            <a:ext cx="38100" cy="113157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AutoShape 3"/>
          <p:cNvSpPr/>
          <p:nvPr/>
        </p:nvSpPr>
        <p:spPr>
          <a:xfrm>
            <a:off x="2495550" y="3943350"/>
            <a:ext cx="20231100" cy="17463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4" name="AutoShape 4"/>
          <p:cNvSpPr/>
          <p:nvPr/>
        </p:nvSpPr>
        <p:spPr>
          <a:xfrm>
            <a:off x="-552450" y="-519430"/>
            <a:ext cx="3048000" cy="1548130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2184" r="2184"/>
          <a:stretch>
            <a:fillRect/>
          </a:stretch>
        </p:blipFill>
        <p:spPr>
          <a:xfrm>
            <a:off x="228600" y="1826782"/>
            <a:ext cx="8305800" cy="811616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15800" y="2229599"/>
            <a:ext cx="5914584" cy="774835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808772" y="1028700"/>
            <a:ext cx="13557314" cy="1297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0072"/>
              </a:lnSpc>
            </a:pPr>
            <a:r>
              <a:rPr lang="en-US" sz="9600" dirty="0">
                <a:solidFill>
                  <a:srgbClr val="260073"/>
                </a:solidFill>
                <a:latin typeface="League Gothic"/>
              </a:rPr>
              <a:t>SOMOS PROCESOS NO SUCESOS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53540" y="5873344"/>
            <a:ext cx="6457987" cy="1808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90"/>
              </a:lnSpc>
            </a:pPr>
            <a:r>
              <a:rPr lang="en-US" sz="3600" dirty="0">
                <a:solidFill>
                  <a:srgbClr val="49484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SUCESOS =  VICTIMA</a:t>
            </a:r>
          </a:p>
          <a:p>
            <a:pPr algn="ctr">
              <a:lnSpc>
                <a:spcPts val="4690"/>
              </a:lnSpc>
            </a:pPr>
            <a:endParaRPr lang="en-US" sz="3600" dirty="0">
              <a:solidFill>
                <a:srgbClr val="494848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lnSpc>
                <a:spcPts val="4690"/>
              </a:lnSpc>
            </a:pPr>
            <a:r>
              <a:rPr lang="en-US" sz="3600" dirty="0">
                <a:solidFill>
                  <a:srgbClr val="49484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PROCESO = PROTAGONISTA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25318" y="1703917"/>
            <a:ext cx="20231100" cy="34925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1000"/>
          </a:blip>
          <a:srcRect/>
          <a:stretch>
            <a:fillRect/>
          </a:stretch>
        </p:blipFill>
        <p:spPr>
          <a:xfrm>
            <a:off x="1066800" y="1963209"/>
            <a:ext cx="14782800" cy="82296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725318" y="-514350"/>
            <a:ext cx="38100" cy="113157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5" name="AutoShape 5"/>
          <p:cNvSpPr/>
          <p:nvPr/>
        </p:nvSpPr>
        <p:spPr>
          <a:xfrm rot="5400000">
            <a:off x="18211800" y="8184092"/>
            <a:ext cx="1426633" cy="25908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6" name="TextBox 6"/>
          <p:cNvSpPr txBox="1"/>
          <p:nvPr/>
        </p:nvSpPr>
        <p:spPr>
          <a:xfrm>
            <a:off x="4692009" y="550280"/>
            <a:ext cx="12297719" cy="1023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92"/>
              </a:lnSpc>
            </a:pPr>
            <a:r>
              <a:rPr lang="en-US" sz="7175">
                <a:solidFill>
                  <a:srgbClr val="20B1CE"/>
                </a:solidFill>
                <a:latin typeface="Montserrat Classic Bold"/>
              </a:rPr>
              <a:t>Apertura</a:t>
            </a:r>
            <a:r>
              <a:rPr lang="en-US" sz="7175">
                <a:solidFill>
                  <a:srgbClr val="0E2B8F"/>
                </a:solidFill>
                <a:latin typeface="Montserrat Classic Bold"/>
              </a:rPr>
              <a:t> </a:t>
            </a:r>
            <a:r>
              <a:rPr lang="en-US" sz="7175">
                <a:solidFill>
                  <a:srgbClr val="20160D"/>
                </a:solidFill>
                <a:latin typeface="Montserrat Classic Bold"/>
              </a:rPr>
              <a:t>VS</a:t>
            </a:r>
            <a:r>
              <a:rPr lang="en-US" sz="7175">
                <a:solidFill>
                  <a:srgbClr val="0E2B8F"/>
                </a:solidFill>
                <a:latin typeface="Montserrat Classic Bold"/>
              </a:rPr>
              <a:t> </a:t>
            </a:r>
            <a:r>
              <a:rPr lang="en-US" sz="7175">
                <a:solidFill>
                  <a:srgbClr val="777777"/>
                </a:solidFill>
                <a:latin typeface="Montserrat Classic Bold"/>
              </a:rPr>
              <a:t>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43100" y="436033"/>
            <a:ext cx="20231100" cy="2727748"/>
            <a:chOff x="0" y="0"/>
            <a:chExt cx="26974800" cy="3636998"/>
          </a:xfrm>
        </p:grpSpPr>
        <p:sp>
          <p:nvSpPr>
            <p:cNvPr id="3" name="AutoShape 3"/>
            <p:cNvSpPr/>
            <p:nvPr/>
          </p:nvSpPr>
          <p:spPr>
            <a:xfrm>
              <a:off x="0" y="3590431"/>
              <a:ext cx="26974800" cy="46567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2411425" y="561975"/>
              <a:ext cx="11896375" cy="2356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376"/>
                </a:lnSpc>
              </a:pPr>
              <a:r>
                <a:rPr lang="en-US" sz="14400">
                  <a:solidFill>
                    <a:srgbClr val="20B1CE"/>
                  </a:solidFill>
                  <a:latin typeface="League Gothic"/>
                </a:rPr>
                <a:t>APERTURA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-419100" y="-476250"/>
            <a:ext cx="619125" cy="11239500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t="1706" r="4920" b="1706"/>
          <a:stretch>
            <a:fillRect/>
          </a:stretch>
        </p:blipFill>
        <p:spPr>
          <a:xfrm>
            <a:off x="200025" y="140248"/>
            <a:ext cx="6595658" cy="1000650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241708" y="4205880"/>
            <a:ext cx="10600267" cy="4488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  <a:spcBef>
                <a:spcPct val="0"/>
              </a:spcBef>
            </a:pPr>
            <a:r>
              <a:rPr lang="en-US" sz="4400" spc="400" dirty="0">
                <a:solidFill>
                  <a:srgbClr val="20160D"/>
                </a:solidFill>
                <a:latin typeface="Aileron Regular"/>
              </a:rPr>
              <a:t>ES LA </a:t>
            </a:r>
            <a:r>
              <a:rPr lang="en-US" sz="4400" spc="400" dirty="0">
                <a:solidFill>
                  <a:srgbClr val="20160D"/>
                </a:solidFill>
                <a:latin typeface="Aileron Regular Bold"/>
              </a:rPr>
              <a:t>DISPOSICIÓN</a:t>
            </a:r>
            <a:r>
              <a:rPr lang="en-US" sz="4400" spc="400" dirty="0">
                <a:solidFill>
                  <a:srgbClr val="20160D"/>
                </a:solidFill>
                <a:latin typeface="Aileron Regular"/>
              </a:rPr>
              <a:t> DE LA PERSONA </a:t>
            </a:r>
            <a:r>
              <a:rPr lang="en-US" sz="4400" spc="400" dirty="0">
                <a:solidFill>
                  <a:srgbClr val="20160D"/>
                </a:solidFill>
                <a:latin typeface="Aileron Regular Bold"/>
              </a:rPr>
              <a:t>ANTE LA VIDA</a:t>
            </a:r>
            <a:r>
              <a:rPr lang="en-US" sz="4400" spc="400" dirty="0">
                <a:solidFill>
                  <a:srgbClr val="20160D"/>
                </a:solidFill>
                <a:latin typeface="Aileron Regular"/>
              </a:rPr>
              <a:t> Y PARTICULARMENTE ANTE LO</a:t>
            </a:r>
            <a:r>
              <a:rPr lang="en-US" sz="4400" spc="400" dirty="0">
                <a:solidFill>
                  <a:srgbClr val="20160D"/>
                </a:solidFill>
                <a:latin typeface="Aileron Regular Bold"/>
              </a:rPr>
              <a:t> IMPREVISIBLE</a:t>
            </a:r>
            <a:r>
              <a:rPr lang="en-US" sz="4400" spc="400" dirty="0">
                <a:solidFill>
                  <a:srgbClr val="20160D"/>
                </a:solidFill>
                <a:latin typeface="Aileron Regular"/>
              </a:rPr>
              <a:t>, </a:t>
            </a:r>
            <a:r>
              <a:rPr lang="en-US" sz="4400" spc="400" dirty="0" smtClean="0">
                <a:solidFill>
                  <a:srgbClr val="20160D"/>
                </a:solidFill>
                <a:latin typeface="Aileron Regular"/>
              </a:rPr>
              <a:t>ES CAMINAR </a:t>
            </a:r>
            <a:r>
              <a:rPr lang="en-US" sz="4400" spc="400" dirty="0">
                <a:solidFill>
                  <a:srgbClr val="20160D"/>
                </a:solidFill>
                <a:latin typeface="Aileron Regular"/>
              </a:rPr>
              <a:t>INCLUSO BAJO LA IGNORANCIA DE</a:t>
            </a:r>
            <a:r>
              <a:rPr lang="en-US" sz="4400" spc="400" dirty="0">
                <a:solidFill>
                  <a:srgbClr val="20160D"/>
                </a:solidFill>
                <a:latin typeface="Aileron Regular Bold"/>
              </a:rPr>
              <a:t> </a:t>
            </a:r>
            <a:r>
              <a:rPr lang="en-US" sz="4400" spc="400" dirty="0">
                <a:solidFill>
                  <a:srgbClr val="20160D"/>
                </a:solidFill>
                <a:latin typeface="Aileron Regular"/>
              </a:rPr>
              <a:t>NO SABER QUE NOS </a:t>
            </a:r>
            <a:r>
              <a:rPr lang="en-US" sz="4400" spc="400" dirty="0">
                <a:solidFill>
                  <a:srgbClr val="20160D"/>
                </a:solidFill>
                <a:latin typeface="Aileron Regular Bold"/>
              </a:rPr>
              <a:t>DEPARA</a:t>
            </a:r>
            <a:r>
              <a:rPr lang="en-US" sz="4000" spc="400" dirty="0">
                <a:solidFill>
                  <a:srgbClr val="20160D"/>
                </a:solidFill>
                <a:latin typeface="Aileron Regular"/>
              </a:rPr>
              <a:t>.</a:t>
            </a:r>
          </a:p>
          <a:p>
            <a:pPr algn="ctr">
              <a:lnSpc>
                <a:spcPts val="3769"/>
              </a:lnSpc>
              <a:spcBef>
                <a:spcPct val="0"/>
              </a:spcBef>
            </a:pPr>
            <a:endParaRPr lang="en-US" sz="4000" spc="400" dirty="0">
              <a:solidFill>
                <a:srgbClr val="20160D"/>
              </a:solidFill>
              <a:latin typeface="Aileron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8059400" y="-114300"/>
            <a:ext cx="990600" cy="44577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AutoShape 3"/>
          <p:cNvSpPr/>
          <p:nvPr/>
        </p:nvSpPr>
        <p:spPr>
          <a:xfrm>
            <a:off x="11125200" y="3154257"/>
            <a:ext cx="38100" cy="7543800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4" name="Group 4"/>
          <p:cNvGrpSpPr/>
          <p:nvPr/>
        </p:nvGrpSpPr>
        <p:grpSpPr>
          <a:xfrm>
            <a:off x="-7775575" y="800100"/>
            <a:ext cx="17614185" cy="2354156"/>
            <a:chOff x="0" y="498122"/>
            <a:chExt cx="33337072" cy="3138876"/>
          </a:xfrm>
        </p:grpSpPr>
        <p:sp>
          <p:nvSpPr>
            <p:cNvPr id="5" name="AutoShape 5"/>
            <p:cNvSpPr/>
            <p:nvPr/>
          </p:nvSpPr>
          <p:spPr>
            <a:xfrm>
              <a:off x="0" y="3590431"/>
              <a:ext cx="26974800" cy="46567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21440696" y="498122"/>
              <a:ext cx="11896376" cy="23568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376"/>
                </a:lnSpc>
              </a:pPr>
              <a:r>
                <a:rPr lang="en-US" sz="14400" dirty="0">
                  <a:solidFill>
                    <a:srgbClr val="908681"/>
                  </a:solidFill>
                  <a:latin typeface="League Gothic"/>
                </a:rPr>
                <a:t>CONTROL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648200" y="3154256"/>
            <a:ext cx="15773400" cy="718989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348608" y="3543300"/>
            <a:ext cx="6449283" cy="512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0"/>
              </a:lnSpc>
              <a:spcBef>
                <a:spcPct val="0"/>
              </a:spcBef>
            </a:pPr>
            <a:r>
              <a:rPr lang="en-US" sz="4400" spc="305" dirty="0">
                <a:solidFill>
                  <a:srgbClr val="000000"/>
                </a:solidFill>
                <a:latin typeface="Aileron Regular"/>
              </a:rPr>
              <a:t>ES LA DISPOSICIÓN DE LA PERSONA A </a:t>
            </a:r>
            <a:r>
              <a:rPr lang="en-US" sz="4400" spc="305" dirty="0">
                <a:solidFill>
                  <a:srgbClr val="000000"/>
                </a:solidFill>
                <a:latin typeface="Aileron Regular Bold"/>
              </a:rPr>
              <a:t>PRETENDER</a:t>
            </a:r>
            <a:r>
              <a:rPr lang="en-US" sz="4400" spc="305" dirty="0">
                <a:solidFill>
                  <a:srgbClr val="000000"/>
                </a:solidFill>
                <a:latin typeface="Aileron Regular"/>
              </a:rPr>
              <a:t> GOBERNAR TODAS LAS VARIABLES DE LA VIDA, ES DECIR, UNA </a:t>
            </a:r>
            <a:r>
              <a:rPr lang="en-US" sz="4400" spc="305" dirty="0">
                <a:solidFill>
                  <a:srgbClr val="000000"/>
                </a:solidFill>
                <a:latin typeface="Aileron Regular Bold"/>
              </a:rPr>
              <a:t>ACTITUD</a:t>
            </a:r>
            <a:r>
              <a:rPr lang="en-US" sz="4400" spc="305" dirty="0">
                <a:solidFill>
                  <a:srgbClr val="000000"/>
                </a:solidFill>
                <a:latin typeface="Aileron Regular"/>
              </a:rPr>
              <a:t> DONDE LA</a:t>
            </a:r>
            <a:r>
              <a:rPr lang="en-US" sz="4400" spc="305" dirty="0">
                <a:solidFill>
                  <a:srgbClr val="000000"/>
                </a:solidFill>
                <a:latin typeface="Aileron Regular Bold"/>
              </a:rPr>
              <a:t> CONSCIENCIA</a:t>
            </a:r>
            <a:r>
              <a:rPr lang="en-US" sz="4400" spc="305" dirty="0">
                <a:solidFill>
                  <a:srgbClr val="000000"/>
                </a:solidFill>
                <a:latin typeface="Aileron Regular"/>
              </a:rPr>
              <a:t> DEL LÍMITE NO ESTÁ ANCLADA</a:t>
            </a:r>
            <a:r>
              <a:rPr lang="en-US" sz="3054" spc="305" dirty="0">
                <a:solidFill>
                  <a:srgbClr val="000000"/>
                </a:solidFill>
                <a:latin typeface="Aileron Regular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12306" y="10096500"/>
            <a:ext cx="6629400" cy="571500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r="1444"/>
          <a:stretch>
            <a:fillRect/>
          </a:stretch>
        </p:blipFill>
        <p:spPr>
          <a:xfrm>
            <a:off x="7086600" y="252098"/>
            <a:ext cx="10668000" cy="982225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57200" y="2781300"/>
            <a:ext cx="601980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4400" spc="320" dirty="0">
                <a:solidFill>
                  <a:srgbClr val="0E2B8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QUE ESTA Y QUE NO ESTA EN MI CONTROL O RESPONSABILIDAD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981917" y="5124450"/>
            <a:ext cx="20726400" cy="38100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4237" r="17678"/>
          <a:stretch>
            <a:fillRect/>
          </a:stretch>
        </p:blipFill>
        <p:spPr>
          <a:xfrm>
            <a:off x="157805" y="0"/>
            <a:ext cx="5940235" cy="1068454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-392430" y="-438150"/>
            <a:ext cx="2400300" cy="6477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5" name="TextBox 5"/>
          <p:cNvSpPr txBox="1"/>
          <p:nvPr/>
        </p:nvSpPr>
        <p:spPr>
          <a:xfrm>
            <a:off x="7086600" y="468352"/>
            <a:ext cx="9906000" cy="377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3200" spc="320" dirty="0">
                <a:solidFill>
                  <a:srgbClr val="000000"/>
                </a:solidFill>
                <a:latin typeface="Montserrat Light Bold"/>
              </a:rPr>
              <a:t>QUE SUCEDE CUANDO PRETENDEMOS CONTROLAR LA ZONA DE NO CONTROL: SUCEDE ALGO QUE ES PATOLÓGICO Y NEGATIVO, TERMINAMOS PERDIENDO EL CONTROL DE LA ZONA DE CONTROL, Y CON ELLO PERDEMOS EL SENTIDO DE VIDA.</a:t>
            </a:r>
          </a:p>
        </p:txBody>
      </p:sp>
      <p:pic>
        <p:nvPicPr>
          <p:cNvPr id="1026" name="Picture 2" descr="10 Reflexiones para enfrentar la manía de querer tener todo bajo control -  Enamorando.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240" y="5120020"/>
            <a:ext cx="9977760" cy="542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 Reflexiones para enfrentar la manía de querer tener todo bajo control -  Enamorando.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040" y="4381500"/>
            <a:ext cx="11961360" cy="631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058400" y="-438150"/>
            <a:ext cx="38100" cy="111633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AutoShape 3"/>
          <p:cNvSpPr/>
          <p:nvPr/>
        </p:nvSpPr>
        <p:spPr>
          <a:xfrm>
            <a:off x="10096500" y="4343560"/>
            <a:ext cx="8877300" cy="9525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180975" y="4802608"/>
            <a:ext cx="8107025" cy="4561751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8059400" y="8540309"/>
            <a:ext cx="838200" cy="2209800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0703" r="10703"/>
          <a:stretch>
            <a:fillRect/>
          </a:stretch>
        </p:blipFill>
        <p:spPr>
          <a:xfrm>
            <a:off x="922105" y="1257450"/>
            <a:ext cx="2435951" cy="20663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2105" y="4353085"/>
            <a:ext cx="2435951" cy="182696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l="6800" r="6800"/>
          <a:stretch>
            <a:fillRect/>
          </a:stretch>
        </p:blipFill>
        <p:spPr>
          <a:xfrm>
            <a:off x="922105" y="7376325"/>
            <a:ext cx="2435951" cy="188197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865098" y="1222483"/>
            <a:ext cx="6123268" cy="2663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894"/>
              </a:lnSpc>
            </a:pPr>
            <a:r>
              <a:rPr lang="en-US" sz="12525">
                <a:solidFill>
                  <a:srgbClr val="0E2B8F"/>
                </a:solidFill>
                <a:latin typeface="League Gothic"/>
              </a:rPr>
              <a:t>LA TRIPLE AAA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64701" y="1681700"/>
            <a:ext cx="543220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600" spc="28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ACEPTACION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22946" y="4802608"/>
            <a:ext cx="543220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600" b="1" spc="28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ADAPTACIÓN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64701" y="8027608"/>
            <a:ext cx="5432203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62"/>
              </a:lnSpc>
            </a:pPr>
            <a:r>
              <a:rPr lang="en-US" sz="3600" spc="25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ACTITUD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744</Words>
  <Application>Microsoft Office PowerPoint</Application>
  <PresentationFormat>Personalizado</PresentationFormat>
  <Paragraphs>82</Paragraphs>
  <Slides>22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5" baseType="lpstr">
      <vt:lpstr>League Gothic</vt:lpstr>
      <vt:lpstr>Montserrat Classic Bold</vt:lpstr>
      <vt:lpstr>Montserrat Light</vt:lpstr>
      <vt:lpstr>Aharoni</vt:lpstr>
      <vt:lpstr>Aileron Regular Bold</vt:lpstr>
      <vt:lpstr>Arimo Bold</vt:lpstr>
      <vt:lpstr>Montserrat Light Bold</vt:lpstr>
      <vt:lpstr>Intro Rust</vt:lpstr>
      <vt:lpstr>Calibri</vt:lpstr>
      <vt:lpstr>Arial</vt:lpstr>
      <vt:lpstr>Aileron Regular</vt:lpstr>
      <vt:lpstr>Arimo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AFRONTAR LAS CRISIS</dc:title>
  <cp:lastModifiedBy>tita</cp:lastModifiedBy>
  <cp:revision>20</cp:revision>
  <dcterms:created xsi:type="dcterms:W3CDTF">2006-08-16T00:00:00Z</dcterms:created>
  <dcterms:modified xsi:type="dcterms:W3CDTF">2021-08-22T22:11:16Z</dcterms:modified>
  <dc:identifier>DAElCWiDZg0</dc:identifier>
</cp:coreProperties>
</file>