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59" r:id="rId2"/>
    <p:sldId id="257" r:id="rId3"/>
    <p:sldId id="260" r:id="rId4"/>
    <p:sldId id="282" r:id="rId5"/>
    <p:sldId id="261" r:id="rId6"/>
    <p:sldId id="262" r:id="rId7"/>
    <p:sldId id="263" r:id="rId8"/>
    <p:sldId id="264" r:id="rId9"/>
    <p:sldId id="283"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5040C-D870-4D39-8E2C-609C46CC16B1}" type="datetimeFigureOut">
              <a:rPr lang="es-MX" smtClean="0"/>
              <a:t>21/08/2022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7961C-5C5A-478F-8AE4-E01759688332}" type="slidenum">
              <a:rPr lang="es-MX" smtClean="0"/>
              <a:t>‹Nº›</a:t>
            </a:fld>
            <a:endParaRPr lang="es-MX"/>
          </a:p>
        </p:txBody>
      </p:sp>
    </p:spTree>
    <p:extLst>
      <p:ext uri="{BB962C8B-B14F-4D97-AF65-F5344CB8AC3E}">
        <p14:creationId xmlns:p14="http://schemas.microsoft.com/office/powerpoint/2010/main" val="18246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AA12049-6A7F-4D72-816C-A006E43CD1CF}" type="slidenum">
              <a:rPr lang="es-MX" smtClean="0"/>
              <a:t>20</a:t>
            </a:fld>
            <a:endParaRPr lang="es-MX"/>
          </a:p>
        </p:txBody>
      </p:sp>
    </p:spTree>
    <p:extLst>
      <p:ext uri="{BB962C8B-B14F-4D97-AF65-F5344CB8AC3E}">
        <p14:creationId xmlns:p14="http://schemas.microsoft.com/office/powerpoint/2010/main" val="311923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001CF1-A0F6-4397-A075-3C074891B425}" type="datetimeFigureOut">
              <a:rPr lang="es-MX" smtClean="0"/>
              <a:t>21/08/2022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196397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001CF1-A0F6-4397-A075-3C074891B425}" type="datetimeFigureOut">
              <a:rPr lang="es-MX" smtClean="0"/>
              <a:t>21/08/2022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55288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001CF1-A0F6-4397-A075-3C074891B425}" type="datetimeFigureOut">
              <a:rPr lang="es-MX" smtClean="0"/>
              <a:t>21/08/2022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247A69-B39C-4A33-A8B0-FE5E785E4210}"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2406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001CF1-A0F6-4397-A075-3C074891B425}" type="datetimeFigureOut">
              <a:rPr lang="es-MX" smtClean="0"/>
              <a:t>21/08/2022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358759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001CF1-A0F6-4397-A075-3C074891B425}" type="datetimeFigureOut">
              <a:rPr lang="es-MX" smtClean="0"/>
              <a:t>21/08/2022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247A69-B39C-4A33-A8B0-FE5E785E4210}"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506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001CF1-A0F6-4397-A075-3C074891B425}" type="datetimeFigureOut">
              <a:rPr lang="es-MX" smtClean="0"/>
              <a:t>21/08/2022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1689465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001CF1-A0F6-4397-A075-3C074891B425}" type="datetimeFigureOut">
              <a:rPr lang="es-MX" smtClean="0"/>
              <a:t>21/08/2022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347644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001CF1-A0F6-4397-A075-3C074891B425}" type="datetimeFigureOut">
              <a:rPr lang="es-MX" smtClean="0"/>
              <a:t>21/08/2022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18959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001CF1-A0F6-4397-A075-3C074891B425}" type="datetimeFigureOut">
              <a:rPr lang="es-MX" smtClean="0"/>
              <a:t>21/08/2022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3776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001CF1-A0F6-4397-A075-3C074891B425}" type="datetimeFigureOut">
              <a:rPr lang="es-MX" smtClean="0"/>
              <a:t>21/08/2022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169047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001CF1-A0F6-4397-A075-3C074891B425}" type="datetimeFigureOut">
              <a:rPr lang="es-MX" smtClean="0"/>
              <a:t>21/08/2022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301888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001CF1-A0F6-4397-A075-3C074891B425}" type="datetimeFigureOut">
              <a:rPr lang="es-MX" smtClean="0"/>
              <a:t>21/08/2022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94168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5001CF1-A0F6-4397-A075-3C074891B425}" type="datetimeFigureOut">
              <a:rPr lang="es-MX" smtClean="0"/>
              <a:t>21/08/2022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266757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01CF1-A0F6-4397-A075-3C074891B425}" type="datetimeFigureOut">
              <a:rPr lang="es-MX" smtClean="0"/>
              <a:t>21/08/2022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208685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001CF1-A0F6-4397-A075-3C074891B425}" type="datetimeFigureOut">
              <a:rPr lang="es-MX" smtClean="0"/>
              <a:t>21/08/2022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9247A69-B39C-4A33-A8B0-FE5E785E4210}" type="slidenum">
              <a:rPr lang="es-MX" smtClean="0"/>
              <a:t>‹Nº›</a:t>
            </a:fld>
            <a:endParaRPr lang="es-MX"/>
          </a:p>
        </p:txBody>
      </p:sp>
    </p:spTree>
    <p:extLst>
      <p:ext uri="{BB962C8B-B14F-4D97-AF65-F5344CB8AC3E}">
        <p14:creationId xmlns:p14="http://schemas.microsoft.com/office/powerpoint/2010/main" val="92927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9247A69-B39C-4A33-A8B0-FE5E785E4210}" type="slidenum">
              <a:rPr lang="es-MX" smtClean="0"/>
              <a:t>‹Nº›</a:t>
            </a:fld>
            <a:endParaRPr lang="es-MX"/>
          </a:p>
        </p:txBody>
      </p:sp>
      <p:sp>
        <p:nvSpPr>
          <p:cNvPr id="5" name="Date Placeholder 4"/>
          <p:cNvSpPr>
            <a:spLocks noGrp="1"/>
          </p:cNvSpPr>
          <p:nvPr>
            <p:ph type="dt" sz="half" idx="10"/>
          </p:nvPr>
        </p:nvSpPr>
        <p:spPr/>
        <p:txBody>
          <a:bodyPr/>
          <a:lstStyle/>
          <a:p>
            <a:fld id="{55001CF1-A0F6-4397-A075-3C074891B425}" type="datetimeFigureOut">
              <a:rPr lang="es-MX" smtClean="0"/>
              <a:t>21/08/2022</a:t>
            </a:fld>
            <a:endParaRPr lang="es-MX"/>
          </a:p>
        </p:txBody>
      </p:sp>
    </p:spTree>
    <p:extLst>
      <p:ext uri="{BB962C8B-B14F-4D97-AF65-F5344CB8AC3E}">
        <p14:creationId xmlns:p14="http://schemas.microsoft.com/office/powerpoint/2010/main" val="130730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001CF1-A0F6-4397-A075-3C074891B425}" type="datetimeFigureOut">
              <a:rPr lang="es-MX" smtClean="0"/>
              <a:t>21/08/2022</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9247A69-B39C-4A33-A8B0-FE5E785E4210}" type="slidenum">
              <a:rPr lang="es-MX" smtClean="0"/>
              <a:t>‹Nº›</a:t>
            </a:fld>
            <a:endParaRPr lang="es-MX"/>
          </a:p>
        </p:txBody>
      </p:sp>
    </p:spTree>
    <p:extLst>
      <p:ext uri="{BB962C8B-B14F-4D97-AF65-F5344CB8AC3E}">
        <p14:creationId xmlns:p14="http://schemas.microsoft.com/office/powerpoint/2010/main" val="13479762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25" y="179642"/>
            <a:ext cx="11734800" cy="6406896"/>
          </a:xfrm>
          <a:prstGeom prst="rect">
            <a:avLst/>
          </a:prstGeom>
          <a:ln w="889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2406685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71538" y="657225"/>
            <a:ext cx="4186237" cy="923330"/>
          </a:xfrm>
          <a:prstGeom prst="rect">
            <a:avLst/>
          </a:prstGeom>
          <a:noFill/>
        </p:spPr>
        <p:txBody>
          <a:bodyPr wrap="square" rtlCol="0">
            <a:spAutoFit/>
          </a:bodyPr>
          <a:lstStyle/>
          <a:p>
            <a:r>
              <a:rPr lang="es-MX" sz="5400" dirty="0" smtClean="0">
                <a:latin typeface="Aharoni" panose="02010803020104030203" pitchFamily="2" charset="-79"/>
                <a:cs typeface="Aharoni" panose="02010803020104030203" pitchFamily="2" charset="-79"/>
              </a:rPr>
              <a:t>DUELO</a:t>
            </a:r>
            <a:endParaRPr lang="es-MX" sz="5400" dirty="0">
              <a:latin typeface="Aharoni" panose="02010803020104030203" pitchFamily="2" charset="-79"/>
              <a:cs typeface="Aharoni" panose="02010803020104030203" pitchFamily="2" charset="-79"/>
            </a:endParaRPr>
          </a:p>
        </p:txBody>
      </p:sp>
      <p:sp>
        <p:nvSpPr>
          <p:cNvPr id="3" name="Rectángulo 2"/>
          <p:cNvSpPr/>
          <p:nvPr/>
        </p:nvSpPr>
        <p:spPr>
          <a:xfrm>
            <a:off x="5816183" y="1258225"/>
            <a:ext cx="6100997" cy="4234044"/>
          </a:xfrm>
          <a:prstGeom prst="rect">
            <a:avLst/>
          </a:prstGeom>
        </p:spPr>
        <p:txBody>
          <a:bodyPr wrap="square">
            <a:spAutoFit/>
          </a:bodyPr>
          <a:lstStyle/>
          <a:p>
            <a:pPr algn="just">
              <a:lnSpc>
                <a:spcPct val="107000"/>
              </a:lnSpc>
              <a:spcAft>
                <a:spcPts val="800"/>
              </a:spcAft>
            </a:pPr>
            <a:r>
              <a:rPr lang="es-MX" sz="2800" dirty="0" smtClean="0">
                <a:effectLst/>
                <a:latin typeface="Aharoni" panose="02010803020104030203" pitchFamily="2" charset="-79"/>
                <a:ea typeface="Calibri" panose="020F0502020204030204" pitchFamily="34" charset="0"/>
                <a:cs typeface="Aharoni" panose="02010803020104030203" pitchFamily="2" charset="-79"/>
              </a:rPr>
              <a:t>EL DUELO ES UN PROCESO DOLOROSO, NATURAL, DINÁMICO Y PERSONAL QUE SE PRESENTA ANTE LA ELABORACIÓN DE UNA PERDIDA SIGNIFICATIVA..  Y QUE AL CAMINAR POR ESTE PROCESO, AL FINAL TENDRA QUE HABER UNA TRANSFORMACION PERSONAL EN TODOS LOS SENTIDOS</a:t>
            </a:r>
            <a:endParaRPr lang="es-MX" sz="28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2050" name="Picture 2" descr="Un cuento para vivir el du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58" y="1580555"/>
            <a:ext cx="4572417" cy="48202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01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84485" y="439416"/>
            <a:ext cx="11027764" cy="7110280"/>
          </a:xfrm>
          <a:prstGeom prst="rect">
            <a:avLst/>
          </a:prstGeom>
        </p:spPr>
        <p:txBody>
          <a:bodyPr wrap="square">
            <a:spAutoFit/>
          </a:bodyPr>
          <a:lstStyle/>
          <a:p>
            <a:pPr algn="just">
              <a:lnSpc>
                <a:spcPct val="107000"/>
              </a:lnSpc>
              <a:spcAft>
                <a:spcPts val="800"/>
              </a:spcAft>
            </a:pPr>
            <a:r>
              <a:rPr lang="es-MX" b="1" dirty="0" smtClean="0">
                <a:effectLst/>
                <a:latin typeface="Arial" panose="020B0604020202020204" pitchFamily="34" charset="0"/>
                <a:ea typeface="Calibri" panose="020F0502020204030204" pitchFamily="34" charset="0"/>
                <a:cs typeface="Times New Roman" panose="02020603050405020304" pitchFamily="18" charset="0"/>
              </a:rPr>
              <a:t> </a:t>
            </a:r>
            <a:r>
              <a:rPr lang="es-MX" sz="2800" b="1" dirty="0" smtClean="0">
                <a:effectLst/>
                <a:latin typeface="Aharoni" panose="02010803020104030203" pitchFamily="2" charset="-79"/>
                <a:ea typeface="Calibri" panose="020F0502020204030204" pitchFamily="34" charset="0"/>
                <a:cs typeface="Aharoni" panose="02010803020104030203" pitchFamily="2" charset="-79"/>
              </a:rPr>
              <a:t>EL DUELO PUEDE PRESENTAR MANIFESTACIONES DE FORMA:</a:t>
            </a:r>
          </a:p>
          <a:p>
            <a:pPr marL="342900" lvl="0" indent="-342900" algn="just">
              <a:lnSpc>
                <a:spcPct val="107000"/>
              </a:lnSpc>
              <a:spcAft>
                <a:spcPts val="0"/>
              </a:spcAft>
              <a:buFont typeface="Wingdings" panose="05000000000000000000" pitchFamily="2" charset="2"/>
              <a:buChar char=""/>
            </a:pPr>
            <a:r>
              <a:rPr lang="es-MX" sz="2800" dirty="0" smtClean="0">
                <a:effectLst/>
                <a:latin typeface="Aharoni" panose="02010803020104030203" pitchFamily="2" charset="-79"/>
                <a:ea typeface="Calibri" panose="020F0502020204030204" pitchFamily="34" charset="0"/>
                <a:cs typeface="Aharoni" panose="02010803020104030203" pitchFamily="2" charset="-79"/>
              </a:rPr>
              <a:t>FISICAS</a:t>
            </a:r>
          </a:p>
          <a:p>
            <a:pPr lvl="0" algn="just">
              <a:lnSpc>
                <a:spcPct val="107000"/>
              </a:lnSpc>
              <a:spcAft>
                <a:spcPts val="0"/>
              </a:spcAft>
            </a:pPr>
            <a:endParaRPr lang="es-MX" sz="28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800" dirty="0" smtClean="0">
                <a:effectLst/>
                <a:latin typeface="Aharoni" panose="02010803020104030203" pitchFamily="2" charset="-79"/>
                <a:ea typeface="Calibri" panose="020F0502020204030204" pitchFamily="34" charset="0"/>
                <a:cs typeface="Aharoni" panose="02010803020104030203" pitchFamily="2" charset="-79"/>
              </a:rPr>
              <a:t>EMOCIONAL </a:t>
            </a:r>
          </a:p>
          <a:p>
            <a:pPr lvl="0" algn="just">
              <a:lnSpc>
                <a:spcPct val="107000"/>
              </a:lnSpc>
              <a:spcAft>
                <a:spcPts val="0"/>
              </a:spcAft>
            </a:pPr>
            <a:endParaRPr lang="es-MX" sz="28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800" dirty="0" smtClean="0">
                <a:effectLst/>
                <a:latin typeface="Aharoni" panose="02010803020104030203" pitchFamily="2" charset="-79"/>
                <a:ea typeface="Calibri" panose="020F0502020204030204" pitchFamily="34" charset="0"/>
                <a:cs typeface="Aharoni" panose="02010803020104030203" pitchFamily="2" charset="-79"/>
              </a:rPr>
              <a:t>COGNITIVA </a:t>
            </a:r>
          </a:p>
          <a:p>
            <a:pPr lvl="0" algn="just">
              <a:lnSpc>
                <a:spcPct val="107000"/>
              </a:lnSpc>
              <a:spcAft>
                <a:spcPts val="0"/>
              </a:spcAft>
            </a:pPr>
            <a:endParaRPr lang="es-MX" sz="28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800" dirty="0" smtClean="0">
                <a:effectLst/>
                <a:latin typeface="Aharoni" panose="02010803020104030203" pitchFamily="2" charset="-79"/>
                <a:ea typeface="Calibri" panose="020F0502020204030204" pitchFamily="34" charset="0"/>
                <a:cs typeface="Aharoni" panose="02010803020104030203" pitchFamily="2" charset="-79"/>
              </a:rPr>
              <a:t>CONDUCTUAL</a:t>
            </a:r>
          </a:p>
          <a:p>
            <a:pPr lvl="0" algn="just">
              <a:lnSpc>
                <a:spcPct val="107000"/>
              </a:lnSpc>
              <a:spcAft>
                <a:spcPts val="0"/>
              </a:spcAft>
            </a:pPr>
            <a:endParaRPr lang="es-MX" sz="28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800" dirty="0" smtClean="0">
                <a:latin typeface="Aharoni" panose="02010803020104030203" pitchFamily="2" charset="-79"/>
                <a:ea typeface="Calibri" panose="020F0502020204030204" pitchFamily="34" charset="0"/>
                <a:cs typeface="Aharoni" panose="02010803020104030203" pitchFamily="2" charset="-79"/>
              </a:rPr>
              <a:t>ESPIRITUAL</a:t>
            </a:r>
          </a:p>
          <a:p>
            <a:pPr lvl="0" algn="just">
              <a:lnSpc>
                <a:spcPct val="107000"/>
              </a:lnSpc>
              <a:spcAft>
                <a:spcPts val="0"/>
              </a:spcAft>
            </a:pPr>
            <a:endParaRPr lang="es-MX" sz="2800" dirty="0" smtClean="0">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800" dirty="0" smtClean="0">
                <a:effectLst/>
                <a:latin typeface="Aharoni" panose="02010803020104030203" pitchFamily="2" charset="-79"/>
                <a:ea typeface="Calibri" panose="020F0502020204030204" pitchFamily="34" charset="0"/>
                <a:cs typeface="Aharoni" panose="02010803020104030203" pitchFamily="2" charset="-79"/>
              </a:rPr>
              <a:t>SOCIAL</a:t>
            </a:r>
          </a:p>
          <a:p>
            <a:pPr marL="342900" lvl="0" indent="-342900" algn="just">
              <a:lnSpc>
                <a:spcPct val="107000"/>
              </a:lnSpc>
              <a:spcAft>
                <a:spcPts val="0"/>
              </a:spcAft>
              <a:buFont typeface="Wingdings" panose="05000000000000000000" pitchFamily="2" charset="2"/>
              <a:buChar char=""/>
            </a:pPr>
            <a:endParaRPr lang="es-MX" sz="2800" dirty="0">
              <a:latin typeface="Aharoni" panose="02010803020104030203" pitchFamily="2" charset="-79"/>
              <a:ea typeface="Calibri" panose="020F0502020204030204" pitchFamily="34" charset="0"/>
              <a:cs typeface="Aharoni" panose="02010803020104030203" pitchFamily="2" charset="-79"/>
            </a:endParaRPr>
          </a:p>
          <a:p>
            <a:pPr lvl="0" algn="just">
              <a:lnSpc>
                <a:spcPct val="107000"/>
              </a:lnSpc>
              <a:spcAft>
                <a:spcPts val="0"/>
              </a:spcAft>
            </a:pPr>
            <a:endParaRPr lang="es-MX" sz="28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endParaRPr lang="es-MX" sz="28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3074" name="Picture 2" descr="Duelo patológico o complicado: qué es y cómo superarlo - Funeuska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939" y="1048410"/>
            <a:ext cx="6889802" cy="26241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s pérdidas y el duelo en tiempos de COVID-19 - OPS/OMS | Organización  Panamericana de la Sal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5942" y="3821590"/>
            <a:ext cx="4596307" cy="274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344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15000" y="414338"/>
            <a:ext cx="6657975" cy="584775"/>
          </a:xfrm>
          <a:prstGeom prst="rect">
            <a:avLst/>
          </a:prstGeom>
          <a:noFill/>
        </p:spPr>
        <p:txBody>
          <a:bodyPr wrap="square" rtlCol="0">
            <a:spAutoFit/>
          </a:bodyPr>
          <a:lstStyle/>
          <a:p>
            <a:r>
              <a:rPr lang="es-MX" sz="3200" dirty="0" smtClean="0">
                <a:latin typeface="Aharoni" panose="02010803020104030203" pitchFamily="2" charset="-79"/>
                <a:cs typeface="Aharoni" panose="02010803020104030203" pitchFamily="2" charset="-79"/>
              </a:rPr>
              <a:t>AFRONTAMIENTO EN EL DUELO</a:t>
            </a:r>
            <a:endParaRPr lang="es-MX" sz="3200" dirty="0">
              <a:latin typeface="Aharoni" panose="02010803020104030203" pitchFamily="2" charset="-79"/>
              <a:cs typeface="Aharoni" panose="02010803020104030203" pitchFamily="2" charset="-79"/>
            </a:endParaRPr>
          </a:p>
        </p:txBody>
      </p:sp>
      <p:sp>
        <p:nvSpPr>
          <p:cNvPr id="3" name="Rectángulo 2"/>
          <p:cNvSpPr/>
          <p:nvPr/>
        </p:nvSpPr>
        <p:spPr>
          <a:xfrm>
            <a:off x="476250" y="1242161"/>
            <a:ext cx="7181850" cy="4697440"/>
          </a:xfrm>
          <a:prstGeom prst="rect">
            <a:avLst/>
          </a:prstGeom>
        </p:spPr>
        <p:txBody>
          <a:bodyPr wrap="square">
            <a:spAutoFit/>
          </a:bodyPr>
          <a:lstStyle/>
          <a:p>
            <a:pPr algn="just">
              <a:lnSpc>
                <a:spcPct val="107000"/>
              </a:lnSpc>
              <a:spcAft>
                <a:spcPts val="0"/>
              </a:spcAft>
            </a:pPr>
            <a:r>
              <a:rPr lang="es-MX" sz="2000" b="1" dirty="0" smtClean="0">
                <a:effectLst/>
                <a:latin typeface="Aharoni" panose="02010803020104030203" pitchFamily="2" charset="-79"/>
                <a:ea typeface="Calibri" panose="020F0502020204030204" pitchFamily="34" charset="0"/>
                <a:cs typeface="Aharoni" panose="02010803020104030203" pitchFamily="2" charset="-79"/>
              </a:rPr>
              <a:t>AFRONTAMIENTO NEGATIVO:</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000" dirty="0" smtClean="0">
                <a:effectLst/>
                <a:latin typeface="Aharoni" panose="02010803020104030203" pitchFamily="2" charset="-79"/>
                <a:ea typeface="Calibri" panose="020F0502020204030204" pitchFamily="34" charset="0"/>
                <a:cs typeface="Aharoni" panose="02010803020104030203" pitchFamily="2" charset="-79"/>
              </a:rPr>
              <a:t>ANCLAJE DE LOS RECUERDOS, DE LAS COSAS O PERTENENCIAS DE LA PERSONA FALLECIDA Y PLANTEAMIENTO DE PREGUNTAS SIN RESPUESTAS, LO QUE OCASIONA UNA NEGACIÓN DE LA REALIDAD HACIENDO QUE EL DUELO SE PROLONGUE O SE EVADA.</a:t>
            </a:r>
          </a:p>
          <a:p>
            <a:pPr marL="342900" lvl="0" indent="-342900" algn="just">
              <a:lnSpc>
                <a:spcPct val="107000"/>
              </a:lnSpc>
              <a:spcAft>
                <a:spcPts val="0"/>
              </a:spcAft>
              <a:buFont typeface="Wingdings" panose="05000000000000000000" pitchFamily="2" charset="2"/>
              <a:buChar char=""/>
            </a:pPr>
            <a:r>
              <a:rPr lang="es-MX" sz="2000" dirty="0" smtClean="0">
                <a:effectLst/>
                <a:latin typeface="Aharoni" panose="02010803020104030203" pitchFamily="2" charset="-79"/>
                <a:ea typeface="Calibri" panose="020F0502020204030204" pitchFamily="34" charset="0"/>
                <a:cs typeface="Aharoni" panose="02010803020104030203" pitchFamily="2" charset="-79"/>
              </a:rPr>
              <a:t>EMOCIONES DESAGRADABLES DE ODIO, Y/O DE VENGANZA, DE CULPA, MIEDO, DE RENCOR, FRUSTRACIÓN, AMARGURA, ETC.</a:t>
            </a:r>
          </a:p>
          <a:p>
            <a:pPr marL="342900" lvl="0" indent="-342900" algn="just">
              <a:lnSpc>
                <a:spcPct val="107000"/>
              </a:lnSpc>
              <a:spcAft>
                <a:spcPts val="0"/>
              </a:spcAft>
              <a:buFont typeface="Wingdings" panose="05000000000000000000" pitchFamily="2" charset="2"/>
              <a:buChar char=""/>
            </a:pPr>
            <a:r>
              <a:rPr lang="es-MX" sz="2000" dirty="0" smtClean="0">
                <a:effectLst/>
                <a:latin typeface="Aharoni" panose="02010803020104030203" pitchFamily="2" charset="-79"/>
                <a:ea typeface="Calibri" panose="020F0502020204030204" pitchFamily="34" charset="0"/>
                <a:cs typeface="Aharoni" panose="02010803020104030203" pitchFamily="2" charset="-79"/>
              </a:rPr>
              <a:t>AISLAMIENTO FAMILIAR Y SOCIAL.</a:t>
            </a:r>
          </a:p>
          <a:p>
            <a:pPr marL="342900" lvl="0" indent="-342900" algn="just">
              <a:lnSpc>
                <a:spcPct val="107000"/>
              </a:lnSpc>
              <a:spcAft>
                <a:spcPts val="0"/>
              </a:spcAft>
              <a:buFont typeface="Wingdings" panose="05000000000000000000" pitchFamily="2" charset="2"/>
              <a:buChar char=""/>
            </a:pPr>
            <a:r>
              <a:rPr lang="es-MX" sz="2000" dirty="0" smtClean="0">
                <a:effectLst/>
                <a:latin typeface="Aharoni" panose="02010803020104030203" pitchFamily="2" charset="-79"/>
                <a:ea typeface="Calibri" panose="020F0502020204030204" pitchFamily="34" charset="0"/>
                <a:cs typeface="Aharoni" panose="02010803020104030203" pitchFamily="2" charset="-79"/>
              </a:rPr>
              <a:t>CONSUMO EXCESIVO DE ALCOHOL, FÁRMACOS Y OTRAS SUSTANCIAS (DROGAS) O ACTIVIDADES DE RIESGO PARA LA SALUD Y LA VIDA (PROMISCUIDAD SEXUAL, ADICCIÓN AL JUEGO, ETC.)</a:t>
            </a:r>
            <a:endParaRPr lang="es-MX" sz="20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1026" name="Picture 2" descr="La AECC ofrece un servicio de duelo para persona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999114"/>
            <a:ext cx="4368227" cy="573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670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27423" y="613584"/>
            <a:ext cx="8049718" cy="4827988"/>
          </a:xfrm>
          <a:prstGeom prst="rect">
            <a:avLst/>
          </a:prstGeom>
        </p:spPr>
        <p:txBody>
          <a:bodyPr wrap="square">
            <a:spAutoFit/>
          </a:bodyPr>
          <a:lstStyle/>
          <a:p>
            <a:pPr algn="just">
              <a:lnSpc>
                <a:spcPct val="107000"/>
              </a:lnSpc>
              <a:spcAft>
                <a:spcPts val="0"/>
              </a:spcAft>
            </a:pPr>
            <a:r>
              <a:rPr lang="es-MX" sz="2400" b="1" dirty="0" smtClean="0">
                <a:effectLst/>
                <a:latin typeface="Aharoni" panose="02010803020104030203" pitchFamily="2" charset="-79"/>
                <a:ea typeface="Calibri" panose="020F0502020204030204" pitchFamily="34" charset="0"/>
                <a:cs typeface="Aharoni" panose="02010803020104030203" pitchFamily="2" charset="-79"/>
              </a:rPr>
              <a:t>AFRONTAMIENTO POSITIVO</a:t>
            </a:r>
            <a:r>
              <a:rPr lang="es-MX" sz="2400" dirty="0" smtClean="0">
                <a:effectLst/>
                <a:latin typeface="Aharoni" panose="02010803020104030203" pitchFamily="2" charset="-79"/>
                <a:ea typeface="Calibri" panose="020F0502020204030204" pitchFamily="34" charset="0"/>
                <a:cs typeface="Aharoni" panose="02010803020104030203" pitchFamily="2" charset="-79"/>
              </a:rPr>
              <a:t>: </a:t>
            </a:r>
          </a:p>
          <a:p>
            <a:pPr marL="342900" lvl="0" indent="-342900" algn="just">
              <a:lnSpc>
                <a:spcPct val="107000"/>
              </a:lnSpc>
              <a:spcAft>
                <a:spcPts val="0"/>
              </a:spcAft>
              <a:buFont typeface="Wingdings" panose="05000000000000000000" pitchFamily="2" charset="2"/>
              <a:buChar char=""/>
            </a:pPr>
            <a:r>
              <a:rPr lang="es-MX" sz="2400" dirty="0" smtClean="0">
                <a:effectLst/>
                <a:latin typeface="Aharoni" panose="02010803020104030203" pitchFamily="2" charset="-79"/>
                <a:ea typeface="Calibri" panose="020F0502020204030204" pitchFamily="34" charset="0"/>
                <a:cs typeface="Aharoni" panose="02010803020104030203" pitchFamily="2" charset="-79"/>
              </a:rPr>
              <a:t>ACEPTACIÓN DEL HECHO Y DE LA PÉRDIDA.</a:t>
            </a:r>
          </a:p>
          <a:p>
            <a:pPr marL="342900" lvl="0" indent="-342900" algn="just">
              <a:lnSpc>
                <a:spcPct val="107000"/>
              </a:lnSpc>
              <a:spcAft>
                <a:spcPts val="0"/>
              </a:spcAft>
              <a:buFont typeface="Wingdings" panose="05000000000000000000" pitchFamily="2" charset="2"/>
              <a:buChar char=""/>
            </a:pPr>
            <a:r>
              <a:rPr lang="es-MX" sz="2400" dirty="0" smtClean="0">
                <a:effectLst/>
                <a:latin typeface="Aharoni" panose="02010803020104030203" pitchFamily="2" charset="-79"/>
                <a:ea typeface="Calibri" panose="020F0502020204030204" pitchFamily="34" charset="0"/>
                <a:cs typeface="Aharoni" panose="02010803020104030203" pitchFamily="2" charset="-79"/>
              </a:rPr>
              <a:t>EXPERIENCIA COMPARTIDA DEL DOLOR Y DE LA PENA, RECORDAR QUE EL DOLOR COMPARTIDO ES DOLOR DISMINUIDO.</a:t>
            </a:r>
          </a:p>
          <a:p>
            <a:pPr marL="342900" lvl="0" indent="-342900" algn="just">
              <a:lnSpc>
                <a:spcPct val="107000"/>
              </a:lnSpc>
              <a:spcAft>
                <a:spcPts val="0"/>
              </a:spcAft>
              <a:buFont typeface="Wingdings" panose="05000000000000000000" pitchFamily="2" charset="2"/>
              <a:buChar char=""/>
            </a:pPr>
            <a:r>
              <a:rPr lang="es-MX" sz="2400" dirty="0" smtClean="0">
                <a:effectLst/>
                <a:latin typeface="Aharoni" panose="02010803020104030203" pitchFamily="2" charset="-79"/>
                <a:ea typeface="Calibri" panose="020F0502020204030204" pitchFamily="34" charset="0"/>
                <a:cs typeface="Aharoni" panose="02010803020104030203" pitchFamily="2" charset="-79"/>
              </a:rPr>
              <a:t>REORGANIZACIÓN DEL SISTEMA FAMILIAR, DE LOS AMIGOS Y EN SÍ DE LA VIDA COTIDIANA.                                           </a:t>
            </a:r>
          </a:p>
          <a:p>
            <a:pPr marL="342900" lvl="0" indent="-342900" algn="just">
              <a:lnSpc>
                <a:spcPct val="107000"/>
              </a:lnSpc>
              <a:spcAft>
                <a:spcPts val="0"/>
              </a:spcAft>
              <a:buFont typeface="Wingdings" panose="05000000000000000000" pitchFamily="2" charset="2"/>
              <a:buChar char=""/>
            </a:pPr>
            <a:r>
              <a:rPr lang="es-MX" sz="2400" dirty="0" smtClean="0">
                <a:effectLst/>
                <a:latin typeface="Aharoni" panose="02010803020104030203" pitchFamily="2" charset="-79"/>
                <a:ea typeface="Calibri" panose="020F0502020204030204" pitchFamily="34" charset="0"/>
                <a:cs typeface="Aharoni" panose="02010803020104030203" pitchFamily="2" charset="-79"/>
              </a:rPr>
              <a:t>REINTERPRETACIÓN POSITIVA DEL SUCESO (HASTA DONDE SEA POSIBLE), UTILIZANDO UN LENGUAJE PRO ACTIVO EN LUGAR DE REACTIVO.                                                 </a:t>
            </a:r>
          </a:p>
          <a:p>
            <a:pPr marL="342900" lvl="0" indent="-342900" algn="just">
              <a:lnSpc>
                <a:spcPct val="107000"/>
              </a:lnSpc>
              <a:spcAft>
                <a:spcPts val="0"/>
              </a:spcAft>
              <a:buFont typeface="Wingdings" panose="05000000000000000000" pitchFamily="2" charset="2"/>
              <a:buChar char=""/>
            </a:pPr>
            <a:r>
              <a:rPr lang="es-MX" sz="2400" dirty="0" smtClean="0">
                <a:effectLst/>
                <a:latin typeface="Aharoni" panose="02010803020104030203" pitchFamily="2" charset="-79"/>
                <a:ea typeface="Calibri" panose="020F0502020204030204" pitchFamily="34" charset="0"/>
                <a:cs typeface="Aharoni" panose="02010803020104030203" pitchFamily="2" charset="-79"/>
              </a:rPr>
              <a:t>BÚSQUEDA DE APOYO SOCIAL Y/O PROFESIONAL.                                             </a:t>
            </a:r>
          </a:p>
          <a:p>
            <a:pPr marL="342900" lvl="0" indent="-342900" algn="just">
              <a:lnSpc>
                <a:spcPct val="107000"/>
              </a:lnSpc>
              <a:spcAft>
                <a:spcPts val="0"/>
              </a:spcAft>
              <a:buFont typeface="Wingdings" panose="05000000000000000000" pitchFamily="2" charset="2"/>
              <a:buChar char=""/>
            </a:pPr>
            <a:r>
              <a:rPr lang="es-MX" sz="2400" dirty="0" smtClean="0">
                <a:effectLst/>
                <a:latin typeface="Aharoni" panose="02010803020104030203" pitchFamily="2" charset="-79"/>
                <a:ea typeface="Calibri" panose="020F0502020204030204" pitchFamily="34" charset="0"/>
                <a:cs typeface="Aharoni" panose="02010803020104030203" pitchFamily="2" charset="-79"/>
              </a:rPr>
              <a:t>IMPLICACIÓN EN GRUPOS DE AUTOAYUDA.                                                  </a:t>
            </a:r>
            <a:endParaRPr lang="es-MX" sz="24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3074" name="Picture 2" descr="Qué es el duelo anticipado y cómo acompañar a quienes lo padec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13584"/>
            <a:ext cx="3771848" cy="6015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425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9474" y="467566"/>
            <a:ext cx="10143345" cy="954107"/>
          </a:xfrm>
          <a:prstGeom prst="rect">
            <a:avLst/>
          </a:prstGeom>
        </p:spPr>
        <p:txBody>
          <a:bodyPr wrap="square">
            <a:spAutoFit/>
          </a:bodyPr>
          <a:lstStyle/>
          <a:p>
            <a:pPr algn="ctr"/>
            <a:r>
              <a:rPr lang="es-MX" dirty="0" smtClean="0">
                <a:effectLst/>
                <a:latin typeface="Arial" panose="020B0604020202020204" pitchFamily="34" charset="0"/>
                <a:ea typeface="Calibri" panose="020F0502020204030204" pitchFamily="34" charset="0"/>
              </a:rPr>
              <a:t> </a:t>
            </a:r>
            <a:r>
              <a:rPr lang="es-MX" sz="2800" b="1" dirty="0" smtClean="0">
                <a:effectLst/>
                <a:latin typeface="Aharoni" panose="02010803020104030203" pitchFamily="2" charset="-79"/>
                <a:ea typeface="Calibri" panose="020F0502020204030204" pitchFamily="34" charset="0"/>
                <a:cs typeface="Aharoni" panose="02010803020104030203" pitchFamily="2" charset="-79"/>
              </a:rPr>
              <a:t>PARA LA ELABORACIÓN DEL DUELO TENEMOS QUE TENER EN CUENTA </a:t>
            </a:r>
            <a:endParaRPr lang="es-MX" sz="2800" dirty="0">
              <a:latin typeface="Aharoni" panose="02010803020104030203" pitchFamily="2" charset="-79"/>
              <a:cs typeface="Aharoni" panose="02010803020104030203" pitchFamily="2" charset="-79"/>
            </a:endParaRPr>
          </a:p>
        </p:txBody>
      </p:sp>
      <p:sp>
        <p:nvSpPr>
          <p:cNvPr id="3" name="Rectángulo 2"/>
          <p:cNvSpPr/>
          <p:nvPr/>
        </p:nvSpPr>
        <p:spPr>
          <a:xfrm>
            <a:off x="569626" y="1421673"/>
            <a:ext cx="11377535" cy="2463367"/>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
              <a:tabLst>
                <a:tab pos="515302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SE TIENE QUE LOGRAR UNA ARMONIZACIÓN INTERNA Y EXTERNA DEL INDIVIDUO.</a:t>
            </a:r>
          </a:p>
          <a:p>
            <a:pPr lvl="0" algn="just">
              <a:lnSpc>
                <a:spcPct val="107000"/>
              </a:lnSpc>
              <a:spcAft>
                <a:spcPts val="0"/>
              </a:spcAft>
              <a:tabLst>
                <a:tab pos="5153025" algn="l"/>
              </a:tabLst>
            </a:pPr>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tabLst>
                <a:tab pos="515302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LLEVAR A CABO EL CONTACTO CON EL VACÍO QUE DEJA LA PÉRDIDA.</a:t>
            </a:r>
          </a:p>
          <a:p>
            <a:pPr lvl="0" algn="just">
              <a:lnSpc>
                <a:spcPct val="107000"/>
              </a:lnSpc>
              <a:spcAft>
                <a:spcPts val="0"/>
              </a:spcAft>
              <a:tabLst>
                <a:tab pos="5153025" algn="l"/>
              </a:tabLst>
            </a:pPr>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Font typeface="Wingdings" panose="05000000000000000000" pitchFamily="2" charset="2"/>
              <a:buChar char=""/>
              <a:tabLst>
                <a:tab pos="515302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ESTAR EN EL AQUÍ Y EN EL AHORA, VIVIR EN UN MUNDO DE VIVOS.</a:t>
            </a:r>
            <a:endParaRPr lang="es-MX" sz="24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3074" name="Picture 2" descr="98 ideas de Frases de duelo. | imagen de duelo, frases, frases que due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74" y="4086671"/>
            <a:ext cx="5751228" cy="26139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929136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0024" y="228600"/>
            <a:ext cx="11801475" cy="5112938"/>
          </a:xfrm>
          <a:prstGeom prst="rect">
            <a:avLst/>
          </a:prstGeom>
        </p:spPr>
        <p:txBody>
          <a:bodyPr wrap="square">
            <a:spAutoFit/>
          </a:bodyPr>
          <a:lstStyle/>
          <a:p>
            <a:pPr algn="just">
              <a:lnSpc>
                <a:spcPct val="107000"/>
              </a:lnSpc>
              <a:spcAft>
                <a:spcPts val="800"/>
              </a:spcAft>
            </a:pPr>
            <a:r>
              <a:rPr lang="es-MX" b="1" dirty="0" smtClean="0">
                <a:effectLst/>
                <a:latin typeface="Arial" panose="020B0604020202020204" pitchFamily="34" charset="0"/>
                <a:ea typeface="Calibri" panose="020F0502020204030204" pitchFamily="34" charset="0"/>
                <a:cs typeface="Times New Roman" panose="02020603050405020304" pitchFamily="18" charset="0"/>
              </a:rPr>
              <a:t> </a:t>
            </a:r>
            <a:r>
              <a:rPr lang="es-MX" sz="2800" b="1" dirty="0" smtClean="0">
                <a:effectLst/>
                <a:latin typeface="Arial" panose="020B0604020202020204" pitchFamily="34" charset="0"/>
                <a:ea typeface="Calibri" panose="020F0502020204030204" pitchFamily="34" charset="0"/>
                <a:cs typeface="Times New Roman" panose="02020603050405020304" pitchFamily="18" charset="0"/>
              </a:rPr>
              <a:t>DIFERENCIA ENTRE ETAPAS Y TAREAS DEL DUELO</a:t>
            </a:r>
            <a:r>
              <a:rPr lang="es-MX" sz="2800" dirty="0" smtClean="0">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MX"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800" b="1" dirty="0" smtClean="0">
                <a:effectLst/>
                <a:latin typeface="Arial" panose="020B0604020202020204" pitchFamily="34" charset="0"/>
                <a:ea typeface="Calibri" panose="020F0502020204030204" pitchFamily="34" charset="0"/>
                <a:cs typeface="Times New Roman" panose="02020603050405020304" pitchFamily="18" charset="0"/>
              </a:rPr>
              <a:t>A).- LAS FASES O ETAPAS DEL DUELO</a:t>
            </a:r>
            <a:r>
              <a:rPr lang="es-MX" sz="2800" dirty="0" smtClean="0">
                <a:effectLst/>
                <a:latin typeface="Arial" panose="020B0604020202020204" pitchFamily="34" charset="0"/>
                <a:ea typeface="Calibri" panose="020F0502020204030204" pitchFamily="34" charset="0"/>
                <a:cs typeface="Times New Roman" panose="02020603050405020304" pitchFamily="18" charset="0"/>
              </a:rPr>
              <a:t> SE REFIEREN A LA PARTE REACTIVA DEL DUELO ¿POR QUÉ?, ¿POR QUÉ A MI?, ¿PARA QUE?, ETC. </a:t>
            </a:r>
          </a:p>
          <a:p>
            <a:pPr algn="just">
              <a:lnSpc>
                <a:spcPct val="107000"/>
              </a:lnSpc>
              <a:spcAft>
                <a:spcPts val="800"/>
              </a:spcAft>
            </a:pPr>
            <a:endParaRPr lang="es-MX"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800" b="1" dirty="0" smtClean="0">
                <a:effectLst/>
                <a:latin typeface="Arial" panose="020B0604020202020204" pitchFamily="34" charset="0"/>
                <a:ea typeface="Calibri" panose="020F0502020204030204" pitchFamily="34" charset="0"/>
                <a:cs typeface="Times New Roman" panose="02020603050405020304" pitchFamily="18" charset="0"/>
              </a:rPr>
              <a:t>B).- LAS TAREAS EN UN DUELO</a:t>
            </a:r>
            <a:r>
              <a:rPr lang="es-MX" sz="2800" dirty="0" smtClean="0">
                <a:effectLst/>
                <a:latin typeface="Arial" panose="020B0604020202020204" pitchFamily="34" charset="0"/>
                <a:ea typeface="Calibri" panose="020F0502020204030204" pitchFamily="34" charset="0"/>
                <a:cs typeface="Times New Roman" panose="02020603050405020304" pitchFamily="18" charset="0"/>
              </a:rPr>
              <a:t> RESPONDEN A LA PARTE PRO ACTIVA DEL DUELO ¿QUÉ HAGO AHORA?, ¿CÓMO LO HAGO?, ¿ESTE DOLOR DURARA PARA SIEMPRE?, ¿PARA QUE PUEDE SERVIRME ESTA DURA EXPERIENCIA?</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6468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57852" y="471488"/>
            <a:ext cx="2500313" cy="543055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smtClean="0">
                <a:latin typeface="Aharoni" panose="02010803020104030203" pitchFamily="2" charset="-79"/>
                <a:cs typeface="Aharoni" panose="02010803020104030203" pitchFamily="2" charset="-79"/>
              </a:rPr>
              <a:t>NIVELES </a:t>
            </a:r>
          </a:p>
          <a:p>
            <a:pPr algn="ctr"/>
            <a:r>
              <a:rPr lang="es-MX" sz="4400" dirty="0" smtClean="0">
                <a:latin typeface="Aharoni" panose="02010803020104030203" pitchFamily="2" charset="-79"/>
                <a:cs typeface="Aharoni" panose="02010803020104030203" pitchFamily="2" charset="-79"/>
              </a:rPr>
              <a:t>DEL </a:t>
            </a:r>
          </a:p>
          <a:p>
            <a:pPr algn="ctr"/>
            <a:r>
              <a:rPr lang="es-MX" sz="4400" dirty="0" smtClean="0">
                <a:latin typeface="Aharoni" panose="02010803020104030203" pitchFamily="2" charset="-79"/>
                <a:cs typeface="Aharoni" panose="02010803020104030203" pitchFamily="2" charset="-79"/>
              </a:rPr>
              <a:t>DUELO</a:t>
            </a:r>
            <a:endParaRPr lang="es-MX" sz="4400" dirty="0">
              <a:latin typeface="Aharoni" panose="02010803020104030203" pitchFamily="2" charset="-79"/>
              <a:cs typeface="Aharoni" panose="02010803020104030203" pitchFamily="2" charset="-79"/>
            </a:endParaRPr>
          </a:p>
        </p:txBody>
      </p:sp>
      <p:pic>
        <p:nvPicPr>
          <p:cNvPr id="2050" name="Picture 2" descr="Cuando nuestro cerebro elige no sentir para no sufrir - LM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82" y="167015"/>
            <a:ext cx="3287713" cy="17002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5056187" y="278612"/>
            <a:ext cx="2586038" cy="92154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Aharoni" panose="02010803020104030203" pitchFamily="2" charset="-79"/>
                <a:cs typeface="Aharoni" panose="02010803020104030203" pitchFamily="2" charset="-79"/>
              </a:rPr>
              <a:t>SENTIR</a:t>
            </a:r>
            <a:endParaRPr lang="es-MX" sz="3600" b="1" dirty="0">
              <a:solidFill>
                <a:schemeClr val="bg1"/>
              </a:solidFill>
              <a:latin typeface="Aharoni" panose="02010803020104030203" pitchFamily="2" charset="-79"/>
              <a:cs typeface="Aharoni" panose="02010803020104030203" pitchFamily="2" charset="-79"/>
            </a:endParaRPr>
          </a:p>
        </p:txBody>
      </p:sp>
      <p:pic>
        <p:nvPicPr>
          <p:cNvPr id="2052" name="Picture 4" descr="Saber compre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313" y="2345853"/>
            <a:ext cx="3202782" cy="17475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4764658" y="2630255"/>
            <a:ext cx="3257549"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latin typeface="Aharoni" panose="02010803020104030203" pitchFamily="2" charset="-79"/>
                <a:cs typeface="Aharoni" panose="02010803020104030203" pitchFamily="2" charset="-79"/>
              </a:rPr>
              <a:t>COMPRENDER</a:t>
            </a:r>
            <a:endParaRPr lang="es-MX" sz="3600" dirty="0">
              <a:latin typeface="Aharoni" panose="02010803020104030203" pitchFamily="2" charset="-79"/>
              <a:cs typeface="Aharoni" panose="02010803020104030203" pitchFamily="2" charset="-79"/>
            </a:endParaRPr>
          </a:p>
        </p:txBody>
      </p:sp>
      <p:sp>
        <p:nvSpPr>
          <p:cNvPr id="5" name="Rectángulo 4"/>
          <p:cNvSpPr/>
          <p:nvPr/>
        </p:nvSpPr>
        <p:spPr>
          <a:xfrm>
            <a:off x="4448969" y="4987644"/>
            <a:ext cx="4100512"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latin typeface="Aharoni" panose="02010803020104030203" pitchFamily="2" charset="-79"/>
                <a:cs typeface="Aharoni" panose="02010803020104030203" pitchFamily="2" charset="-79"/>
              </a:rPr>
              <a:t>TRASCENDER</a:t>
            </a:r>
            <a:endParaRPr lang="es-MX" sz="3600" b="1" dirty="0">
              <a:latin typeface="Aharoni" panose="02010803020104030203" pitchFamily="2" charset="-79"/>
              <a:cs typeface="Aharoni" panose="02010803020104030203" pitchFamily="2" charset="-79"/>
            </a:endParaRPr>
          </a:p>
        </p:txBody>
      </p:sp>
      <p:pic>
        <p:nvPicPr>
          <p:cNvPr id="2054" name="Picture 6" descr="Trascender – Destellos sin somb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 y="4614861"/>
            <a:ext cx="3287713" cy="1957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Flecha abajo 5"/>
          <p:cNvSpPr/>
          <p:nvPr/>
        </p:nvSpPr>
        <p:spPr>
          <a:xfrm>
            <a:off x="6259289" y="3686177"/>
            <a:ext cx="484632" cy="1265751"/>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abajo 9"/>
          <p:cNvSpPr/>
          <p:nvPr/>
        </p:nvSpPr>
        <p:spPr>
          <a:xfrm>
            <a:off x="6259289" y="1245721"/>
            <a:ext cx="484632" cy="1243012"/>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6510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5750" y="728662"/>
            <a:ext cx="2714625" cy="646331"/>
          </a:xfrm>
          <a:prstGeom prst="rect">
            <a:avLst/>
          </a:prstGeom>
          <a:solidFill>
            <a:schemeClr val="accent1">
              <a:lumMod val="75000"/>
            </a:schemeClr>
          </a:solidFill>
        </p:spPr>
        <p:txBody>
          <a:bodyPr wrap="square" rtlCol="0">
            <a:spAutoFit/>
          </a:bodyPr>
          <a:lstStyle/>
          <a:p>
            <a:r>
              <a:rPr lang="es-MX" sz="3600" dirty="0" smtClean="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 SENTIR: </a:t>
            </a:r>
            <a:endParaRPr lang="es-MX" sz="3600"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3" name="Rectángulo 2"/>
          <p:cNvSpPr/>
          <p:nvPr/>
        </p:nvSpPr>
        <p:spPr>
          <a:xfrm>
            <a:off x="214310" y="1583099"/>
            <a:ext cx="6615115" cy="2246769"/>
          </a:xfrm>
          <a:prstGeom prst="rect">
            <a:avLst/>
          </a:prstGeom>
        </p:spPr>
        <p:txBody>
          <a:bodyPr wrap="square">
            <a:spAutoFit/>
          </a:bodyPr>
          <a:lstStyle/>
          <a:p>
            <a:pPr algn="just"/>
            <a:r>
              <a:rPr lang="es-MX" sz="2800" b="1" dirty="0" smtClean="0">
                <a:latin typeface="Aharoni" panose="02010803020104030203" pitchFamily="2" charset="-79"/>
                <a:ea typeface="Calibri" panose="020F0502020204030204" pitchFamily="34" charset="0"/>
                <a:cs typeface="Aharoni" panose="02010803020104030203" pitchFamily="2" charset="-79"/>
              </a:rPr>
              <a:t>EXPRESA</a:t>
            </a:r>
            <a:r>
              <a:rPr lang="es-MX" sz="2800" dirty="0" smtClean="0">
                <a:latin typeface="Aharoni" panose="02010803020104030203" pitchFamily="2" charset="-79"/>
                <a:ea typeface="Calibri" panose="020F0502020204030204" pitchFamily="34" charset="0"/>
                <a:cs typeface="Aharoni" panose="02010803020104030203" pitchFamily="2" charset="-79"/>
              </a:rPr>
              <a:t> </a:t>
            </a:r>
            <a:r>
              <a:rPr lang="es-MX" sz="2800" dirty="0">
                <a:latin typeface="Aharoni" panose="02010803020104030203" pitchFamily="2" charset="-79"/>
                <a:ea typeface="Calibri" panose="020F0502020204030204" pitchFamily="34" charset="0"/>
                <a:cs typeface="Aharoni" panose="02010803020104030203" pitchFamily="2" charset="-79"/>
              </a:rPr>
              <a:t>EL DOLOR CON DIGNIDAD, HONESTIDAD Y LIBERTAD, CON FUERZA, CON PASION, CON IRA, CON TRISTEZA, PERO SOBRE TODO CON ESPERANZA,</a:t>
            </a:r>
            <a:endParaRPr lang="es-MX" sz="2800" dirty="0">
              <a:latin typeface="Aharoni" panose="02010803020104030203" pitchFamily="2" charset="-79"/>
              <a:cs typeface="Aharoni" panose="02010803020104030203" pitchFamily="2" charset="-79"/>
            </a:endParaRPr>
          </a:p>
        </p:txBody>
      </p:sp>
      <p:sp>
        <p:nvSpPr>
          <p:cNvPr id="4" name="Rectángulo 3"/>
          <p:cNvSpPr/>
          <p:nvPr/>
        </p:nvSpPr>
        <p:spPr>
          <a:xfrm>
            <a:off x="214310" y="4037974"/>
            <a:ext cx="8686800" cy="2677656"/>
          </a:xfrm>
          <a:prstGeom prst="rect">
            <a:avLst/>
          </a:prstGeom>
        </p:spPr>
        <p:txBody>
          <a:bodyPr wrap="square">
            <a:spAutoFit/>
          </a:bodyPr>
          <a:lstStyle/>
          <a:p>
            <a:pPr algn="just"/>
            <a:r>
              <a:rPr lang="es-MX" sz="2800" dirty="0">
                <a:latin typeface="Aharoni" panose="02010803020104030203" pitchFamily="2" charset="-79"/>
                <a:cs typeface="Aharoni" panose="02010803020104030203" pitchFamily="2" charset="-79"/>
              </a:rPr>
              <a:t>EXPRESAR NUESTRAS EMOCIONES ES FUNDAMENTAL, EXPRESAR CON NUESTRO CUERPO, CON PALABRAS, CON LLANTO. PODEMOS EXPRESARNOS MEDIANTE ACTITUDES Y ACCIONES QUE SEAN MOTIVADAS POR EMOCIONES AGRADABLES:</a:t>
            </a:r>
          </a:p>
        </p:txBody>
      </p:sp>
      <p:pic>
        <p:nvPicPr>
          <p:cNvPr id="3074" name="Picture 2" descr="Expresar las emociones. El llanto. - psicologamadrid.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138" y="209550"/>
            <a:ext cx="5124450" cy="362031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85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83214" y="305395"/>
            <a:ext cx="2512997" cy="923330"/>
          </a:xfrm>
          <a:prstGeom prst="rect">
            <a:avLst/>
          </a:prstGeom>
          <a:solidFill>
            <a:schemeClr val="accent1">
              <a:lumMod val="75000"/>
            </a:schemeClr>
          </a:solid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A M A R</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5" name="Rectángulo 4"/>
          <p:cNvSpPr/>
          <p:nvPr/>
        </p:nvSpPr>
        <p:spPr>
          <a:xfrm>
            <a:off x="361950" y="1557249"/>
            <a:ext cx="11368088" cy="1384995"/>
          </a:xfrm>
          <a:prstGeom prst="rect">
            <a:avLst/>
          </a:prstGeom>
        </p:spPr>
        <p:txBody>
          <a:bodyPr wrap="square">
            <a:spAutoFit/>
          </a:bodyPr>
          <a:lstStyle/>
          <a:p>
            <a:pPr algn="just"/>
            <a:r>
              <a:rPr lang="es-MX" sz="2800" dirty="0">
                <a:latin typeface="Aharoni" panose="02010803020104030203" pitchFamily="2" charset="-79"/>
                <a:ea typeface="Calibri" panose="020F0502020204030204" pitchFamily="34" charset="0"/>
                <a:cs typeface="Aharoni" panose="02010803020104030203" pitchFamily="2" charset="-79"/>
              </a:rPr>
              <a:t>AMAR Y PERMITIR QUE TE AMEN. CUANDO SENTIMOS QUE EL AMOR NO ESTA PRESENTE EN NUESTRAS VIDAS, PERMITIMOS QUE EL MIEDO TOME SU LUGAR</a:t>
            </a:r>
            <a:endParaRPr lang="es-MX" sz="2800" dirty="0">
              <a:latin typeface="Aharoni" panose="02010803020104030203" pitchFamily="2" charset="-79"/>
              <a:cs typeface="Aharoni" panose="02010803020104030203" pitchFamily="2" charset="-79"/>
            </a:endParaRPr>
          </a:p>
        </p:txBody>
      </p:sp>
      <p:sp>
        <p:nvSpPr>
          <p:cNvPr id="6" name="Rectángulo 5"/>
          <p:cNvSpPr/>
          <p:nvPr/>
        </p:nvSpPr>
        <p:spPr>
          <a:xfrm>
            <a:off x="361950" y="3128873"/>
            <a:ext cx="11368088" cy="1384995"/>
          </a:xfrm>
          <a:prstGeom prst="rect">
            <a:avLst/>
          </a:prstGeom>
        </p:spPr>
        <p:txBody>
          <a:bodyPr wrap="square">
            <a:spAutoFit/>
          </a:bodyPr>
          <a:lstStyle/>
          <a:p>
            <a:pPr algn="just"/>
            <a:r>
              <a:rPr lang="es-MX" sz="2800" smtClean="0">
                <a:latin typeface="Aharoni" panose="02010803020104030203" pitchFamily="2" charset="-79"/>
                <a:ea typeface="Calibri" panose="020F0502020204030204" pitchFamily="34" charset="0"/>
                <a:cs typeface="Aharoni" panose="02010803020104030203" pitchFamily="2" charset="-79"/>
              </a:rPr>
              <a:t>EN TU DOLOR, PERMITE QUE TE ACOMPAÑEN, MUCHOS CON PALABRAS SABIAS, OTROS CON RESPETUOSOS SILENCIOS Y ALGUNOS CON FRASES DE CAJON</a:t>
            </a:r>
            <a:endParaRPr lang="es-MX" sz="2800" dirty="0">
              <a:latin typeface="Aharoni" panose="02010803020104030203" pitchFamily="2" charset="-79"/>
              <a:cs typeface="Aharoni" panose="02010803020104030203" pitchFamily="2" charset="-79"/>
            </a:endParaRPr>
          </a:p>
        </p:txBody>
      </p:sp>
      <p:sp>
        <p:nvSpPr>
          <p:cNvPr id="7" name="Rectángulo 6"/>
          <p:cNvSpPr/>
          <p:nvPr/>
        </p:nvSpPr>
        <p:spPr>
          <a:xfrm>
            <a:off x="361950" y="4700497"/>
            <a:ext cx="11368088" cy="1384995"/>
          </a:xfrm>
          <a:prstGeom prst="rect">
            <a:avLst/>
          </a:prstGeom>
        </p:spPr>
        <p:txBody>
          <a:bodyPr wrap="square">
            <a:spAutoFit/>
          </a:bodyPr>
          <a:lstStyle/>
          <a:p>
            <a:pPr algn="just"/>
            <a:r>
              <a:rPr lang="es-MX" sz="2800" dirty="0">
                <a:latin typeface="Aharoni" panose="02010803020104030203" pitchFamily="2" charset="-79"/>
                <a:ea typeface="Calibri" panose="020F0502020204030204" pitchFamily="34" charset="0"/>
                <a:cs typeface="Aharoni" panose="02010803020104030203" pitchFamily="2" charset="-79"/>
              </a:rPr>
              <a:t>AL FINAL, LO ULTIMO QUE QUEDA ES ABRAZARSE, CONFIAR EN EL OTRO, AMAR Y DEJARSE AMAR, EN MEDIO DE ESTA BALACERA QUE ES LA VIDA…FITO PAEZ</a:t>
            </a:r>
            <a:endParaRPr lang="es-MX"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90301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2937" y="457200"/>
            <a:ext cx="3629025"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3200" dirty="0" smtClean="0">
                <a:latin typeface="Aharoni" panose="02010803020104030203" pitchFamily="2" charset="-79"/>
                <a:cs typeface="Aharoni" panose="02010803020104030203" pitchFamily="2" charset="-79"/>
              </a:rPr>
              <a:t>B).- COMPRENDER</a:t>
            </a:r>
            <a:endParaRPr lang="es-MX" sz="3200" dirty="0">
              <a:latin typeface="Aharoni" panose="02010803020104030203" pitchFamily="2" charset="-79"/>
              <a:cs typeface="Aharoni" panose="02010803020104030203" pitchFamily="2" charset="-79"/>
            </a:endParaRPr>
          </a:p>
        </p:txBody>
      </p:sp>
      <p:sp>
        <p:nvSpPr>
          <p:cNvPr id="3" name="Rectángulo 2"/>
          <p:cNvSpPr/>
          <p:nvPr/>
        </p:nvSpPr>
        <p:spPr>
          <a:xfrm>
            <a:off x="314324" y="1652885"/>
            <a:ext cx="11415714" cy="954107"/>
          </a:xfrm>
          <a:prstGeom prst="rect">
            <a:avLst/>
          </a:prstGeom>
        </p:spPr>
        <p:txBody>
          <a:bodyPr wrap="square">
            <a:spAutoFit/>
          </a:bodyPr>
          <a:lstStyle/>
          <a:p>
            <a:pPr algn="just"/>
            <a:r>
              <a:rPr lang="es-MX" sz="2800" dirty="0">
                <a:latin typeface="Aharoni" panose="02010803020104030203" pitchFamily="2" charset="-79"/>
                <a:ea typeface="Calibri" panose="020F0502020204030204" pitchFamily="34" charset="0"/>
                <a:cs typeface="Aharoni" panose="02010803020104030203" pitchFamily="2" charset="-79"/>
              </a:rPr>
              <a:t>EL DOLOR ES UNA CONDICION QUE CON FRECUENCIA NO MERECEMOS, NO COMPRENDEMOS Y NO DESEAMOS</a:t>
            </a:r>
            <a:endParaRPr lang="es-MX" sz="2800" dirty="0">
              <a:latin typeface="Aharoni" panose="02010803020104030203" pitchFamily="2" charset="-79"/>
              <a:cs typeface="Aharoni" panose="02010803020104030203" pitchFamily="2" charset="-79"/>
            </a:endParaRPr>
          </a:p>
        </p:txBody>
      </p:sp>
      <p:sp>
        <p:nvSpPr>
          <p:cNvPr id="4" name="Rectángulo 3"/>
          <p:cNvSpPr/>
          <p:nvPr/>
        </p:nvSpPr>
        <p:spPr>
          <a:xfrm>
            <a:off x="5634038" y="2745878"/>
            <a:ext cx="6096000" cy="3539430"/>
          </a:xfrm>
          <a:prstGeom prst="rect">
            <a:avLst/>
          </a:prstGeom>
        </p:spPr>
        <p:txBody>
          <a:bodyPr>
            <a:spAutoFit/>
          </a:bodyPr>
          <a:lstStyle/>
          <a:p>
            <a:pPr algn="just"/>
            <a:r>
              <a:rPr lang="es-MX" sz="2800" dirty="0">
                <a:latin typeface="Aharoni" panose="02010803020104030203" pitchFamily="2" charset="-79"/>
                <a:ea typeface="Calibri" panose="020F0502020204030204" pitchFamily="34" charset="0"/>
                <a:cs typeface="Aharoni" panose="02010803020104030203" pitchFamily="2" charset="-79"/>
              </a:rPr>
              <a:t>EL USO DE UN LENGUAJE REACTIVO NOS CONVERTIRA EN SERES </a:t>
            </a:r>
            <a:r>
              <a:rPr lang="es-MX" sz="2800" dirty="0" smtClean="0">
                <a:latin typeface="Aharoni" panose="02010803020104030203" pitchFamily="2" charset="-79"/>
                <a:ea typeface="Calibri" panose="020F0502020204030204" pitchFamily="34" charset="0"/>
                <a:cs typeface="Aharoni" panose="02010803020104030203" pitchFamily="2" charset="-79"/>
              </a:rPr>
              <a:t>HUMANOS </a:t>
            </a:r>
            <a:r>
              <a:rPr lang="es-MX" sz="2800" dirty="0">
                <a:latin typeface="Aharoni" panose="02010803020104030203" pitchFamily="2" charset="-79"/>
                <a:ea typeface="Calibri" panose="020F0502020204030204" pitchFamily="34" charset="0"/>
                <a:cs typeface="Aharoni" panose="02010803020104030203" pitchFamily="2" charset="-79"/>
              </a:rPr>
              <a:t>MANEJADOS POR SUS EMOCIONES Y PRIMEROS IMPULSOS; EL LENGUAJE PRO ACTIVO NOS INVITARA A PENSAR ANTES DE HABLAR Y POR CONSIGUIENTE </a:t>
            </a:r>
            <a:r>
              <a:rPr lang="es-MX" sz="2800" dirty="0" smtClean="0">
                <a:latin typeface="Aharoni" panose="02010803020104030203" pitchFamily="2" charset="-79"/>
                <a:ea typeface="Calibri" panose="020F0502020204030204" pitchFamily="34" charset="0"/>
                <a:cs typeface="Aharoni" panose="02010803020104030203" pitchFamily="2" charset="-79"/>
              </a:rPr>
              <a:t>A REFLEXIONAR</a:t>
            </a:r>
            <a:r>
              <a:rPr lang="es-MX" sz="2400" dirty="0" smtClean="0">
                <a:latin typeface="Aharoni" panose="02010803020104030203" pitchFamily="2" charset="-79"/>
                <a:ea typeface="Calibri" panose="020F0502020204030204" pitchFamily="34" charset="0"/>
                <a:cs typeface="Aharoni" panose="02010803020104030203" pitchFamily="2" charset="-79"/>
              </a:rPr>
              <a:t>.</a:t>
            </a:r>
            <a:endParaRPr lang="es-MX" sz="2400" dirty="0">
              <a:latin typeface="Aharoni" panose="02010803020104030203" pitchFamily="2" charset="-79"/>
              <a:cs typeface="Aharoni" panose="02010803020104030203" pitchFamily="2" charset="-79"/>
            </a:endParaRPr>
          </a:p>
        </p:txBody>
      </p:sp>
      <p:pic>
        <p:nvPicPr>
          <p:cNvPr id="5122" name="Picture 2" descr="Proactivo y Reactivo descubre qué tipo de Emprendedor Eres ⋆ Arrasa  Emprendiendo | Vive con Marketing Digital y Traff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4" y="2745878"/>
            <a:ext cx="5100639" cy="36692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62281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la vida y la mue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167002"/>
            <a:ext cx="11644313" cy="51787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2856808" y="5542672"/>
            <a:ext cx="7181774" cy="923330"/>
          </a:xfrm>
          <a:prstGeom prst="rect">
            <a:avLst/>
          </a:prstGeom>
          <a:noFill/>
        </p:spPr>
        <p:txBody>
          <a:bodyPr wrap="none" lIns="91440" tIns="45720" rIns="91440" bIns="45720">
            <a:prstTxWarp prst="textPlain">
              <a:avLst/>
            </a:prstTxWarp>
            <a:spAutoFit/>
          </a:bodyPr>
          <a:lstStyle/>
          <a:p>
            <a:pPr algn="ctr"/>
            <a:r>
              <a:rPr lang="es-ES" sz="5400" b="1" dirty="0" smtClean="0">
                <a:ln w="22225">
                  <a:solidFill>
                    <a:schemeClr val="tx1">
                      <a:lumMod val="95000"/>
                    </a:schemeClr>
                  </a:solidFill>
                  <a:prstDash val="solid"/>
                </a:ln>
                <a:solidFill>
                  <a:schemeClr val="bg2">
                    <a:lumMod val="50000"/>
                  </a:schemeClr>
                </a:solidFill>
              </a:rPr>
              <a:t> LA MUERTE Y EL DUELO</a:t>
            </a:r>
            <a:endParaRPr lang="es-ES" sz="5400" b="1" dirty="0">
              <a:ln w="22225">
                <a:solidFill>
                  <a:schemeClr val="tx1">
                    <a:lumMod val="95000"/>
                  </a:schemeClr>
                </a:solidFill>
                <a:prstDash val="solid"/>
              </a:ln>
              <a:solidFill>
                <a:schemeClr val="bg2">
                  <a:lumMod val="50000"/>
                </a:schemeClr>
              </a:solidFill>
            </a:endParaRPr>
          </a:p>
        </p:txBody>
      </p:sp>
    </p:spTree>
    <p:extLst>
      <p:ext uri="{BB962C8B-B14F-4D97-AF65-F5344CB8AC3E}">
        <p14:creationId xmlns:p14="http://schemas.microsoft.com/office/powerpoint/2010/main" val="4151506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7015163" y="3707604"/>
            <a:ext cx="28575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Borja Vilaseca - La palabra mágica que lo cambia todo es...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7" y="128588"/>
            <a:ext cx="3307555" cy="2414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O-SAI ... Ser, Amor, Intuición...: ACEP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575" y="842962"/>
            <a:ext cx="1900238" cy="16430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rchivo:Red x.svg - Wikipedia, la enciclopedia lib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23437" y="571501"/>
            <a:ext cx="2435224" cy="19716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inónimo de Resignar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7061" y="492918"/>
            <a:ext cx="4745040" cy="1685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a 12"/>
          <p:cNvGraphicFramePr>
            <a:graphicFrameLocks noGrp="1"/>
          </p:cNvGraphicFramePr>
          <p:nvPr>
            <p:extLst/>
          </p:nvPr>
        </p:nvGraphicFramePr>
        <p:xfrm>
          <a:off x="735807" y="2893216"/>
          <a:ext cx="11137106" cy="3444240"/>
        </p:xfrm>
        <a:graphic>
          <a:graphicData uri="http://schemas.openxmlformats.org/drawingml/2006/table">
            <a:tbl>
              <a:tblPr firstRow="1" bandRow="1">
                <a:tableStyleId>{21E4AEA4-8DFA-4A89-87EB-49C32662AFE0}</a:tableStyleId>
              </a:tblPr>
              <a:tblGrid>
                <a:gridCol w="5568553"/>
                <a:gridCol w="5568553"/>
              </a:tblGrid>
              <a:tr h="370840">
                <a:tc>
                  <a:txBody>
                    <a:bodyPr/>
                    <a:lstStyle/>
                    <a:p>
                      <a:pPr algn="ctr"/>
                      <a:r>
                        <a:rPr lang="es-MX" sz="2800" dirty="0" smtClean="0">
                          <a:latin typeface="Aharoni" panose="02010803020104030203" pitchFamily="2" charset="-79"/>
                          <a:cs typeface="Aharoni" panose="02010803020104030203" pitchFamily="2" charset="-79"/>
                        </a:rPr>
                        <a:t>ACEPTACION</a:t>
                      </a:r>
                      <a:endParaRPr lang="es-MX" sz="2800" dirty="0">
                        <a:latin typeface="Aharoni" panose="02010803020104030203" pitchFamily="2" charset="-79"/>
                        <a:cs typeface="Aharoni" panose="02010803020104030203" pitchFamily="2" charset="-79"/>
                      </a:endParaRPr>
                    </a:p>
                  </a:txBody>
                  <a:tcPr/>
                </a:tc>
                <a:tc>
                  <a:txBody>
                    <a:bodyPr/>
                    <a:lstStyle/>
                    <a:p>
                      <a:pPr algn="ctr"/>
                      <a:r>
                        <a:rPr lang="es-MX" sz="2800" dirty="0" smtClean="0">
                          <a:latin typeface="Aharoni" panose="02010803020104030203" pitchFamily="2" charset="-79"/>
                          <a:cs typeface="Aharoni" panose="02010803020104030203" pitchFamily="2" charset="-79"/>
                        </a:rPr>
                        <a:t>RESIGNARSE</a:t>
                      </a:r>
                      <a:endParaRPr lang="es-MX" sz="2800" dirty="0">
                        <a:latin typeface="Aharoni" panose="02010803020104030203" pitchFamily="2" charset="-79"/>
                        <a:cs typeface="Aharoni" panose="02010803020104030203" pitchFamily="2" charset="-79"/>
                      </a:endParaRPr>
                    </a:p>
                  </a:txBody>
                  <a:tcPr/>
                </a:tc>
              </a:tr>
              <a:tr h="370840">
                <a:tc>
                  <a:txBody>
                    <a:bodyPr/>
                    <a:lstStyle/>
                    <a:p>
                      <a:r>
                        <a:rPr lang="es-MX" sz="2800" dirty="0" smtClean="0">
                          <a:latin typeface="Aharoni" panose="02010803020104030203" pitchFamily="2" charset="-79"/>
                          <a:cs typeface="Aharoni" panose="02010803020104030203" pitchFamily="2" charset="-79"/>
                        </a:rPr>
                        <a:t>AUSENCIA DE SUFRIMIENTO</a:t>
                      </a:r>
                      <a:endParaRPr lang="es-MX" sz="2800" dirty="0">
                        <a:latin typeface="Aharoni" panose="02010803020104030203" pitchFamily="2" charset="-79"/>
                        <a:cs typeface="Aharoni" panose="02010803020104030203" pitchFamily="2" charset="-79"/>
                      </a:endParaRPr>
                    </a:p>
                  </a:txBody>
                  <a:tcPr/>
                </a:tc>
                <a:tc>
                  <a:txBody>
                    <a:bodyPr/>
                    <a:lstStyle/>
                    <a:p>
                      <a:r>
                        <a:rPr lang="es-MX" sz="2800" dirty="0" smtClean="0">
                          <a:latin typeface="Aharoni" panose="02010803020104030203" pitchFamily="2" charset="-79"/>
                          <a:cs typeface="Aharoni" panose="02010803020104030203" pitchFamily="2" charset="-79"/>
                        </a:rPr>
                        <a:t>EXISTENCIA DE SUFRIMIENTO</a:t>
                      </a:r>
                      <a:endParaRPr lang="es-MX" sz="2800" dirty="0">
                        <a:latin typeface="Aharoni" panose="02010803020104030203" pitchFamily="2" charset="-79"/>
                        <a:cs typeface="Aharoni" panose="02010803020104030203" pitchFamily="2" charset="-79"/>
                      </a:endParaRPr>
                    </a:p>
                  </a:txBody>
                  <a:tcPr/>
                </a:tc>
              </a:tr>
              <a:tr h="370840">
                <a:tc>
                  <a:txBody>
                    <a:bodyPr/>
                    <a:lstStyle/>
                    <a:p>
                      <a:r>
                        <a:rPr lang="es-MX" sz="2800" dirty="0" smtClean="0">
                          <a:latin typeface="Aharoni" panose="02010803020104030203" pitchFamily="2" charset="-79"/>
                          <a:cs typeface="Aharoni" panose="02010803020104030203" pitchFamily="2" charset="-79"/>
                        </a:rPr>
                        <a:t>INTERPRETACION MENTAL POSITIVA</a:t>
                      </a:r>
                      <a:endParaRPr lang="es-MX" sz="2800" dirty="0">
                        <a:latin typeface="Aharoni" panose="02010803020104030203" pitchFamily="2" charset="-79"/>
                        <a:cs typeface="Aharoni" panose="02010803020104030203" pitchFamily="2" charset="-79"/>
                      </a:endParaRPr>
                    </a:p>
                  </a:txBody>
                  <a:tcPr/>
                </a:tc>
                <a:tc>
                  <a:txBody>
                    <a:bodyPr/>
                    <a:lstStyle/>
                    <a:p>
                      <a:r>
                        <a:rPr lang="es-MX" sz="2800" dirty="0" smtClean="0">
                          <a:latin typeface="Aharoni" panose="02010803020104030203" pitchFamily="2" charset="-79"/>
                          <a:cs typeface="Aharoni" panose="02010803020104030203" pitchFamily="2" charset="-79"/>
                        </a:rPr>
                        <a:t>INTERPRETACION MENTAL NEGATIVA</a:t>
                      </a:r>
                      <a:endParaRPr lang="es-MX" sz="2800" dirty="0">
                        <a:latin typeface="Aharoni" panose="02010803020104030203" pitchFamily="2" charset="-79"/>
                        <a:cs typeface="Aharoni" panose="02010803020104030203" pitchFamily="2" charset="-79"/>
                      </a:endParaRPr>
                    </a:p>
                  </a:txBody>
                  <a:tcPr/>
                </a:tc>
              </a:tr>
              <a:tr h="370840">
                <a:tc>
                  <a:txBody>
                    <a:bodyPr/>
                    <a:lstStyle/>
                    <a:p>
                      <a:r>
                        <a:rPr lang="es-MX" sz="2800" dirty="0" smtClean="0">
                          <a:latin typeface="Aharoni" panose="02010803020104030203" pitchFamily="2" charset="-79"/>
                          <a:cs typeface="Aharoni" panose="02010803020104030203" pitchFamily="2" charset="-79"/>
                        </a:rPr>
                        <a:t>ASUME SU</a:t>
                      </a:r>
                      <a:r>
                        <a:rPr lang="es-MX" sz="2800" baseline="0" dirty="0" smtClean="0">
                          <a:latin typeface="Aharoni" panose="02010803020104030203" pitchFamily="2" charset="-79"/>
                          <a:cs typeface="Aharoni" panose="02010803020104030203" pitchFamily="2" charset="-79"/>
                        </a:rPr>
                        <a:t> RESPONSABILIDAD</a:t>
                      </a:r>
                      <a:endParaRPr lang="es-MX" sz="2800" dirty="0">
                        <a:latin typeface="Aharoni" panose="02010803020104030203" pitchFamily="2" charset="-79"/>
                        <a:cs typeface="Aharoni" panose="02010803020104030203" pitchFamily="2" charset="-79"/>
                      </a:endParaRPr>
                    </a:p>
                  </a:txBody>
                  <a:tcPr/>
                </a:tc>
                <a:tc>
                  <a:txBody>
                    <a:bodyPr/>
                    <a:lstStyle/>
                    <a:p>
                      <a:r>
                        <a:rPr lang="es-MX" sz="2800" dirty="0" smtClean="0">
                          <a:latin typeface="Aharoni" panose="02010803020104030203" pitchFamily="2" charset="-79"/>
                          <a:cs typeface="Aharoni" panose="02010803020104030203" pitchFamily="2" charset="-79"/>
                        </a:rPr>
                        <a:t>CULPA AL ENTORNO Y A LOS DEMAS</a:t>
                      </a:r>
                      <a:endParaRPr lang="es-MX" sz="2800" dirty="0">
                        <a:latin typeface="Aharoni" panose="02010803020104030203" pitchFamily="2" charset="-79"/>
                        <a:cs typeface="Aharoni" panose="02010803020104030203" pitchFamily="2" charset="-79"/>
                      </a:endParaRPr>
                    </a:p>
                  </a:txBody>
                  <a:tcPr/>
                </a:tc>
              </a:tr>
              <a:tr h="370840">
                <a:tc>
                  <a:txBody>
                    <a:bodyPr/>
                    <a:lstStyle/>
                    <a:p>
                      <a:r>
                        <a:rPr lang="es-MX" sz="2800" dirty="0" smtClean="0">
                          <a:latin typeface="Aharoni" panose="02010803020104030203" pitchFamily="2" charset="-79"/>
                          <a:cs typeface="Aharoni" panose="02010803020104030203" pitchFamily="2" charset="-79"/>
                        </a:rPr>
                        <a:t>ACTUA</a:t>
                      </a:r>
                      <a:endParaRPr lang="es-MX" sz="2800" dirty="0">
                        <a:latin typeface="Aharoni" panose="02010803020104030203" pitchFamily="2" charset="-79"/>
                        <a:cs typeface="Aharoni" panose="02010803020104030203" pitchFamily="2" charset="-79"/>
                      </a:endParaRPr>
                    </a:p>
                  </a:txBody>
                  <a:tcPr/>
                </a:tc>
                <a:tc>
                  <a:txBody>
                    <a:bodyPr/>
                    <a:lstStyle/>
                    <a:p>
                      <a:r>
                        <a:rPr lang="es-MX" sz="2800" dirty="0" smtClean="0">
                          <a:latin typeface="Aharoni" panose="02010803020104030203" pitchFamily="2" charset="-79"/>
                          <a:cs typeface="Aharoni" panose="02010803020104030203" pitchFamily="2" charset="-79"/>
                        </a:rPr>
                        <a:t>NO HACE NADA</a:t>
                      </a:r>
                      <a:endParaRPr lang="es-MX" sz="2800" dirty="0">
                        <a:latin typeface="Aharoni" panose="02010803020104030203" pitchFamily="2" charset="-79"/>
                        <a:cs typeface="Aharoni" panose="02010803020104030203" pitchFamily="2" charset="-79"/>
                      </a:endParaRPr>
                    </a:p>
                  </a:txBody>
                  <a:tcPr/>
                </a:tc>
              </a:tr>
            </a:tbl>
          </a:graphicData>
        </a:graphic>
      </p:graphicFrame>
    </p:spTree>
    <p:extLst>
      <p:ext uri="{BB962C8B-B14F-4D97-AF65-F5344CB8AC3E}">
        <p14:creationId xmlns:p14="http://schemas.microsoft.com/office/powerpoint/2010/main" val="327662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550" y="471488"/>
            <a:ext cx="44577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latin typeface="Aharoni" panose="02010803020104030203" pitchFamily="2" charset="-79"/>
                <a:cs typeface="Aharoni" panose="02010803020104030203" pitchFamily="2" charset="-79"/>
              </a:rPr>
              <a:t>C).- TRASCENDER</a:t>
            </a:r>
            <a:endParaRPr lang="es-MX" sz="3600" dirty="0">
              <a:latin typeface="Aharoni" panose="02010803020104030203" pitchFamily="2" charset="-79"/>
              <a:cs typeface="Aharoni" panose="02010803020104030203" pitchFamily="2" charset="-79"/>
            </a:endParaRPr>
          </a:p>
        </p:txBody>
      </p:sp>
      <p:sp>
        <p:nvSpPr>
          <p:cNvPr id="3" name="CuadroTexto 2"/>
          <p:cNvSpPr txBox="1"/>
          <p:nvPr/>
        </p:nvSpPr>
        <p:spPr>
          <a:xfrm>
            <a:off x="428624" y="1828801"/>
            <a:ext cx="11401425" cy="523220"/>
          </a:xfrm>
          <a:prstGeom prst="rect">
            <a:avLst/>
          </a:prstGeom>
          <a:noFill/>
        </p:spPr>
        <p:txBody>
          <a:bodyPr wrap="square" rtlCol="0">
            <a:spAutoFit/>
          </a:bodyPr>
          <a:lstStyle/>
          <a:p>
            <a:r>
              <a:rPr lang="es-MX" sz="2800" dirty="0" smtClean="0">
                <a:latin typeface="Aharoni" panose="02010803020104030203" pitchFamily="2" charset="-79"/>
                <a:cs typeface="Aharoni" panose="02010803020104030203" pitchFamily="2" charset="-79"/>
              </a:rPr>
              <a:t>HAY QUE CONJUGAR LAS ACCIONES DE CRECER, SERVIR Y CREER</a:t>
            </a:r>
            <a:endParaRPr lang="es-MX" sz="2800" dirty="0">
              <a:latin typeface="Aharoni" panose="02010803020104030203" pitchFamily="2" charset="-79"/>
              <a:cs typeface="Aharoni" panose="02010803020104030203" pitchFamily="2" charset="-79"/>
            </a:endParaRPr>
          </a:p>
        </p:txBody>
      </p:sp>
      <p:sp>
        <p:nvSpPr>
          <p:cNvPr id="4" name="Rectángulo 3"/>
          <p:cNvSpPr/>
          <p:nvPr/>
        </p:nvSpPr>
        <p:spPr>
          <a:xfrm>
            <a:off x="428624" y="2814638"/>
            <a:ext cx="10701339"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solidFill>
                  <a:schemeClr val="tx1"/>
                </a:solidFill>
                <a:latin typeface="Aharoni" panose="02010803020104030203" pitchFamily="2" charset="-79"/>
                <a:cs typeface="Aharoni" panose="02010803020104030203" pitchFamily="2" charset="-79"/>
              </a:rPr>
              <a:t>CRECER:</a:t>
            </a:r>
            <a:r>
              <a:rPr lang="es-MX" sz="2400" dirty="0" smtClean="0">
                <a:latin typeface="Aharoni" panose="02010803020104030203" pitchFamily="2" charset="-79"/>
                <a:cs typeface="Aharoni" panose="02010803020104030203" pitchFamily="2" charset="-79"/>
              </a:rPr>
              <a:t> HONRARSE A SI MISMO, DESARROLLAR HABILIDADES, APRENDER, CREAR, PROPONER, DECIDIR</a:t>
            </a:r>
            <a:endParaRPr lang="es-MX" sz="2400" dirty="0">
              <a:latin typeface="Aharoni" panose="02010803020104030203" pitchFamily="2" charset="-79"/>
              <a:cs typeface="Aharoni" panose="02010803020104030203" pitchFamily="2" charset="-79"/>
            </a:endParaRPr>
          </a:p>
        </p:txBody>
      </p:sp>
      <p:sp>
        <p:nvSpPr>
          <p:cNvPr id="5" name="Rectángulo 4"/>
          <p:cNvSpPr/>
          <p:nvPr/>
        </p:nvSpPr>
        <p:spPr>
          <a:xfrm>
            <a:off x="428624" y="3924981"/>
            <a:ext cx="10701339"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solidFill>
                  <a:schemeClr val="tx1"/>
                </a:solidFill>
                <a:latin typeface="Aharoni" panose="02010803020104030203" pitchFamily="2" charset="-79"/>
                <a:cs typeface="Aharoni" panose="02010803020104030203" pitchFamily="2" charset="-79"/>
              </a:rPr>
              <a:t>SERVIR: </a:t>
            </a:r>
            <a:r>
              <a:rPr lang="es-MX" sz="2400" dirty="0" smtClean="0">
                <a:solidFill>
                  <a:schemeClr val="bg1"/>
                </a:solidFill>
                <a:latin typeface="Aharoni" panose="02010803020104030203" pitchFamily="2" charset="-79"/>
                <a:cs typeface="Aharoni" panose="02010803020104030203" pitchFamily="2" charset="-79"/>
              </a:rPr>
              <a:t>ACTITUD QUE ENRIQUECE EL SENTIDO DE VIDA Y NOS HACE MADURAR EMOCIONALMENTE.</a:t>
            </a:r>
            <a:endParaRPr lang="es-MX" sz="2400" dirty="0">
              <a:solidFill>
                <a:schemeClr val="bg1"/>
              </a:solidFill>
              <a:latin typeface="Aharoni" panose="02010803020104030203" pitchFamily="2" charset="-79"/>
              <a:cs typeface="Aharoni" panose="02010803020104030203" pitchFamily="2" charset="-79"/>
            </a:endParaRPr>
          </a:p>
        </p:txBody>
      </p:sp>
      <p:sp>
        <p:nvSpPr>
          <p:cNvPr id="6" name="Rectángulo 5"/>
          <p:cNvSpPr/>
          <p:nvPr/>
        </p:nvSpPr>
        <p:spPr>
          <a:xfrm>
            <a:off x="428624" y="5202238"/>
            <a:ext cx="10701339"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solidFill>
                  <a:schemeClr val="tx1"/>
                </a:solidFill>
                <a:latin typeface="Aharoni" panose="02010803020104030203" pitchFamily="2" charset="-79"/>
                <a:cs typeface="Aharoni" panose="02010803020104030203" pitchFamily="2" charset="-79"/>
              </a:rPr>
              <a:t>CREER: </a:t>
            </a:r>
            <a:r>
              <a:rPr lang="es-MX" sz="2400" dirty="0" smtClean="0">
                <a:solidFill>
                  <a:schemeClr val="bg1"/>
                </a:solidFill>
                <a:latin typeface="Aharoni" panose="02010803020104030203" pitchFamily="2" charset="-79"/>
                <a:cs typeface="Aharoni" panose="02010803020104030203" pitchFamily="2" charset="-79"/>
              </a:rPr>
              <a:t>RECONSTRUIR Y RESTABLECER NUESTRO SISTEMA DE CREENCIAS</a:t>
            </a:r>
            <a:r>
              <a:rPr lang="es-MX" sz="2400" dirty="0" smtClean="0">
                <a:solidFill>
                  <a:schemeClr val="tx1"/>
                </a:solidFill>
                <a:latin typeface="Aharoni" panose="02010803020104030203" pitchFamily="2" charset="-79"/>
                <a:cs typeface="Aharoni" panose="02010803020104030203" pitchFamily="2" charset="-79"/>
              </a:rPr>
              <a:t>.</a:t>
            </a:r>
            <a:endParaRPr lang="es-MX"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05706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0025" y="2566030"/>
            <a:ext cx="11687175" cy="1631216"/>
          </a:xfrm>
          <a:prstGeom prst="rect">
            <a:avLst/>
          </a:prstGeom>
          <a:noFill/>
        </p:spPr>
        <p:txBody>
          <a:bodyPr wrap="square" rtlCol="0">
            <a:spAutoFit/>
          </a:bodyPr>
          <a:lstStyle/>
          <a:p>
            <a:pPr algn="just"/>
            <a:r>
              <a:rPr lang="es-MX" sz="2000" dirty="0" smtClean="0">
                <a:latin typeface="Aharoni" panose="02010803020104030203" pitchFamily="2" charset="-79"/>
                <a:cs typeface="Aharoni" panose="02010803020104030203" pitchFamily="2" charset="-79"/>
              </a:rPr>
              <a:t>SE PUEDE DECIR QUE EL DUELO SE HA ELABORADO CUANDO SOMOS CAPACES DE RECORDAR LO PERDIDO, SINTIENDO POCO O NINGÚN DOLOR, CUANDO HEMOS APRENDIDO A VIVIR SIN ÉL, SIN ELLA, SIN AQUEL QUE YA NO ESTÁ, CUANDO HEMOS DEJADO DE VIVIR EN EL PASADO Y PODEMOS INVERTIR DE NUEVO TODA NUESTRA ENERGÍA EN NUESTRA VIDA PRESENTE Y EN LOS VIVOS QUE HAY A NUESTRO ALREDEDOR. </a:t>
            </a:r>
            <a:endParaRPr lang="es-MX" sz="2000" dirty="0">
              <a:latin typeface="Aharoni" panose="02010803020104030203" pitchFamily="2" charset="-79"/>
              <a:cs typeface="Aharoni" panose="02010803020104030203" pitchFamily="2" charset="-79"/>
            </a:endParaRPr>
          </a:p>
        </p:txBody>
      </p:sp>
      <p:pic>
        <p:nvPicPr>
          <p:cNvPr id="4098" name="Picture 2" descr="Qué es el duelo? - Fases del duelo - Clínica Galat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 y="327025"/>
            <a:ext cx="5888038" cy="2058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Cómo elaborar y superar el duelo? - depsicologia.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327024"/>
            <a:ext cx="4672013" cy="20589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Resultado de imagen para frases sobre la muer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4317266"/>
            <a:ext cx="6343698" cy="24479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4102" name="Picture 6" descr="MIS VACACI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4197246"/>
            <a:ext cx="4972050" cy="24123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852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eclas Piano Órgano - Foto gratis e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2888"/>
            <a:ext cx="11687175" cy="64150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 name="Rectángulo 1"/>
          <p:cNvSpPr/>
          <p:nvPr/>
        </p:nvSpPr>
        <p:spPr>
          <a:xfrm>
            <a:off x="915193" y="3853160"/>
            <a:ext cx="1031557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rPr>
              <a:t>LA SINFONIA DE LA VIDA</a:t>
            </a:r>
            <a:endParaRPr lang="es-ES" sz="5400" b="1" cap="none" spc="0" dirty="0">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59519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SMERALDA UGALDE a Twitteren: &quot;#Fortaleza #aprendizaje #vida #oportunidad  http://t.co/UC6nyd4U0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42887"/>
            <a:ext cx="5705475" cy="637222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157913" y="242887"/>
            <a:ext cx="5715000" cy="5324535"/>
          </a:xfrm>
          <a:prstGeom prst="rect">
            <a:avLst/>
          </a:prstGeom>
          <a:noFill/>
        </p:spPr>
        <p:txBody>
          <a:bodyPr wrap="square" rtlCol="0">
            <a:spAutoFit/>
          </a:bodyPr>
          <a:lstStyle/>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SIEMPRE TENEMOS LA OPORTUNIDAD DE TRANSFORMAR LA TRAGEDIA EN APRENDIZAJE A TRAVÉS DEL DUELO.</a:t>
            </a:r>
          </a:p>
          <a:p>
            <a:pPr algn="just"/>
            <a:endParaRPr lang="es-MX" sz="20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AQUEL QUE TIENE UN PARA QUE VIVIR, SE PUEDE ENFRENTAR A TODOS LOS COMOS.</a:t>
            </a:r>
          </a:p>
          <a:p>
            <a:pPr algn="just"/>
            <a:endParaRPr lang="es-MX" sz="20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 RECUERDA QUE EL DUELO ES UN PROCESO, SI EL DOLOR COMPARTIDO ES DOLOR DISMINUIDO, ENTONCES, EL DUELO EN SÍ MISMO ES UNA MEDICINA.</a:t>
            </a:r>
          </a:p>
          <a:p>
            <a:pPr algn="just"/>
            <a:endParaRPr lang="es-MX" sz="20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TENEMOS LA OPORTUNIDAD DE SANAR Y ELLO REQUIERE UN TRABAJO INTERNO, UN PROCESO DE AUTOCONOCIMIENTO; TODO LO QUE NECESITAMOS ESTÁ DENTRO DE NOSOTROS</a:t>
            </a:r>
            <a:r>
              <a:rPr lang="es-MX" sz="2000" dirty="0"/>
              <a:t>.</a:t>
            </a:r>
            <a:endParaRPr lang="es-MX"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41066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MIS BELLAS MARIPOSAS Y PORQUE - Vanessa Cal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120" y="1667329"/>
            <a:ext cx="3813229" cy="47863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 name="Picture 2" descr="Tenemos la capacidad de aprender, crecer y trascender en todas 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25" y="1509486"/>
            <a:ext cx="5724689" cy="309946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98944" y="5130203"/>
            <a:ext cx="5574304"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s-ES" sz="4000" b="1" dirty="0" smtClean="0">
                <a:ln w="22225">
                  <a:solidFill>
                    <a:schemeClr val="accent2"/>
                  </a:solidFill>
                  <a:prstDash val="solid"/>
                </a:ln>
                <a:solidFill>
                  <a:schemeClr val="accent1">
                    <a:lumMod val="75000"/>
                  </a:schemeClr>
                </a:solidFill>
              </a:rPr>
              <a:t> TANATOLOGA</a:t>
            </a:r>
          </a:p>
          <a:p>
            <a:pPr algn="ctr"/>
            <a:r>
              <a:rPr lang="es-ES" sz="4000" b="1" dirty="0" smtClean="0">
                <a:ln w="22225">
                  <a:solidFill>
                    <a:schemeClr val="accent2"/>
                  </a:solidFill>
                  <a:prstDash val="solid"/>
                </a:ln>
                <a:solidFill>
                  <a:schemeClr val="accent1">
                    <a:lumMod val="75000"/>
                  </a:schemeClr>
                </a:solidFill>
              </a:rPr>
              <a:t>TITA</a:t>
            </a:r>
            <a:endParaRPr lang="es-ES" sz="4000" b="1" dirty="0">
              <a:ln w="22225">
                <a:solidFill>
                  <a:schemeClr val="accent2"/>
                </a:solidFill>
                <a:prstDash val="solid"/>
              </a:ln>
              <a:solidFill>
                <a:schemeClr val="accent1">
                  <a:lumMod val="75000"/>
                </a:schemeClr>
              </a:solidFill>
            </a:endParaRPr>
          </a:p>
        </p:txBody>
      </p:sp>
      <p:sp>
        <p:nvSpPr>
          <p:cNvPr id="5" name="Rectángulo 4"/>
          <p:cNvSpPr/>
          <p:nvPr/>
        </p:nvSpPr>
        <p:spPr>
          <a:xfrm>
            <a:off x="318655" y="321118"/>
            <a:ext cx="613756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s-ES" sz="5400" b="1" dirty="0" smtClean="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rPr>
              <a:t>GRACIAS</a:t>
            </a:r>
            <a:endParaRPr lang="es-ES" sz="5400" b="1" dirty="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413642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263226"/>
            <a:ext cx="9868278" cy="923330"/>
          </a:xfrm>
          <a:prstGeom prst="rect">
            <a:avLst/>
          </a:prstGeom>
          <a:solidFill>
            <a:schemeClr val="accent1">
              <a:lumMod val="50000"/>
            </a:schemeClr>
          </a:solidFill>
          <a:ln>
            <a:solidFill>
              <a:schemeClr val="accent2">
                <a:lumMod val="50000"/>
              </a:schemeClr>
            </a:solidFill>
          </a:ln>
          <a:scene3d>
            <a:camera prst="isometricOffAxis1Right"/>
            <a:lightRig rig="threePt" dir="t"/>
          </a:scene3d>
        </p:spPr>
        <p:txBody>
          <a:bodyPr wrap="non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rPr>
              <a:t>Y PARA TI…¿QUE ES LA MUERTE?</a:t>
            </a:r>
            <a:endParaRPr lang="es-ES" sz="5400" dirty="0">
              <a:ln w="0"/>
              <a:effectLst>
                <a:outerShdw blurRad="38100" dist="19050" dir="2700000" algn="tl" rotWithShape="0">
                  <a:schemeClr val="dk1">
                    <a:alpha val="40000"/>
                  </a:schemeClr>
                </a:outerShdw>
              </a:effectLst>
            </a:endParaRPr>
          </a:p>
        </p:txBody>
      </p:sp>
      <p:pic>
        <p:nvPicPr>
          <p:cNvPr id="3" name="Picture 8" descr="Definición de Muerte » Concepto en Definición A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 y="3699164"/>
            <a:ext cx="4143375" cy="29176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Existe la vida después de la muerte? - entre nosot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278" y="3699164"/>
            <a:ext cx="4572000" cy="25717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 1001 + ideas de tatuajes de mariposas super boni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9527" y="-28575"/>
            <a:ext cx="2812473" cy="15378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Other Popular Clip Arts - Mariposas Dibujos En Png Transparent Png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6965" y="2525512"/>
            <a:ext cx="3480665" cy="17783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52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5776" y="3414713"/>
            <a:ext cx="7886699" cy="290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dirty="0">
                <a:solidFill>
                  <a:schemeClr val="tx1"/>
                </a:solidFill>
                <a:latin typeface="Aharoni" panose="02010803020104030203" pitchFamily="2" charset="-79"/>
                <a:cs typeface="Aharoni" panose="02010803020104030203" pitchFamily="2" charset="-79"/>
              </a:rPr>
              <a:t>COMO FORMAMOS NUESTRO CONCEPTO DE MUERTE:</a:t>
            </a:r>
          </a:p>
          <a:p>
            <a:endParaRPr lang="es-MX" sz="2400" dirty="0">
              <a:solidFill>
                <a:schemeClr val="tx1"/>
              </a:solidFill>
              <a:latin typeface="Aharoni" panose="02010803020104030203" pitchFamily="2" charset="-79"/>
              <a:cs typeface="Aharoni" panose="02010803020104030203" pitchFamily="2" charset="-79"/>
            </a:endParaRPr>
          </a:p>
          <a:p>
            <a:pPr marL="342900" indent="-342900">
              <a:buFont typeface="Wingdings" panose="05000000000000000000" pitchFamily="2" charset="2"/>
              <a:buChar char="v"/>
            </a:pPr>
            <a:r>
              <a:rPr lang="es-MX" sz="2400" dirty="0">
                <a:solidFill>
                  <a:schemeClr val="tx1"/>
                </a:solidFill>
                <a:latin typeface="Aharoni" panose="02010803020104030203" pitchFamily="2" charset="-79"/>
                <a:cs typeface="Aharoni" panose="02010803020104030203" pitchFamily="2" charset="-79"/>
              </a:rPr>
              <a:t>EXPERIENCIAS PERSONALES </a:t>
            </a:r>
          </a:p>
          <a:p>
            <a:pPr marL="342900" indent="-342900">
              <a:buFont typeface="Wingdings" panose="05000000000000000000" pitchFamily="2" charset="2"/>
              <a:buChar char="v"/>
            </a:pPr>
            <a:r>
              <a:rPr lang="es-MX" sz="2400" dirty="0">
                <a:solidFill>
                  <a:schemeClr val="tx1"/>
                </a:solidFill>
                <a:latin typeface="Aharoni" panose="02010803020104030203" pitchFamily="2" charset="-79"/>
                <a:cs typeface="Aharoni" panose="02010803020104030203" pitchFamily="2" charset="-79"/>
              </a:rPr>
              <a:t>ESCENA FUNDANTE DESDE LA INFANCIA.</a:t>
            </a:r>
          </a:p>
          <a:p>
            <a:pPr marL="342900" indent="-342900">
              <a:buFont typeface="Wingdings" panose="05000000000000000000" pitchFamily="2" charset="2"/>
              <a:buChar char="v"/>
            </a:pPr>
            <a:r>
              <a:rPr lang="es-MX" sz="2400" dirty="0">
                <a:solidFill>
                  <a:schemeClr val="tx1"/>
                </a:solidFill>
                <a:latin typeface="Aharoni" panose="02010803020104030203" pitchFamily="2" charset="-79"/>
                <a:cs typeface="Aharoni" panose="02010803020104030203" pitchFamily="2" charset="-79"/>
              </a:rPr>
              <a:t>CULTURA</a:t>
            </a:r>
          </a:p>
          <a:p>
            <a:pPr marL="342900" indent="-342900">
              <a:buFont typeface="Wingdings" panose="05000000000000000000" pitchFamily="2" charset="2"/>
              <a:buChar char="v"/>
            </a:pPr>
            <a:r>
              <a:rPr lang="es-MX" sz="2400" dirty="0">
                <a:solidFill>
                  <a:schemeClr val="tx1"/>
                </a:solidFill>
                <a:latin typeface="Aharoni" panose="02010803020104030203" pitchFamily="2" charset="-79"/>
                <a:cs typeface="Aharoni" panose="02010803020104030203" pitchFamily="2" charset="-79"/>
              </a:rPr>
              <a:t>TRADICIONES Y COSTUMBRES.</a:t>
            </a:r>
          </a:p>
          <a:p>
            <a:pPr marL="342900" indent="-342900">
              <a:buFont typeface="Wingdings" panose="05000000000000000000" pitchFamily="2" charset="2"/>
              <a:buChar char="v"/>
            </a:pPr>
            <a:r>
              <a:rPr lang="es-MX" sz="2400" dirty="0">
                <a:solidFill>
                  <a:schemeClr val="tx1"/>
                </a:solidFill>
                <a:latin typeface="Aharoni" panose="02010803020104030203" pitchFamily="2" charset="-79"/>
                <a:cs typeface="Aharoni" panose="02010803020104030203" pitchFamily="2" charset="-79"/>
              </a:rPr>
              <a:t>RELIGION O FE QUE PROFESA</a:t>
            </a:r>
          </a:p>
        </p:txBody>
      </p:sp>
      <p:pic>
        <p:nvPicPr>
          <p:cNvPr id="1026" name="Picture 2" descr="La media muerte - canción del día de muertos | Canción para el día de  muerto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6" y="542925"/>
            <a:ext cx="3286124" cy="2628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AutoShape 6" descr="Cómo abordar el tema de la muerte con los niños? - psicologiaparaninos"/>
          <p:cNvSpPr>
            <a:spLocks noChangeAspect="1" noChangeArrowheads="1"/>
          </p:cNvSpPr>
          <p:nvPr/>
        </p:nvSpPr>
        <p:spPr bwMode="auto">
          <a:xfrm>
            <a:off x="155575" y="2127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2" name="Picture 8" descr="Cómo explicar la muerte a niños - Psicólogos mad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3812" y="3550444"/>
            <a:ext cx="2857500" cy="26289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8" name="Picture 14" descr="https://contextoslapalabra.com/wp-content/uploads/2018/11/3b0300db94a083ac5a7c091dd8e641e9-696x3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088" y="542924"/>
            <a:ext cx="7642224" cy="26289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72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 y="389211"/>
            <a:ext cx="6096000" cy="5920980"/>
          </a:xfrm>
          <a:prstGeom prst="rect">
            <a:avLst/>
          </a:prstGeom>
        </p:spPr>
        <p:txBody>
          <a:bodyPr>
            <a:spAutoFit/>
          </a:bodyPr>
          <a:lstStyle/>
          <a:p>
            <a:pPr lvl="0" algn="just">
              <a:lnSpc>
                <a:spcPct val="107000"/>
              </a:lnSpc>
              <a:spcAft>
                <a:spcPts val="0"/>
              </a:spcAft>
              <a:tabLst>
                <a:tab pos="4517390" algn="l"/>
              </a:tabLst>
            </a:pPr>
            <a:r>
              <a:rPr lang="es-MX" sz="2800" b="1" dirty="0">
                <a:latin typeface="Aharoni" panose="02010803020104030203" pitchFamily="2" charset="-79"/>
                <a:ea typeface="Calibri" panose="020F0502020204030204" pitchFamily="34" charset="0"/>
                <a:cs typeface="Aharoni" panose="02010803020104030203" pitchFamily="2" charset="-79"/>
              </a:rPr>
              <a:t>LA MUERTE ES UN TEMA COMUN</a:t>
            </a:r>
            <a:r>
              <a:rPr lang="es-MX" sz="2800" dirty="0">
                <a:latin typeface="Aharoni" panose="02010803020104030203" pitchFamily="2" charset="-79"/>
                <a:ea typeface="Calibri" panose="020F0502020204030204" pitchFamily="34" charset="0"/>
                <a:cs typeface="Aharoni" panose="02010803020104030203" pitchFamily="2" charset="-79"/>
              </a:rPr>
              <a:t>:</a:t>
            </a:r>
          </a:p>
          <a:p>
            <a:pPr algn="just">
              <a:lnSpc>
                <a:spcPct val="107000"/>
              </a:lnSpc>
              <a:spcAft>
                <a:spcPts val="0"/>
              </a:spcAft>
              <a:tabLst>
                <a:tab pos="4517390" algn="l"/>
              </a:tabLst>
            </a:pPr>
            <a:r>
              <a:rPr lang="es-MX" sz="2800" dirty="0">
                <a:latin typeface="Aharoni" panose="02010803020104030203" pitchFamily="2" charset="-79"/>
                <a:ea typeface="Calibri" panose="020F0502020204030204" pitchFamily="34" charset="0"/>
                <a:cs typeface="Aharoni" panose="02010803020104030203" pitchFamily="2" charset="-79"/>
              </a:rPr>
              <a:t>LA MUERTE ES LA COSA MAS COMUN DEL MUNDO Y SIN EMBARGO, ES LA MAS EVITADA. ESTA PROHIBIDO PENSAR EN ELLA, HABLAR DE ELLA, COMO SI IGNORARLA LA HICIERA DESAPARECER. ES PARTE DE LO MAS COMUN EN NUESTRO QUEHACER DIARIO, ES PARTE DE MI, ES PARTE DE MI CICLO VITAL, CADA DIA MUERE ALGO EN MI.</a:t>
            </a:r>
          </a:p>
          <a:p>
            <a:pPr>
              <a:lnSpc>
                <a:spcPct val="107000"/>
              </a:lnSpc>
              <a:spcAft>
                <a:spcPts val="800"/>
              </a:spcAft>
              <a:tabLst>
                <a:tab pos="4517390" algn="l"/>
              </a:tabLst>
            </a:pPr>
            <a:r>
              <a:rPr lang="es-MX" dirty="0">
                <a:latin typeface="Arial" panose="020B0604020202020204" pitchFamily="34" charset="0"/>
                <a:ea typeface="Calibri" panose="020F0502020204030204" pitchFamily="34"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Resultado de imagen para catrinas mexica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284" y="455274"/>
            <a:ext cx="4700953" cy="57888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34204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19642" y="329887"/>
            <a:ext cx="9209701"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prstTxWarp prst="textDeflateTop">
              <a:avLst/>
            </a:prstTxWarp>
            <a:spAutoFit/>
          </a:bodyPr>
          <a:lstStyle/>
          <a:p>
            <a:pPr algn="ctr"/>
            <a:r>
              <a:rPr lang="es-ES" sz="5400" b="1" dirty="0" smtClean="0">
                <a:ln w="22225">
                  <a:solidFill>
                    <a:schemeClr val="accent2">
                      <a:lumMod val="75000"/>
                    </a:schemeClr>
                  </a:solidFill>
                  <a:prstDash val="solid"/>
                </a:ln>
                <a:solidFill>
                  <a:schemeClr val="accent1">
                    <a:lumMod val="75000"/>
                  </a:schemeClr>
                </a:solidFill>
              </a:rPr>
              <a:t>PARABOLA DE LOS GEMELOS</a:t>
            </a:r>
            <a:endParaRPr lang="es-ES" sz="5400" b="1" dirty="0">
              <a:ln w="22225">
                <a:solidFill>
                  <a:schemeClr val="accent2">
                    <a:lumMod val="75000"/>
                  </a:schemeClr>
                </a:solidFill>
                <a:prstDash val="solid"/>
              </a:ln>
              <a:solidFill>
                <a:schemeClr val="accent1">
                  <a:lumMod val="75000"/>
                </a:schemeClr>
              </a:solidFill>
            </a:endParaRPr>
          </a:p>
        </p:txBody>
      </p:sp>
      <p:sp>
        <p:nvSpPr>
          <p:cNvPr id="4" name="Rectángulo 3"/>
          <p:cNvSpPr/>
          <p:nvPr/>
        </p:nvSpPr>
        <p:spPr>
          <a:xfrm>
            <a:off x="1294245" y="1253217"/>
            <a:ext cx="9060494" cy="923330"/>
          </a:xfrm>
          <a:prstGeom prst="rect">
            <a:avLst/>
          </a:prstGeom>
          <a:solidFill>
            <a:schemeClr val="accent1">
              <a:lumMod val="75000"/>
            </a:schemeClr>
          </a:solidFill>
        </p:spPr>
        <p:txBody>
          <a:bodyPr wrap="none" lIns="91440" tIns="45720" rIns="91440" bIns="45720">
            <a:spAutoFit/>
            <a:scene3d>
              <a:camera prst="perspectiveRelaxedModerately"/>
              <a:lightRig rig="threePt" dir="t"/>
            </a:scene3d>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NACER-MORIR-TRASCENDER</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050" name="Picture 2" descr="Nace “enfadada”, con el ceño fruncido y cruzada de braz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176547"/>
            <a:ext cx="11987212" cy="456715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65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8302" y="177407"/>
            <a:ext cx="6450805" cy="3539430"/>
          </a:xfrm>
          <a:prstGeom prst="rect">
            <a:avLst/>
          </a:prstGeom>
          <a:noFill/>
        </p:spPr>
        <p:txBody>
          <a:bodyPr wrap="none" rtlCol="0">
            <a:spAutoFit/>
          </a:bodyPr>
          <a:lstStyle/>
          <a:p>
            <a:r>
              <a:rPr lang="es-MX" sz="3200" dirty="0" smtClean="0">
                <a:latin typeface="Aharoni" panose="02010803020104030203" pitchFamily="2" charset="-79"/>
                <a:cs typeface="Aharoni" panose="02010803020104030203" pitchFamily="2" charset="-79"/>
              </a:rPr>
              <a:t>CARACTERISTICAS DE LA MUERTE</a:t>
            </a:r>
          </a:p>
          <a:p>
            <a:pPr marL="457200" indent="-457200">
              <a:buFont typeface="Wingdings" panose="05000000000000000000" pitchFamily="2" charset="2"/>
              <a:buChar char="v"/>
            </a:pPr>
            <a:endParaRPr lang="es-MX" sz="3200" dirty="0" smtClean="0">
              <a:latin typeface="Aharoni" panose="02010803020104030203" pitchFamily="2" charset="-79"/>
              <a:cs typeface="Aharoni" panose="02010803020104030203" pitchFamily="2" charset="-79"/>
            </a:endParaRPr>
          </a:p>
          <a:p>
            <a:pPr marL="457200" indent="-4572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UNIVERSAL</a:t>
            </a:r>
          </a:p>
          <a:p>
            <a:pPr marL="457200" indent="-4572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UNICA</a:t>
            </a:r>
          </a:p>
          <a:p>
            <a:pPr marL="457200" indent="-4572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IRREVERSIBLE</a:t>
            </a:r>
          </a:p>
          <a:p>
            <a:pPr marL="457200" indent="-4572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INDETERMINADA</a:t>
            </a:r>
          </a:p>
          <a:p>
            <a:pPr marL="457200" indent="-4572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COTIDIANA</a:t>
            </a:r>
            <a:endParaRPr lang="es-MX" sz="3200" dirty="0">
              <a:latin typeface="Aharoni" panose="02010803020104030203" pitchFamily="2" charset="-79"/>
              <a:cs typeface="Aharoni" panose="02010803020104030203" pitchFamily="2" charset="-79"/>
            </a:endParaRPr>
          </a:p>
        </p:txBody>
      </p:sp>
      <p:pic>
        <p:nvPicPr>
          <p:cNvPr id="4098" name="Picture 2" descr="Resultado de imagen para tumbas boni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900332"/>
            <a:ext cx="7334250" cy="55696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66511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17810" y="462283"/>
            <a:ext cx="6096000" cy="5693866"/>
          </a:xfrm>
          <a:prstGeom prst="rect">
            <a:avLst/>
          </a:prstGeom>
        </p:spPr>
        <p:txBody>
          <a:bodyPr>
            <a:spAutoFit/>
          </a:bodyPr>
          <a:lstStyle/>
          <a:p>
            <a:pPr algn="just"/>
            <a:r>
              <a:rPr lang="es-MX" sz="2800" b="1" dirty="0">
                <a:latin typeface="Aharoni" panose="02010803020104030203" pitchFamily="2" charset="-79"/>
                <a:ea typeface="Calibri" panose="020F0502020204030204" pitchFamily="34" charset="0"/>
                <a:cs typeface="Aharoni" panose="02010803020104030203" pitchFamily="2" charset="-79"/>
              </a:rPr>
              <a:t>LA MUERTE ES</a:t>
            </a:r>
            <a:r>
              <a:rPr lang="es-MX" sz="2800" dirty="0">
                <a:latin typeface="Aharoni" panose="02010803020104030203" pitchFamily="2" charset="-79"/>
                <a:ea typeface="Calibri" panose="020F0502020204030204" pitchFamily="34" charset="0"/>
                <a:cs typeface="Aharoni" panose="02010803020104030203" pitchFamily="2" charset="-79"/>
              </a:rPr>
              <a:t>, EN EFECTO, UN ENORME MISTERIO, PERO DE ELLA SE PUEDE DECIR DOS COSAS: ES ABSOLUTAMENTE CIERTO QUE MORIREMOS Y ES INCIERTO EL CUANDO, EL COMO Y EL DONDE MORIREMOS. LA VIDA Y LA MUERTE, NO SON POLOS OPUESTOS, NI EL PRINCIPIO NI EL FIN, VAN DE LA MANO, ES UN CONTINUO, CADA MINUTO QUE VIVA, CADA MINUTO MUERO, NO LOS PODEMOS DESLIGAR</a:t>
            </a:r>
            <a:endParaRPr lang="es-MX" sz="2800" dirty="0">
              <a:latin typeface="Aharoni" panose="02010803020104030203" pitchFamily="2" charset="-79"/>
              <a:cs typeface="Aharoni" panose="02010803020104030203" pitchFamily="2" charset="-79"/>
            </a:endParaRPr>
          </a:p>
        </p:txBody>
      </p:sp>
      <p:pic>
        <p:nvPicPr>
          <p:cNvPr id="3074" name="Picture 2" descr="Resultado de imagen para mue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3" y="225083"/>
            <a:ext cx="5641145" cy="61897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6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75939" y="795634"/>
            <a:ext cx="5906769" cy="923330"/>
          </a:xfrm>
          <a:prstGeom prst="rect">
            <a:avLst/>
          </a:prstGeom>
          <a:solidFill>
            <a:schemeClr val="accent2">
              <a:lumMod val="75000"/>
            </a:schemeClr>
          </a:solidFill>
        </p:spPr>
        <p:style>
          <a:lnRef idx="2">
            <a:schemeClr val="accent1"/>
          </a:lnRef>
          <a:fillRef idx="1">
            <a:schemeClr val="lt1"/>
          </a:fillRef>
          <a:effectRef idx="0">
            <a:schemeClr val="accent1"/>
          </a:effectRef>
          <a:fontRef idx="minor">
            <a:schemeClr val="dk1"/>
          </a:fontRef>
        </p:style>
        <p:txBody>
          <a:bodyPr wrap="square" lIns="91440" tIns="45720" rIns="91440" bIns="45720">
            <a:prstTxWarp prst="textPlain">
              <a:avLst/>
            </a:prstTxWarp>
            <a:spAutoFit/>
          </a:bodyPr>
          <a:lstStyle/>
          <a:p>
            <a:pPr algn="ctr"/>
            <a:r>
              <a:rPr lang="es-ES" sz="5400" dirty="0" smtClean="0">
                <a:ln w="0"/>
                <a:solidFill>
                  <a:schemeClr val="accent1"/>
                </a:solidFill>
                <a:effectLst>
                  <a:outerShdw blurRad="38100" dist="19050" dir="2700000" algn="tl" rotWithShape="0">
                    <a:schemeClr val="dk1">
                      <a:alpha val="40000"/>
                    </a:schemeClr>
                  </a:outerShdw>
                </a:effectLst>
              </a:rPr>
              <a:t>DUELO</a:t>
            </a:r>
            <a:endParaRPr lang="es-ES" sz="5400" dirty="0">
              <a:ln w="0"/>
              <a:solidFill>
                <a:schemeClr val="accent1"/>
              </a:solidFill>
              <a:effectLst>
                <a:outerShdw blurRad="38100" dist="19050" dir="2700000" algn="tl" rotWithShape="0">
                  <a:schemeClr val="dk1">
                    <a:alpha val="40000"/>
                  </a:schemeClr>
                </a:outerShdw>
              </a:effectLst>
            </a:endParaRPr>
          </a:p>
        </p:txBody>
      </p:sp>
      <p:pic>
        <p:nvPicPr>
          <p:cNvPr id="2052" name="Picture 4" descr="Abrazar la pérdida: cómo elaborar el duelo en la dist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057400"/>
            <a:ext cx="11258549" cy="44862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523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595</TotalTime>
  <Words>1039</Words>
  <Application>Microsoft Office PowerPoint</Application>
  <PresentationFormat>Panorámica</PresentationFormat>
  <Paragraphs>106</Paragraphs>
  <Slides>25</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Aharoni</vt:lpstr>
      <vt:lpstr>Arial</vt:lpstr>
      <vt:lpstr>Calibri</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17</cp:revision>
  <dcterms:created xsi:type="dcterms:W3CDTF">2021-03-19T23:26:03Z</dcterms:created>
  <dcterms:modified xsi:type="dcterms:W3CDTF">2022-08-22T00:55:45Z</dcterms:modified>
</cp:coreProperties>
</file>