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0" r:id="rId5"/>
    <p:sldId id="259" r:id="rId6"/>
    <p:sldId id="263" r:id="rId7"/>
    <p:sldId id="261" r:id="rId8"/>
    <p:sldId id="264" r:id="rId9"/>
    <p:sldId id="265" r:id="rId10"/>
    <p:sldId id="266" r:id="rId11"/>
    <p:sldId id="267" r:id="rId12"/>
    <p:sldId id="268" r:id="rId13"/>
    <p:sldId id="269" r:id="rId14"/>
    <p:sldId id="274" r:id="rId15"/>
    <p:sldId id="275" r:id="rId16"/>
    <p:sldId id="271" r:id="rId17"/>
    <p:sldId id="270" r:id="rId18"/>
    <p:sldId id="272" r:id="rId19"/>
    <p:sldId id="273"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41" autoAdjust="0"/>
  </p:normalViewPr>
  <p:slideViewPr>
    <p:cSldViewPr snapToGrid="0">
      <p:cViewPr varScale="1">
        <p:scale>
          <a:sx n="61" d="100"/>
          <a:sy n="61" d="100"/>
        </p:scale>
        <p:origin x="30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eg"/><Relationship Id="rId4" Type="http://schemas.openxmlformats.org/officeDocument/2006/relationships/image" Target="../media/image2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image" Target="../media/image25.jpe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10634-CEC7-4EE3-857B-23380626C0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07553F71-92D9-4E3A-9980-BDB1FFD74091}">
      <dgm:prSet phldrT="[Texto]"/>
      <dgm:spPr/>
      <dgm:t>
        <a:bodyPr/>
        <a:lstStyle/>
        <a:p>
          <a:r>
            <a:rPr lang="es-MX" dirty="0" smtClean="0"/>
            <a:t>INCOMPRENSION</a:t>
          </a:r>
          <a:endParaRPr lang="es-MX" dirty="0"/>
        </a:p>
      </dgm:t>
    </dgm:pt>
    <dgm:pt modelId="{DA58C5AE-0CAB-4573-9ED5-3144448DED39}" type="parTrans" cxnId="{001A8078-BA9C-45C3-8728-F89AB234F340}">
      <dgm:prSet/>
      <dgm:spPr/>
      <dgm:t>
        <a:bodyPr/>
        <a:lstStyle/>
        <a:p>
          <a:endParaRPr lang="es-MX"/>
        </a:p>
      </dgm:t>
    </dgm:pt>
    <dgm:pt modelId="{3E2CF677-20C4-43F4-8C59-FA36F521FFB2}" type="sibTrans" cxnId="{001A8078-BA9C-45C3-8728-F89AB234F340}">
      <dgm:prSet/>
      <dgm:spPr/>
      <dgm:t>
        <a:bodyPr/>
        <a:lstStyle/>
        <a:p>
          <a:endParaRPr lang="es-MX"/>
        </a:p>
      </dgm:t>
    </dgm:pt>
    <dgm:pt modelId="{E0CD75B5-00CD-40A8-AB56-902D17D34098}">
      <dgm:prSet phldrT="[Texto]"/>
      <dgm:spPr/>
      <dgm:t>
        <a:bodyPr/>
        <a:lstStyle/>
        <a:p>
          <a:r>
            <a:rPr lang="es-MX" dirty="0" smtClean="0"/>
            <a:t>SENTIMIENTO DE CULPA</a:t>
          </a:r>
          <a:endParaRPr lang="es-MX" dirty="0"/>
        </a:p>
      </dgm:t>
    </dgm:pt>
    <dgm:pt modelId="{534E6483-2170-47F9-AE1D-6133C3B6015F}" type="parTrans" cxnId="{70C2C9C0-070E-46F3-8EF7-600748460584}">
      <dgm:prSet/>
      <dgm:spPr/>
      <dgm:t>
        <a:bodyPr/>
        <a:lstStyle/>
        <a:p>
          <a:endParaRPr lang="es-MX"/>
        </a:p>
      </dgm:t>
    </dgm:pt>
    <dgm:pt modelId="{61D04709-3AD9-4975-91A4-500693577D23}" type="sibTrans" cxnId="{70C2C9C0-070E-46F3-8EF7-600748460584}">
      <dgm:prSet/>
      <dgm:spPr/>
      <dgm:t>
        <a:bodyPr/>
        <a:lstStyle/>
        <a:p>
          <a:endParaRPr lang="es-MX"/>
        </a:p>
      </dgm:t>
    </dgm:pt>
    <dgm:pt modelId="{43E64F31-28D7-4530-8971-0A7D77B11392}">
      <dgm:prSet phldrT="[Texto]"/>
      <dgm:spPr/>
      <dgm:t>
        <a:bodyPr/>
        <a:lstStyle/>
        <a:p>
          <a:r>
            <a:rPr lang="es-MX" dirty="0" smtClean="0"/>
            <a:t>FALTA DE ATENCION</a:t>
          </a:r>
          <a:endParaRPr lang="es-MX" dirty="0"/>
        </a:p>
      </dgm:t>
    </dgm:pt>
    <dgm:pt modelId="{7F255AEF-9CBD-46CB-BB00-CFA9EF773AD1}" type="parTrans" cxnId="{20F8DB6B-B3B4-4249-9BBE-7E9AD12E1305}">
      <dgm:prSet/>
      <dgm:spPr/>
      <dgm:t>
        <a:bodyPr/>
        <a:lstStyle/>
        <a:p>
          <a:endParaRPr lang="es-MX"/>
        </a:p>
      </dgm:t>
    </dgm:pt>
    <dgm:pt modelId="{99E5A2BF-37F7-4B42-97B6-7BCF89F6E9D3}" type="sibTrans" cxnId="{20F8DB6B-B3B4-4249-9BBE-7E9AD12E1305}">
      <dgm:prSet/>
      <dgm:spPr/>
      <dgm:t>
        <a:bodyPr/>
        <a:lstStyle/>
        <a:p>
          <a:endParaRPr lang="es-MX"/>
        </a:p>
      </dgm:t>
    </dgm:pt>
    <dgm:pt modelId="{E6CF5815-662B-4C42-80EE-DE44D4CED4DF}">
      <dgm:prSet phldrT="[Texto]"/>
      <dgm:spPr/>
      <dgm:t>
        <a:bodyPr/>
        <a:lstStyle/>
        <a:p>
          <a:r>
            <a:rPr lang="es-MX" dirty="0" smtClean="0"/>
            <a:t>NO SE PERMITE EXPRESAR EL DOLOR</a:t>
          </a:r>
          <a:endParaRPr lang="es-MX" dirty="0"/>
        </a:p>
      </dgm:t>
    </dgm:pt>
    <dgm:pt modelId="{5DCE5470-E737-4629-8548-412B37AFF840}" type="parTrans" cxnId="{B5374B63-33D9-4121-8C47-76B190F8C0DB}">
      <dgm:prSet/>
      <dgm:spPr/>
      <dgm:t>
        <a:bodyPr/>
        <a:lstStyle/>
        <a:p>
          <a:endParaRPr lang="es-MX"/>
        </a:p>
      </dgm:t>
    </dgm:pt>
    <dgm:pt modelId="{BB708D6D-79F2-419B-AB43-1988034880A6}" type="sibTrans" cxnId="{B5374B63-33D9-4121-8C47-76B190F8C0DB}">
      <dgm:prSet/>
      <dgm:spPr/>
      <dgm:t>
        <a:bodyPr/>
        <a:lstStyle/>
        <a:p>
          <a:endParaRPr lang="es-MX"/>
        </a:p>
      </dgm:t>
    </dgm:pt>
    <dgm:pt modelId="{4738C5EB-36AA-440D-AF1C-BEFDFD05750A}">
      <dgm:prSet phldrT="[Texto]"/>
      <dgm:spPr/>
      <dgm:t>
        <a:bodyPr/>
        <a:lstStyle/>
        <a:p>
          <a:r>
            <a:rPr lang="es-MX" dirty="0" smtClean="0"/>
            <a:t>MINIMIZAR LA PERDIDA</a:t>
          </a:r>
          <a:endParaRPr lang="es-MX" dirty="0"/>
        </a:p>
      </dgm:t>
    </dgm:pt>
    <dgm:pt modelId="{9AF97453-6B59-457B-9B9E-8A6FFBDF37FC}" type="parTrans" cxnId="{39733024-9956-45A4-9F6C-334A8C318AE9}">
      <dgm:prSet/>
      <dgm:spPr/>
      <dgm:t>
        <a:bodyPr/>
        <a:lstStyle/>
        <a:p>
          <a:endParaRPr lang="es-MX"/>
        </a:p>
      </dgm:t>
    </dgm:pt>
    <dgm:pt modelId="{F325AC01-04C0-49FE-8377-6A2EEDB732AA}" type="sibTrans" cxnId="{39733024-9956-45A4-9F6C-334A8C318AE9}">
      <dgm:prSet/>
      <dgm:spPr/>
      <dgm:t>
        <a:bodyPr/>
        <a:lstStyle/>
        <a:p>
          <a:endParaRPr lang="es-MX"/>
        </a:p>
      </dgm:t>
    </dgm:pt>
    <dgm:pt modelId="{06990ADC-7088-4A98-82D5-226AA435847F}" type="pres">
      <dgm:prSet presAssocID="{7EF10634-CEC7-4EE3-857B-23380626C052}" presName="diagram" presStyleCnt="0">
        <dgm:presLayoutVars>
          <dgm:dir/>
          <dgm:resizeHandles val="exact"/>
        </dgm:presLayoutVars>
      </dgm:prSet>
      <dgm:spPr/>
      <dgm:t>
        <a:bodyPr/>
        <a:lstStyle/>
        <a:p>
          <a:endParaRPr lang="es-MX"/>
        </a:p>
      </dgm:t>
    </dgm:pt>
    <dgm:pt modelId="{D22B7847-31AA-464C-83AD-540ADF485135}" type="pres">
      <dgm:prSet presAssocID="{07553F71-92D9-4E3A-9980-BDB1FFD74091}" presName="node" presStyleLbl="node1" presStyleIdx="0" presStyleCnt="5" custLinFactNeighborX="408" custLinFactNeighborY="-679">
        <dgm:presLayoutVars>
          <dgm:bulletEnabled val="1"/>
        </dgm:presLayoutVars>
      </dgm:prSet>
      <dgm:spPr/>
      <dgm:t>
        <a:bodyPr/>
        <a:lstStyle/>
        <a:p>
          <a:endParaRPr lang="es-MX"/>
        </a:p>
      </dgm:t>
    </dgm:pt>
    <dgm:pt modelId="{589FFC04-EA09-4276-BFE9-7BF645A66CE2}" type="pres">
      <dgm:prSet presAssocID="{3E2CF677-20C4-43F4-8C59-FA36F521FFB2}" presName="sibTrans" presStyleCnt="0"/>
      <dgm:spPr/>
    </dgm:pt>
    <dgm:pt modelId="{E0FF1363-6F07-4E84-AB99-90E543384A70}" type="pres">
      <dgm:prSet presAssocID="{E0CD75B5-00CD-40A8-AB56-902D17D34098}" presName="node" presStyleLbl="node1" presStyleIdx="1" presStyleCnt="5">
        <dgm:presLayoutVars>
          <dgm:bulletEnabled val="1"/>
        </dgm:presLayoutVars>
      </dgm:prSet>
      <dgm:spPr/>
      <dgm:t>
        <a:bodyPr/>
        <a:lstStyle/>
        <a:p>
          <a:endParaRPr lang="es-MX"/>
        </a:p>
      </dgm:t>
    </dgm:pt>
    <dgm:pt modelId="{D07D28C5-B50C-4857-BDA1-89313448BEB0}" type="pres">
      <dgm:prSet presAssocID="{61D04709-3AD9-4975-91A4-500693577D23}" presName="sibTrans" presStyleCnt="0"/>
      <dgm:spPr/>
    </dgm:pt>
    <dgm:pt modelId="{36361DE6-4A23-4C90-95D1-1BB69BB75517}" type="pres">
      <dgm:prSet presAssocID="{43E64F31-28D7-4530-8971-0A7D77B11392}" presName="node" presStyleLbl="node1" presStyleIdx="2" presStyleCnt="5">
        <dgm:presLayoutVars>
          <dgm:bulletEnabled val="1"/>
        </dgm:presLayoutVars>
      </dgm:prSet>
      <dgm:spPr/>
      <dgm:t>
        <a:bodyPr/>
        <a:lstStyle/>
        <a:p>
          <a:endParaRPr lang="es-MX"/>
        </a:p>
      </dgm:t>
    </dgm:pt>
    <dgm:pt modelId="{47ED0298-468A-4BFB-B372-F5E8318FB934}" type="pres">
      <dgm:prSet presAssocID="{99E5A2BF-37F7-4B42-97B6-7BCF89F6E9D3}" presName="sibTrans" presStyleCnt="0"/>
      <dgm:spPr/>
    </dgm:pt>
    <dgm:pt modelId="{41E1CECB-239E-44F3-BD38-9A0A11524B54}" type="pres">
      <dgm:prSet presAssocID="{E6CF5815-662B-4C42-80EE-DE44D4CED4DF}" presName="node" presStyleLbl="node1" presStyleIdx="3" presStyleCnt="5">
        <dgm:presLayoutVars>
          <dgm:bulletEnabled val="1"/>
        </dgm:presLayoutVars>
      </dgm:prSet>
      <dgm:spPr/>
      <dgm:t>
        <a:bodyPr/>
        <a:lstStyle/>
        <a:p>
          <a:endParaRPr lang="es-MX"/>
        </a:p>
      </dgm:t>
    </dgm:pt>
    <dgm:pt modelId="{6EA01330-4E80-442E-AF25-590A499E6B5D}" type="pres">
      <dgm:prSet presAssocID="{BB708D6D-79F2-419B-AB43-1988034880A6}" presName="sibTrans" presStyleCnt="0"/>
      <dgm:spPr/>
    </dgm:pt>
    <dgm:pt modelId="{84596FA7-48B2-44B1-80BA-2D3F036F470F}" type="pres">
      <dgm:prSet presAssocID="{4738C5EB-36AA-440D-AF1C-BEFDFD05750A}" presName="node" presStyleLbl="node1" presStyleIdx="4" presStyleCnt="5">
        <dgm:presLayoutVars>
          <dgm:bulletEnabled val="1"/>
        </dgm:presLayoutVars>
      </dgm:prSet>
      <dgm:spPr/>
      <dgm:t>
        <a:bodyPr/>
        <a:lstStyle/>
        <a:p>
          <a:endParaRPr lang="es-MX"/>
        </a:p>
      </dgm:t>
    </dgm:pt>
  </dgm:ptLst>
  <dgm:cxnLst>
    <dgm:cxn modelId="{61D4DBC6-E1F0-4208-988D-E7158758E10D}" type="presOf" srcId="{E6CF5815-662B-4C42-80EE-DE44D4CED4DF}" destId="{41E1CECB-239E-44F3-BD38-9A0A11524B54}" srcOrd="0" destOrd="0" presId="urn:microsoft.com/office/officeart/2005/8/layout/default"/>
    <dgm:cxn modelId="{001A8078-BA9C-45C3-8728-F89AB234F340}" srcId="{7EF10634-CEC7-4EE3-857B-23380626C052}" destId="{07553F71-92D9-4E3A-9980-BDB1FFD74091}" srcOrd="0" destOrd="0" parTransId="{DA58C5AE-0CAB-4573-9ED5-3144448DED39}" sibTransId="{3E2CF677-20C4-43F4-8C59-FA36F521FFB2}"/>
    <dgm:cxn modelId="{B5374B63-33D9-4121-8C47-76B190F8C0DB}" srcId="{7EF10634-CEC7-4EE3-857B-23380626C052}" destId="{E6CF5815-662B-4C42-80EE-DE44D4CED4DF}" srcOrd="3" destOrd="0" parTransId="{5DCE5470-E737-4629-8548-412B37AFF840}" sibTransId="{BB708D6D-79F2-419B-AB43-1988034880A6}"/>
    <dgm:cxn modelId="{70C2C9C0-070E-46F3-8EF7-600748460584}" srcId="{7EF10634-CEC7-4EE3-857B-23380626C052}" destId="{E0CD75B5-00CD-40A8-AB56-902D17D34098}" srcOrd="1" destOrd="0" parTransId="{534E6483-2170-47F9-AE1D-6133C3B6015F}" sibTransId="{61D04709-3AD9-4975-91A4-500693577D23}"/>
    <dgm:cxn modelId="{1138EA8B-450C-47DF-91E3-55EEAC95DBCF}" type="presOf" srcId="{7EF10634-CEC7-4EE3-857B-23380626C052}" destId="{06990ADC-7088-4A98-82D5-226AA435847F}" srcOrd="0" destOrd="0" presId="urn:microsoft.com/office/officeart/2005/8/layout/default"/>
    <dgm:cxn modelId="{95B921C0-FAF7-4695-B4BF-5F5228396016}" type="presOf" srcId="{07553F71-92D9-4E3A-9980-BDB1FFD74091}" destId="{D22B7847-31AA-464C-83AD-540ADF485135}" srcOrd="0" destOrd="0" presId="urn:microsoft.com/office/officeart/2005/8/layout/default"/>
    <dgm:cxn modelId="{20F8DB6B-B3B4-4249-9BBE-7E9AD12E1305}" srcId="{7EF10634-CEC7-4EE3-857B-23380626C052}" destId="{43E64F31-28D7-4530-8971-0A7D77B11392}" srcOrd="2" destOrd="0" parTransId="{7F255AEF-9CBD-46CB-BB00-CFA9EF773AD1}" sibTransId="{99E5A2BF-37F7-4B42-97B6-7BCF89F6E9D3}"/>
    <dgm:cxn modelId="{041742B2-FEE9-490C-8923-5BE6E61C32C4}" type="presOf" srcId="{43E64F31-28D7-4530-8971-0A7D77B11392}" destId="{36361DE6-4A23-4C90-95D1-1BB69BB75517}" srcOrd="0" destOrd="0" presId="urn:microsoft.com/office/officeart/2005/8/layout/default"/>
    <dgm:cxn modelId="{7A941DF9-7563-4E85-AE54-F733BF28F8D5}" type="presOf" srcId="{E0CD75B5-00CD-40A8-AB56-902D17D34098}" destId="{E0FF1363-6F07-4E84-AB99-90E543384A70}" srcOrd="0" destOrd="0" presId="urn:microsoft.com/office/officeart/2005/8/layout/default"/>
    <dgm:cxn modelId="{39733024-9956-45A4-9F6C-334A8C318AE9}" srcId="{7EF10634-CEC7-4EE3-857B-23380626C052}" destId="{4738C5EB-36AA-440D-AF1C-BEFDFD05750A}" srcOrd="4" destOrd="0" parTransId="{9AF97453-6B59-457B-9B9E-8A6FFBDF37FC}" sibTransId="{F325AC01-04C0-49FE-8377-6A2EEDB732AA}"/>
    <dgm:cxn modelId="{C5C5D865-03BF-4E6C-A069-C05338678968}" type="presOf" srcId="{4738C5EB-36AA-440D-AF1C-BEFDFD05750A}" destId="{84596FA7-48B2-44B1-80BA-2D3F036F470F}" srcOrd="0" destOrd="0" presId="urn:microsoft.com/office/officeart/2005/8/layout/default"/>
    <dgm:cxn modelId="{C7B62ABE-932E-49DD-BAF3-B534374EDE94}" type="presParOf" srcId="{06990ADC-7088-4A98-82D5-226AA435847F}" destId="{D22B7847-31AA-464C-83AD-540ADF485135}" srcOrd="0" destOrd="0" presId="urn:microsoft.com/office/officeart/2005/8/layout/default"/>
    <dgm:cxn modelId="{77304C23-0523-4E18-AC30-A20448CE22D5}" type="presParOf" srcId="{06990ADC-7088-4A98-82D5-226AA435847F}" destId="{589FFC04-EA09-4276-BFE9-7BF645A66CE2}" srcOrd="1" destOrd="0" presId="urn:microsoft.com/office/officeart/2005/8/layout/default"/>
    <dgm:cxn modelId="{DA4F3E5B-C270-4EB0-B449-EDCA03A3999A}" type="presParOf" srcId="{06990ADC-7088-4A98-82D5-226AA435847F}" destId="{E0FF1363-6F07-4E84-AB99-90E543384A70}" srcOrd="2" destOrd="0" presId="urn:microsoft.com/office/officeart/2005/8/layout/default"/>
    <dgm:cxn modelId="{F5097083-2824-4771-9E27-CCEB5B3A0E5C}" type="presParOf" srcId="{06990ADC-7088-4A98-82D5-226AA435847F}" destId="{D07D28C5-B50C-4857-BDA1-89313448BEB0}" srcOrd="3" destOrd="0" presId="urn:microsoft.com/office/officeart/2005/8/layout/default"/>
    <dgm:cxn modelId="{1E6DC7FA-A45E-425A-A2FB-FB5C9BCC5C22}" type="presParOf" srcId="{06990ADC-7088-4A98-82D5-226AA435847F}" destId="{36361DE6-4A23-4C90-95D1-1BB69BB75517}" srcOrd="4" destOrd="0" presId="urn:microsoft.com/office/officeart/2005/8/layout/default"/>
    <dgm:cxn modelId="{7D28798D-EE9D-438A-B4C5-94B355E6B1A0}" type="presParOf" srcId="{06990ADC-7088-4A98-82D5-226AA435847F}" destId="{47ED0298-468A-4BFB-B372-F5E8318FB934}" srcOrd="5" destOrd="0" presId="urn:microsoft.com/office/officeart/2005/8/layout/default"/>
    <dgm:cxn modelId="{AC800790-B7E8-4B74-8B85-A658C4CD4BCE}" type="presParOf" srcId="{06990ADC-7088-4A98-82D5-226AA435847F}" destId="{41E1CECB-239E-44F3-BD38-9A0A11524B54}" srcOrd="6" destOrd="0" presId="urn:microsoft.com/office/officeart/2005/8/layout/default"/>
    <dgm:cxn modelId="{5CC90050-40C5-476C-9787-EF2005168830}" type="presParOf" srcId="{06990ADC-7088-4A98-82D5-226AA435847F}" destId="{6EA01330-4E80-442E-AF25-590A499E6B5D}" srcOrd="7" destOrd="0" presId="urn:microsoft.com/office/officeart/2005/8/layout/default"/>
    <dgm:cxn modelId="{50A7B863-E0A7-4D92-992A-21D743333F54}" type="presParOf" srcId="{06990ADC-7088-4A98-82D5-226AA435847F}" destId="{84596FA7-48B2-44B1-80BA-2D3F036F470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F05E6-078D-4415-904A-3A506F8AA12E}" type="doc">
      <dgm:prSet loTypeId="urn:microsoft.com/office/officeart/2008/layout/AlternatingPictureBlocks" loCatId="list" qsTypeId="urn:microsoft.com/office/officeart/2005/8/quickstyle/simple1" qsCatId="simple" csTypeId="urn:microsoft.com/office/officeart/2005/8/colors/accent0_3" csCatId="mainScheme" phldr="1"/>
      <dgm:spPr/>
    </dgm:pt>
    <dgm:pt modelId="{5FB7BD64-1D2F-4D48-8A55-8E97F4AFDC18}">
      <dgm:prSet phldrT="[Texto]" custT="1"/>
      <dgm:spPr/>
      <dgm:t>
        <a:bodyPr/>
        <a:lstStyle/>
        <a:p>
          <a:r>
            <a:rPr lang="es-MX" sz="2800" dirty="0" smtClean="0"/>
            <a:t>TOMARSE TIEMPO PARA SENTIR</a:t>
          </a:r>
        </a:p>
        <a:p>
          <a:r>
            <a:rPr lang="es-MX" sz="2800" dirty="0" smtClean="0"/>
            <a:t>TOMARSE EN SERIO LAS PEQUEÑAS PERDIDAS</a:t>
          </a:r>
          <a:endParaRPr lang="es-MX" sz="2800" dirty="0"/>
        </a:p>
      </dgm:t>
    </dgm:pt>
    <dgm:pt modelId="{E8F73E84-D58A-4C37-B8F9-7E8C1C75CCD7}" type="parTrans" cxnId="{024431B6-2F8D-474D-92A0-319E13B53BD8}">
      <dgm:prSet/>
      <dgm:spPr/>
      <dgm:t>
        <a:bodyPr/>
        <a:lstStyle/>
        <a:p>
          <a:endParaRPr lang="es-MX"/>
        </a:p>
      </dgm:t>
    </dgm:pt>
    <dgm:pt modelId="{2DFFB56D-F262-4E00-8CB2-1FFF1A41F72F}" type="sibTrans" cxnId="{024431B6-2F8D-474D-92A0-319E13B53BD8}">
      <dgm:prSet/>
      <dgm:spPr/>
      <dgm:t>
        <a:bodyPr/>
        <a:lstStyle/>
        <a:p>
          <a:endParaRPr lang="es-MX"/>
        </a:p>
      </dgm:t>
    </dgm:pt>
    <dgm:pt modelId="{A49B8935-596D-4AE0-9F85-AA352C601018}">
      <dgm:prSet phldrT="[Texto]"/>
      <dgm:spPr/>
      <dgm:t>
        <a:bodyPr/>
        <a:lstStyle/>
        <a:p>
          <a:r>
            <a:rPr lang="es-MX" dirty="0" smtClean="0"/>
            <a:t>CONFIAR EN ALGUIEN, DEJAR A UN LADO LA NECESIDAD DE CONTROLAR A LOS DEMAS</a:t>
          </a:r>
          <a:endParaRPr lang="es-MX" dirty="0"/>
        </a:p>
      </dgm:t>
    </dgm:pt>
    <dgm:pt modelId="{630F51D1-1C03-490A-A437-1E8F57D6141E}" type="parTrans" cxnId="{B82A3A94-4860-46C7-9339-EA1C75FC6F14}">
      <dgm:prSet/>
      <dgm:spPr/>
      <dgm:t>
        <a:bodyPr/>
        <a:lstStyle/>
        <a:p>
          <a:endParaRPr lang="es-MX"/>
        </a:p>
      </dgm:t>
    </dgm:pt>
    <dgm:pt modelId="{4AEB627D-A835-40C0-92E8-5F050CB30E58}" type="sibTrans" cxnId="{B82A3A94-4860-46C7-9339-EA1C75FC6F14}">
      <dgm:prSet/>
      <dgm:spPr/>
      <dgm:t>
        <a:bodyPr/>
        <a:lstStyle/>
        <a:p>
          <a:endParaRPr lang="es-MX"/>
        </a:p>
      </dgm:t>
    </dgm:pt>
    <dgm:pt modelId="{277A3C43-DBD2-47EA-9761-B63D4FEC53CE}">
      <dgm:prSet phldrT="[Texto]" custT="1"/>
      <dgm:spPr/>
      <dgm:t>
        <a:bodyPr/>
        <a:lstStyle/>
        <a:p>
          <a:r>
            <a:rPr lang="es-MX" sz="2400" dirty="0" smtClean="0"/>
            <a:t>RITUALIZAR LA PERDIDA</a:t>
          </a:r>
        </a:p>
        <a:p>
          <a:r>
            <a:rPr lang="es-MX" sz="2400" dirty="0" smtClean="0"/>
            <a:t>NO RESISTIRSE AL CAMBIO</a:t>
          </a:r>
        </a:p>
      </dgm:t>
    </dgm:pt>
    <dgm:pt modelId="{C2BFF6EC-6884-4AF1-B3A0-CDFBDD1961DF}" type="parTrans" cxnId="{74A62AB0-74DE-4ACE-89F0-95D21D57B349}">
      <dgm:prSet/>
      <dgm:spPr/>
      <dgm:t>
        <a:bodyPr/>
        <a:lstStyle/>
        <a:p>
          <a:endParaRPr lang="es-MX"/>
        </a:p>
      </dgm:t>
    </dgm:pt>
    <dgm:pt modelId="{14887A67-7127-459B-976D-7C7F6D5A783D}" type="sibTrans" cxnId="{74A62AB0-74DE-4ACE-89F0-95D21D57B349}">
      <dgm:prSet/>
      <dgm:spPr/>
      <dgm:t>
        <a:bodyPr/>
        <a:lstStyle/>
        <a:p>
          <a:endParaRPr lang="es-MX"/>
        </a:p>
      </dgm:t>
    </dgm:pt>
    <dgm:pt modelId="{BAFDD36D-41E9-4D04-8012-5FE0D7A999F5}">
      <dgm:prSet custT="1"/>
      <dgm:spPr/>
      <dgm:t>
        <a:bodyPr/>
        <a:lstStyle/>
        <a:p>
          <a:endParaRPr lang="es-MX" sz="2400" dirty="0" smtClean="0"/>
        </a:p>
        <a:p>
          <a:r>
            <a:rPr lang="es-MX" sz="2400" dirty="0" smtClean="0"/>
            <a:t>ENCONTRAR FORMAS SANAS DE MANEJAR LAS EMOCIONES, DAR SENTIDO A LA PERDIDA</a:t>
          </a:r>
        </a:p>
        <a:p>
          <a:endParaRPr lang="es-MX" sz="2400" dirty="0"/>
        </a:p>
      </dgm:t>
    </dgm:pt>
    <dgm:pt modelId="{B8DE5EE7-5B26-4CC4-821D-A61528A52FB1}" type="parTrans" cxnId="{7C97C448-4B21-40B4-8542-690039E51CF0}">
      <dgm:prSet/>
      <dgm:spPr/>
      <dgm:t>
        <a:bodyPr/>
        <a:lstStyle/>
        <a:p>
          <a:endParaRPr lang="es-MX"/>
        </a:p>
      </dgm:t>
    </dgm:pt>
    <dgm:pt modelId="{C7A621A5-4276-4961-8D23-44BA27550166}" type="sibTrans" cxnId="{7C97C448-4B21-40B4-8542-690039E51CF0}">
      <dgm:prSet/>
      <dgm:spPr/>
      <dgm:t>
        <a:bodyPr/>
        <a:lstStyle/>
        <a:p>
          <a:endParaRPr lang="es-MX"/>
        </a:p>
      </dgm:t>
    </dgm:pt>
    <dgm:pt modelId="{A1E94D52-1FE3-4208-8957-970D736A0B88}" type="pres">
      <dgm:prSet presAssocID="{33CF05E6-078D-4415-904A-3A506F8AA12E}" presName="linearFlow" presStyleCnt="0">
        <dgm:presLayoutVars>
          <dgm:dir/>
          <dgm:resizeHandles val="exact"/>
        </dgm:presLayoutVars>
      </dgm:prSet>
      <dgm:spPr/>
    </dgm:pt>
    <dgm:pt modelId="{3DE0F988-EE07-4640-9D6E-E825F2547F45}" type="pres">
      <dgm:prSet presAssocID="{5FB7BD64-1D2F-4D48-8A55-8E97F4AFDC18}" presName="comp" presStyleCnt="0"/>
      <dgm:spPr/>
    </dgm:pt>
    <dgm:pt modelId="{4CF65F84-85EB-40E5-BC0C-7A3D0F9B3A78}" type="pres">
      <dgm:prSet presAssocID="{5FB7BD64-1D2F-4D48-8A55-8E97F4AFDC18}" presName="rect2" presStyleLbl="node1" presStyleIdx="0" presStyleCnt="4" custScaleX="738380" custScaleY="441727" custLinFactX="62141" custLinFactNeighborX="100000" custLinFactNeighborY="77305">
        <dgm:presLayoutVars>
          <dgm:bulletEnabled val="1"/>
        </dgm:presLayoutVars>
      </dgm:prSet>
      <dgm:spPr/>
      <dgm:t>
        <a:bodyPr/>
        <a:lstStyle/>
        <a:p>
          <a:endParaRPr lang="es-MX"/>
        </a:p>
      </dgm:t>
    </dgm:pt>
    <dgm:pt modelId="{1477127C-5BC7-4780-BEA6-0B6C1A574B94}" type="pres">
      <dgm:prSet presAssocID="{5FB7BD64-1D2F-4D48-8A55-8E97F4AFDC18}" presName="rect1" presStyleLbl="lnNode1" presStyleIdx="0" presStyleCnt="4" custScaleX="590773" custScaleY="448370" custLinFactX="-300000" custLinFactNeighborX="-370450" custLinFactNeighborY="864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t>
        <a:bodyPr/>
        <a:lstStyle/>
        <a:p>
          <a:endParaRPr lang="es-MX"/>
        </a:p>
      </dgm:t>
    </dgm:pt>
    <dgm:pt modelId="{24F39226-1E79-44B2-986C-A591F4998507}" type="pres">
      <dgm:prSet presAssocID="{2DFFB56D-F262-4E00-8CB2-1FFF1A41F72F}" presName="sibTrans" presStyleCnt="0"/>
      <dgm:spPr/>
    </dgm:pt>
    <dgm:pt modelId="{D03D7C91-8E26-4E41-ABCF-9A609A5531A0}" type="pres">
      <dgm:prSet presAssocID="{BAFDD36D-41E9-4D04-8012-5FE0D7A999F5}" presName="comp" presStyleCnt="0"/>
      <dgm:spPr/>
    </dgm:pt>
    <dgm:pt modelId="{2C1E5D50-3748-43FC-8562-C9137A712DE6}" type="pres">
      <dgm:prSet presAssocID="{BAFDD36D-41E9-4D04-8012-5FE0D7A999F5}" presName="rect2" presStyleLbl="node1" presStyleIdx="1" presStyleCnt="4" custScaleX="510515" custScaleY="417518" custLinFactX="-200000" custLinFactY="70084" custLinFactNeighborX="-201453" custLinFactNeighborY="100000">
        <dgm:presLayoutVars>
          <dgm:bulletEnabled val="1"/>
        </dgm:presLayoutVars>
      </dgm:prSet>
      <dgm:spPr/>
      <dgm:t>
        <a:bodyPr/>
        <a:lstStyle/>
        <a:p>
          <a:endParaRPr lang="es-MX"/>
        </a:p>
      </dgm:t>
    </dgm:pt>
    <dgm:pt modelId="{FFEC52AD-D958-4886-8D73-77D59CADADAB}" type="pres">
      <dgm:prSet presAssocID="{BAFDD36D-41E9-4D04-8012-5FE0D7A999F5}" presName="rect1" presStyleLbl="lnNode1" presStyleIdx="1" presStyleCnt="4" custScaleX="451806" custScaleY="478270" custLinFactX="-100000" custLinFactY="89713" custLinFactNeighborX="-131213"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124000" b="-124000"/>
          </a:stretch>
        </a:blipFill>
      </dgm:spPr>
      <dgm:t>
        <a:bodyPr/>
        <a:lstStyle/>
        <a:p>
          <a:endParaRPr lang="es-MX"/>
        </a:p>
      </dgm:t>
    </dgm:pt>
    <dgm:pt modelId="{2E5E4FDD-A64E-48A1-B015-0F27B5A657FA}" type="pres">
      <dgm:prSet presAssocID="{C7A621A5-4276-4961-8D23-44BA27550166}" presName="sibTrans" presStyleCnt="0"/>
      <dgm:spPr/>
    </dgm:pt>
    <dgm:pt modelId="{D8C64541-997E-4D06-B543-C30F90CCC53F}" type="pres">
      <dgm:prSet presAssocID="{A49B8935-596D-4AE0-9F85-AA352C601018}" presName="comp" presStyleCnt="0"/>
      <dgm:spPr/>
    </dgm:pt>
    <dgm:pt modelId="{8411F002-6893-42B9-9741-34BF3B6E9D91}" type="pres">
      <dgm:prSet presAssocID="{A49B8935-596D-4AE0-9F85-AA352C601018}" presName="rect2" presStyleLbl="node1" presStyleIdx="2" presStyleCnt="4" custScaleX="652959" custScaleY="390728" custLinFactX="200000" custLinFactY="-100000" custLinFactNeighborX="214603" custLinFactNeighborY="-153868">
        <dgm:presLayoutVars>
          <dgm:bulletEnabled val="1"/>
        </dgm:presLayoutVars>
      </dgm:prSet>
      <dgm:spPr/>
      <dgm:t>
        <a:bodyPr/>
        <a:lstStyle/>
        <a:p>
          <a:endParaRPr lang="es-MX"/>
        </a:p>
      </dgm:t>
    </dgm:pt>
    <dgm:pt modelId="{641311AA-710C-4E48-86EC-667386D05180}" type="pres">
      <dgm:prSet presAssocID="{A49B8935-596D-4AE0-9F85-AA352C601018}" presName="rect1" presStyleLbl="lnNode1" presStyleIdx="2" presStyleCnt="4" custScaleX="1400010" custScaleY="411635" custLinFactX="500000" custLinFactY="74136" custLinFactNeighborX="58151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s-MX"/>
        </a:p>
      </dgm:t>
    </dgm:pt>
    <dgm:pt modelId="{E96B6E6C-4D49-4E46-B71B-648E61E09323}" type="pres">
      <dgm:prSet presAssocID="{4AEB627D-A835-40C0-92E8-5F050CB30E58}" presName="sibTrans" presStyleCnt="0"/>
      <dgm:spPr/>
    </dgm:pt>
    <dgm:pt modelId="{D2FA19CD-CE30-4FDF-B8AD-7AA64D057D2E}" type="pres">
      <dgm:prSet presAssocID="{277A3C43-DBD2-47EA-9761-B63D4FEC53CE}" presName="comp" presStyleCnt="0"/>
      <dgm:spPr/>
    </dgm:pt>
    <dgm:pt modelId="{A3249230-50FD-446A-8BE7-F529379807FC}" type="pres">
      <dgm:prSet presAssocID="{277A3C43-DBD2-47EA-9761-B63D4FEC53CE}" presName="rect2" presStyleLbl="node1" presStyleIdx="3" presStyleCnt="4" custScaleX="327726" custScaleY="582271" custLinFactX="-100000" custLinFactY="-13758" custLinFactNeighborX="-164458" custLinFactNeighborY="-100000">
        <dgm:presLayoutVars>
          <dgm:bulletEnabled val="1"/>
        </dgm:presLayoutVars>
      </dgm:prSet>
      <dgm:spPr/>
      <dgm:t>
        <a:bodyPr/>
        <a:lstStyle/>
        <a:p>
          <a:endParaRPr lang="es-MX"/>
        </a:p>
      </dgm:t>
    </dgm:pt>
    <dgm:pt modelId="{339E0DBD-5B4A-4E40-A538-11BF2A96E5F1}" type="pres">
      <dgm:prSet presAssocID="{277A3C43-DBD2-47EA-9761-B63D4FEC53CE}" presName="rect1" presStyleLbl="lnNode1" presStyleIdx="3" presStyleCnt="4" custScaleX="561448" custScaleY="502399" custLinFactX="-700000" custLinFactY="-47709" custLinFactNeighborX="-729535"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t="-66000" b="-66000"/>
          </a:stretch>
        </a:blipFill>
      </dgm:spPr>
      <dgm:t>
        <a:bodyPr/>
        <a:lstStyle/>
        <a:p>
          <a:endParaRPr lang="es-MX"/>
        </a:p>
      </dgm:t>
    </dgm:pt>
  </dgm:ptLst>
  <dgm:cxnLst>
    <dgm:cxn modelId="{74A62AB0-74DE-4ACE-89F0-95D21D57B349}" srcId="{33CF05E6-078D-4415-904A-3A506F8AA12E}" destId="{277A3C43-DBD2-47EA-9761-B63D4FEC53CE}" srcOrd="3" destOrd="0" parTransId="{C2BFF6EC-6884-4AF1-B3A0-CDFBDD1961DF}" sibTransId="{14887A67-7127-459B-976D-7C7F6D5A783D}"/>
    <dgm:cxn modelId="{B82A3A94-4860-46C7-9339-EA1C75FC6F14}" srcId="{33CF05E6-078D-4415-904A-3A506F8AA12E}" destId="{A49B8935-596D-4AE0-9F85-AA352C601018}" srcOrd="2" destOrd="0" parTransId="{630F51D1-1C03-490A-A437-1E8F57D6141E}" sibTransId="{4AEB627D-A835-40C0-92E8-5F050CB30E58}"/>
    <dgm:cxn modelId="{616CE202-54CB-4BB9-8775-987CE989286E}" type="presOf" srcId="{5FB7BD64-1D2F-4D48-8A55-8E97F4AFDC18}" destId="{4CF65F84-85EB-40E5-BC0C-7A3D0F9B3A78}" srcOrd="0" destOrd="0" presId="urn:microsoft.com/office/officeart/2008/layout/AlternatingPictureBlocks"/>
    <dgm:cxn modelId="{41CAAEFF-1330-4291-A65B-F318369409D0}" type="presOf" srcId="{277A3C43-DBD2-47EA-9761-B63D4FEC53CE}" destId="{A3249230-50FD-446A-8BE7-F529379807FC}" srcOrd="0" destOrd="0" presId="urn:microsoft.com/office/officeart/2008/layout/AlternatingPictureBlocks"/>
    <dgm:cxn modelId="{7C97C448-4B21-40B4-8542-690039E51CF0}" srcId="{33CF05E6-078D-4415-904A-3A506F8AA12E}" destId="{BAFDD36D-41E9-4D04-8012-5FE0D7A999F5}" srcOrd="1" destOrd="0" parTransId="{B8DE5EE7-5B26-4CC4-821D-A61528A52FB1}" sibTransId="{C7A621A5-4276-4961-8D23-44BA27550166}"/>
    <dgm:cxn modelId="{DC474432-5624-4C78-8411-375FA05851D6}" type="presOf" srcId="{A49B8935-596D-4AE0-9F85-AA352C601018}" destId="{8411F002-6893-42B9-9741-34BF3B6E9D91}" srcOrd="0" destOrd="0" presId="urn:microsoft.com/office/officeart/2008/layout/AlternatingPictureBlocks"/>
    <dgm:cxn modelId="{BAAB65E0-97D4-4F1D-A9FB-4BA15D29F0AA}" type="presOf" srcId="{BAFDD36D-41E9-4D04-8012-5FE0D7A999F5}" destId="{2C1E5D50-3748-43FC-8562-C9137A712DE6}" srcOrd="0" destOrd="0" presId="urn:microsoft.com/office/officeart/2008/layout/AlternatingPictureBlocks"/>
    <dgm:cxn modelId="{8BE7B46E-60B5-4DBC-AF95-ABBB60D76952}" type="presOf" srcId="{33CF05E6-078D-4415-904A-3A506F8AA12E}" destId="{A1E94D52-1FE3-4208-8957-970D736A0B88}" srcOrd="0" destOrd="0" presId="urn:microsoft.com/office/officeart/2008/layout/AlternatingPictureBlocks"/>
    <dgm:cxn modelId="{024431B6-2F8D-474D-92A0-319E13B53BD8}" srcId="{33CF05E6-078D-4415-904A-3A506F8AA12E}" destId="{5FB7BD64-1D2F-4D48-8A55-8E97F4AFDC18}" srcOrd="0" destOrd="0" parTransId="{E8F73E84-D58A-4C37-B8F9-7E8C1C75CCD7}" sibTransId="{2DFFB56D-F262-4E00-8CB2-1FFF1A41F72F}"/>
    <dgm:cxn modelId="{B54394D3-FDE2-47D8-BBF1-5011BC52457E}" type="presParOf" srcId="{A1E94D52-1FE3-4208-8957-970D736A0B88}" destId="{3DE0F988-EE07-4640-9D6E-E825F2547F45}" srcOrd="0" destOrd="0" presId="urn:microsoft.com/office/officeart/2008/layout/AlternatingPictureBlocks"/>
    <dgm:cxn modelId="{387B3FDF-5301-4160-915E-F44B46FB652D}" type="presParOf" srcId="{3DE0F988-EE07-4640-9D6E-E825F2547F45}" destId="{4CF65F84-85EB-40E5-BC0C-7A3D0F9B3A78}" srcOrd="0" destOrd="0" presId="urn:microsoft.com/office/officeart/2008/layout/AlternatingPictureBlocks"/>
    <dgm:cxn modelId="{0D55D8B6-4E11-4790-AAE7-1B3A69A61245}" type="presParOf" srcId="{3DE0F988-EE07-4640-9D6E-E825F2547F45}" destId="{1477127C-5BC7-4780-BEA6-0B6C1A574B94}" srcOrd="1" destOrd="0" presId="urn:microsoft.com/office/officeart/2008/layout/AlternatingPictureBlocks"/>
    <dgm:cxn modelId="{199D675B-D866-4CD9-9242-C721ABBE745B}" type="presParOf" srcId="{A1E94D52-1FE3-4208-8957-970D736A0B88}" destId="{24F39226-1E79-44B2-986C-A591F4998507}" srcOrd="1" destOrd="0" presId="urn:microsoft.com/office/officeart/2008/layout/AlternatingPictureBlocks"/>
    <dgm:cxn modelId="{6B3E5A2C-3EDE-46B4-A6B9-93562962BDF3}" type="presParOf" srcId="{A1E94D52-1FE3-4208-8957-970D736A0B88}" destId="{D03D7C91-8E26-4E41-ABCF-9A609A5531A0}" srcOrd="2" destOrd="0" presId="urn:microsoft.com/office/officeart/2008/layout/AlternatingPictureBlocks"/>
    <dgm:cxn modelId="{CABABD8C-57FD-45C5-86D1-261FAA0C7C87}" type="presParOf" srcId="{D03D7C91-8E26-4E41-ABCF-9A609A5531A0}" destId="{2C1E5D50-3748-43FC-8562-C9137A712DE6}" srcOrd="0" destOrd="0" presId="urn:microsoft.com/office/officeart/2008/layout/AlternatingPictureBlocks"/>
    <dgm:cxn modelId="{57F79A5D-7CF5-4895-A3E7-70A00BD2E2EA}" type="presParOf" srcId="{D03D7C91-8E26-4E41-ABCF-9A609A5531A0}" destId="{FFEC52AD-D958-4886-8D73-77D59CADADAB}" srcOrd="1" destOrd="0" presId="urn:microsoft.com/office/officeart/2008/layout/AlternatingPictureBlocks"/>
    <dgm:cxn modelId="{D96087D9-722D-40CD-8831-A251A59A45F7}" type="presParOf" srcId="{A1E94D52-1FE3-4208-8957-970D736A0B88}" destId="{2E5E4FDD-A64E-48A1-B015-0F27B5A657FA}" srcOrd="3" destOrd="0" presId="urn:microsoft.com/office/officeart/2008/layout/AlternatingPictureBlocks"/>
    <dgm:cxn modelId="{CEC5DB43-EA13-4AB1-AA6F-6B08272ECDAD}" type="presParOf" srcId="{A1E94D52-1FE3-4208-8957-970D736A0B88}" destId="{D8C64541-997E-4D06-B543-C30F90CCC53F}" srcOrd="4" destOrd="0" presId="urn:microsoft.com/office/officeart/2008/layout/AlternatingPictureBlocks"/>
    <dgm:cxn modelId="{63C48096-9A0B-4C3F-AE18-6174B33C16E6}" type="presParOf" srcId="{D8C64541-997E-4D06-B543-C30F90CCC53F}" destId="{8411F002-6893-42B9-9741-34BF3B6E9D91}" srcOrd="0" destOrd="0" presId="urn:microsoft.com/office/officeart/2008/layout/AlternatingPictureBlocks"/>
    <dgm:cxn modelId="{FB835AB5-00D2-4C06-B98F-E5F6FD696C0B}" type="presParOf" srcId="{D8C64541-997E-4D06-B543-C30F90CCC53F}" destId="{641311AA-710C-4E48-86EC-667386D05180}" srcOrd="1" destOrd="0" presId="urn:microsoft.com/office/officeart/2008/layout/AlternatingPictureBlocks"/>
    <dgm:cxn modelId="{F44A7FC8-64B5-4B5B-89C7-DE012AD4C802}" type="presParOf" srcId="{A1E94D52-1FE3-4208-8957-970D736A0B88}" destId="{E96B6E6C-4D49-4E46-B71B-648E61E09323}" srcOrd="5" destOrd="0" presId="urn:microsoft.com/office/officeart/2008/layout/AlternatingPictureBlocks"/>
    <dgm:cxn modelId="{B3991EA6-5E33-4067-83B0-947E1A42983A}" type="presParOf" srcId="{A1E94D52-1FE3-4208-8957-970D736A0B88}" destId="{D2FA19CD-CE30-4FDF-B8AD-7AA64D057D2E}" srcOrd="6" destOrd="0" presId="urn:microsoft.com/office/officeart/2008/layout/AlternatingPictureBlocks"/>
    <dgm:cxn modelId="{B445FF68-78BB-42AE-9B12-A328925F287B}" type="presParOf" srcId="{D2FA19CD-CE30-4FDF-B8AD-7AA64D057D2E}" destId="{A3249230-50FD-446A-8BE7-F529379807FC}" srcOrd="0" destOrd="0" presId="urn:microsoft.com/office/officeart/2008/layout/AlternatingPictureBlocks"/>
    <dgm:cxn modelId="{66EB9FBB-4A26-41F6-ADE3-8E844A4D1467}" type="presParOf" srcId="{D2FA19CD-CE30-4FDF-B8AD-7AA64D057D2E}" destId="{339E0DBD-5B4A-4E40-A538-11BF2A96E5F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7847-31AA-464C-83AD-540ADF485135}">
      <dsp:nvSpPr>
        <dsp:cNvPr id="0" name=""/>
        <dsp:cNvSpPr/>
      </dsp:nvSpPr>
      <dsp:spPr>
        <a:xfrm>
          <a:off x="14526" y="380584"/>
          <a:ext cx="3560374" cy="21362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INCOMPRENSION</a:t>
          </a:r>
          <a:endParaRPr lang="es-MX" sz="3500" kern="1200" dirty="0"/>
        </a:p>
      </dsp:txBody>
      <dsp:txXfrm>
        <a:off x="14526" y="380584"/>
        <a:ext cx="3560374" cy="2136225"/>
      </dsp:txXfrm>
    </dsp:sp>
    <dsp:sp modelId="{E0FF1363-6F07-4E84-AB99-90E543384A70}">
      <dsp:nvSpPr>
        <dsp:cNvPr id="0" name=""/>
        <dsp:cNvSpPr/>
      </dsp:nvSpPr>
      <dsp:spPr>
        <a:xfrm>
          <a:off x="3916412" y="395089"/>
          <a:ext cx="3560374" cy="21362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SENTIMIENTO DE CULPA</a:t>
          </a:r>
          <a:endParaRPr lang="es-MX" sz="3500" kern="1200" dirty="0"/>
        </a:p>
      </dsp:txBody>
      <dsp:txXfrm>
        <a:off x="3916412" y="395089"/>
        <a:ext cx="3560374" cy="2136225"/>
      </dsp:txXfrm>
    </dsp:sp>
    <dsp:sp modelId="{36361DE6-4A23-4C90-95D1-1BB69BB75517}">
      <dsp:nvSpPr>
        <dsp:cNvPr id="0" name=""/>
        <dsp:cNvSpPr/>
      </dsp:nvSpPr>
      <dsp:spPr>
        <a:xfrm>
          <a:off x="7832825" y="395089"/>
          <a:ext cx="3560374" cy="21362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FALTA DE ATENCION</a:t>
          </a:r>
          <a:endParaRPr lang="es-MX" sz="3500" kern="1200" dirty="0"/>
        </a:p>
      </dsp:txBody>
      <dsp:txXfrm>
        <a:off x="7832825" y="395089"/>
        <a:ext cx="3560374" cy="2136225"/>
      </dsp:txXfrm>
    </dsp:sp>
    <dsp:sp modelId="{41E1CECB-239E-44F3-BD38-9A0A11524B54}">
      <dsp:nvSpPr>
        <dsp:cNvPr id="0" name=""/>
        <dsp:cNvSpPr/>
      </dsp:nvSpPr>
      <dsp:spPr>
        <a:xfrm>
          <a:off x="1958206" y="2887352"/>
          <a:ext cx="3560374" cy="21362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NO SE PERMITE EXPRESAR EL DOLOR</a:t>
          </a:r>
          <a:endParaRPr lang="es-MX" sz="3500" kern="1200" dirty="0"/>
        </a:p>
      </dsp:txBody>
      <dsp:txXfrm>
        <a:off x="1958206" y="2887352"/>
        <a:ext cx="3560374" cy="2136225"/>
      </dsp:txXfrm>
    </dsp:sp>
    <dsp:sp modelId="{84596FA7-48B2-44B1-80BA-2D3F036F470F}">
      <dsp:nvSpPr>
        <dsp:cNvPr id="0" name=""/>
        <dsp:cNvSpPr/>
      </dsp:nvSpPr>
      <dsp:spPr>
        <a:xfrm>
          <a:off x="5874618" y="2887352"/>
          <a:ext cx="3560374" cy="21362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smtClean="0"/>
            <a:t>MINIMIZAR LA PERDIDA</a:t>
          </a:r>
          <a:endParaRPr lang="es-MX" sz="3500" kern="1200" dirty="0"/>
        </a:p>
      </dsp:txBody>
      <dsp:txXfrm>
        <a:off x="5874618" y="2887352"/>
        <a:ext cx="3560374" cy="213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65F84-85EB-40E5-BC0C-7A3D0F9B3A78}">
      <dsp:nvSpPr>
        <dsp:cNvPr id="0" name=""/>
        <dsp:cNvSpPr/>
      </dsp:nvSpPr>
      <dsp:spPr>
        <a:xfrm>
          <a:off x="4137282" y="249824"/>
          <a:ext cx="5005919" cy="135446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t>TOMARSE TIEMPO PARA SENTIR</a:t>
          </a:r>
        </a:p>
        <a:p>
          <a:pPr lvl="0" algn="ctr" defTabSz="1244600">
            <a:lnSpc>
              <a:spcPct val="90000"/>
            </a:lnSpc>
            <a:spcBef>
              <a:spcPct val="0"/>
            </a:spcBef>
            <a:spcAft>
              <a:spcPct val="35000"/>
            </a:spcAft>
          </a:pPr>
          <a:r>
            <a:rPr lang="es-MX" sz="2800" kern="1200" dirty="0" smtClean="0"/>
            <a:t>TOMARSE EN SERIO LAS PEQUEÑAS PERDIDAS</a:t>
          </a:r>
          <a:endParaRPr lang="es-MX" sz="2800" kern="1200" dirty="0"/>
        </a:p>
      </dsp:txBody>
      <dsp:txXfrm>
        <a:off x="4137282" y="249824"/>
        <a:ext cx="5005919" cy="1354469"/>
      </dsp:txXfrm>
    </dsp:sp>
    <dsp:sp modelId="{1477127C-5BC7-4780-BEA6-0B6C1A574B94}">
      <dsp:nvSpPr>
        <dsp:cNvPr id="0" name=""/>
        <dsp:cNvSpPr/>
      </dsp:nvSpPr>
      <dsp:spPr>
        <a:xfrm>
          <a:off x="2087940" y="267601"/>
          <a:ext cx="1793374" cy="137483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E5D50-3748-43FC-8562-C9137A712DE6}">
      <dsp:nvSpPr>
        <dsp:cNvPr id="0" name=""/>
        <dsp:cNvSpPr/>
      </dsp:nvSpPr>
      <dsp:spPr>
        <a:xfrm>
          <a:off x="1088758" y="2042703"/>
          <a:ext cx="3461086" cy="128023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MX" sz="2400" kern="1200" dirty="0" smtClean="0"/>
        </a:p>
        <a:p>
          <a:pPr lvl="0" algn="ctr" defTabSz="1066800">
            <a:lnSpc>
              <a:spcPct val="90000"/>
            </a:lnSpc>
            <a:spcBef>
              <a:spcPct val="0"/>
            </a:spcBef>
            <a:spcAft>
              <a:spcPct val="35000"/>
            </a:spcAft>
          </a:pPr>
          <a:r>
            <a:rPr lang="es-MX" sz="2400" kern="1200" dirty="0" smtClean="0"/>
            <a:t>ENCONTRAR FORMAS SANAS DE MANEJAR LAS EMOCIONES, DAR SENTIDO A LA PERDIDA</a:t>
          </a:r>
        </a:p>
        <a:p>
          <a:pPr lvl="0" algn="ctr" defTabSz="1066800">
            <a:lnSpc>
              <a:spcPct val="90000"/>
            </a:lnSpc>
            <a:spcBef>
              <a:spcPct val="0"/>
            </a:spcBef>
            <a:spcAft>
              <a:spcPct val="35000"/>
            </a:spcAft>
          </a:pPr>
          <a:endParaRPr lang="es-MX" sz="2400" kern="1200" dirty="0"/>
        </a:p>
      </dsp:txBody>
      <dsp:txXfrm>
        <a:off x="1088758" y="2042703"/>
        <a:ext cx="3461086" cy="1280236"/>
      </dsp:txXfrm>
    </dsp:sp>
    <dsp:sp modelId="{FFEC52AD-D958-4886-8D73-77D59CADADAB}">
      <dsp:nvSpPr>
        <dsp:cNvPr id="0" name=""/>
        <dsp:cNvSpPr/>
      </dsp:nvSpPr>
      <dsp:spPr>
        <a:xfrm>
          <a:off x="4674469" y="2009749"/>
          <a:ext cx="1371520" cy="146652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4000" b="-124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1F002-6893-42B9-9741-34BF3B6E9D91}">
      <dsp:nvSpPr>
        <dsp:cNvPr id="0" name=""/>
        <dsp:cNvSpPr/>
      </dsp:nvSpPr>
      <dsp:spPr>
        <a:xfrm>
          <a:off x="6354774" y="2198764"/>
          <a:ext cx="4426799" cy="119809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t>CONFIAR EN ALGUIEN, DEJAR A UN LADO LA NECESIDAD DE CONTROLAR A LOS DEMAS</a:t>
          </a:r>
          <a:endParaRPr lang="es-MX" sz="2600" kern="1200" dirty="0"/>
        </a:p>
      </dsp:txBody>
      <dsp:txXfrm>
        <a:off x="6354774" y="2198764"/>
        <a:ext cx="4426799" cy="1198090"/>
      </dsp:txXfrm>
    </dsp:sp>
    <dsp:sp modelId="{641311AA-710C-4E48-86EC-667386D05180}">
      <dsp:nvSpPr>
        <dsp:cNvPr id="0" name=""/>
        <dsp:cNvSpPr/>
      </dsp:nvSpPr>
      <dsp:spPr>
        <a:xfrm>
          <a:off x="6394325" y="3479100"/>
          <a:ext cx="4249927" cy="126219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49230-50FD-446A-8BE7-F529379807FC}">
      <dsp:nvSpPr>
        <dsp:cNvPr id="0" name=""/>
        <dsp:cNvSpPr/>
      </dsp:nvSpPr>
      <dsp:spPr>
        <a:xfrm>
          <a:off x="2505961" y="3909122"/>
          <a:ext cx="2221850" cy="178541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RITUALIZAR LA PERDIDA</a:t>
          </a:r>
        </a:p>
        <a:p>
          <a:pPr lvl="0" algn="ctr" defTabSz="1066800">
            <a:lnSpc>
              <a:spcPct val="90000"/>
            </a:lnSpc>
            <a:spcBef>
              <a:spcPct val="0"/>
            </a:spcBef>
            <a:spcAft>
              <a:spcPct val="35000"/>
            </a:spcAft>
          </a:pPr>
          <a:r>
            <a:rPr lang="es-MX" sz="2400" kern="1200" dirty="0" smtClean="0"/>
            <a:t>NO RESISTIRSE AL CAMBIO</a:t>
          </a:r>
        </a:p>
      </dsp:txBody>
      <dsp:txXfrm>
        <a:off x="2505961" y="3909122"/>
        <a:ext cx="2221850" cy="1785419"/>
      </dsp:txXfrm>
    </dsp:sp>
    <dsp:sp modelId="{339E0DBD-5B4A-4E40-A538-11BF2A96E5F1}">
      <dsp:nvSpPr>
        <dsp:cNvPr id="0" name=""/>
        <dsp:cNvSpPr/>
      </dsp:nvSpPr>
      <dsp:spPr>
        <a:xfrm>
          <a:off x="739192" y="3927474"/>
          <a:ext cx="1704354" cy="154050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6000" b="-66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8D1C4-D23C-472A-B57D-1BC6FBAB1E5C}" type="datetimeFigureOut">
              <a:rPr lang="es-MX" smtClean="0"/>
              <a:t>18/02/2022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89A20-7703-42AE-9F4D-1E0F00D05CE4}" type="slidenum">
              <a:rPr lang="es-MX" smtClean="0"/>
              <a:t>‹Nº›</a:t>
            </a:fld>
            <a:endParaRPr lang="es-MX"/>
          </a:p>
        </p:txBody>
      </p:sp>
    </p:spTree>
    <p:extLst>
      <p:ext uri="{BB962C8B-B14F-4D97-AF65-F5344CB8AC3E}">
        <p14:creationId xmlns:p14="http://schemas.microsoft.com/office/powerpoint/2010/main" val="12726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489A20-7703-42AE-9F4D-1E0F00D05CE4}" type="slidenum">
              <a:rPr lang="es-MX" smtClean="0"/>
              <a:t>1</a:t>
            </a:fld>
            <a:endParaRPr lang="es-MX"/>
          </a:p>
        </p:txBody>
      </p:sp>
    </p:spTree>
    <p:extLst>
      <p:ext uri="{BB962C8B-B14F-4D97-AF65-F5344CB8AC3E}">
        <p14:creationId xmlns:p14="http://schemas.microsoft.com/office/powerpoint/2010/main" val="363291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8489A20-7703-42AE-9F4D-1E0F00D05CE4}" type="slidenum">
              <a:rPr lang="es-MX" smtClean="0"/>
              <a:t>16</a:t>
            </a:fld>
            <a:endParaRPr lang="es-MX"/>
          </a:p>
        </p:txBody>
      </p:sp>
    </p:spTree>
    <p:extLst>
      <p:ext uri="{BB962C8B-B14F-4D97-AF65-F5344CB8AC3E}">
        <p14:creationId xmlns:p14="http://schemas.microsoft.com/office/powerpoint/2010/main" val="2442363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3AF4A54-0B79-4B24-BBBE-53F25646E473}" type="datetimeFigureOut">
              <a:rPr lang="es-MX" smtClean="0"/>
              <a:t>18/02/2022</a:t>
            </a:fld>
            <a:endParaRPr lang="es-MX"/>
          </a:p>
        </p:txBody>
      </p:sp>
      <p:sp>
        <p:nvSpPr>
          <p:cNvPr id="5" name="Footer Placeholder 4"/>
          <p:cNvSpPr>
            <a:spLocks noGrp="1"/>
          </p:cNvSpPr>
          <p:nvPr>
            <p:ph type="ftr" sz="quarter" idx="11"/>
          </p:nvPr>
        </p:nvSpPr>
        <p:spPr>
          <a:xfrm>
            <a:off x="1876424" y="5410201"/>
            <a:ext cx="5124886" cy="365125"/>
          </a:xfrm>
        </p:spPr>
        <p:txBody>
          <a:bodyPr/>
          <a:lstStyle/>
          <a:p>
            <a:endParaRPr lang="es-MX"/>
          </a:p>
        </p:txBody>
      </p:sp>
      <p:sp>
        <p:nvSpPr>
          <p:cNvPr id="6" name="Slide Number Placeholder 5"/>
          <p:cNvSpPr>
            <a:spLocks noGrp="1"/>
          </p:cNvSpPr>
          <p:nvPr>
            <p:ph type="sldNum" sz="quarter" idx="12"/>
          </p:nvPr>
        </p:nvSpPr>
        <p:spPr>
          <a:xfrm>
            <a:off x="9896911" y="5410199"/>
            <a:ext cx="771089" cy="365125"/>
          </a:xfrm>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16156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127130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3065446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843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5128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3AF4A54-0B79-4B24-BBBE-53F25646E473}" type="datetimeFigureOut">
              <a:rPr lang="es-MX" smtClean="0"/>
              <a:t>18/02/2022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55651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03AF4A54-0B79-4B24-BBBE-53F25646E473}" type="datetimeFigureOut">
              <a:rPr lang="es-MX" smtClean="0"/>
              <a:t>18/02/2022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421306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F4A54-0B79-4B24-BBBE-53F25646E473}" type="datetimeFigureOut">
              <a:rPr lang="es-MX" smtClean="0"/>
              <a:t>18/02/2022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142780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F4A54-0B79-4B24-BBBE-53F25646E473}" type="datetimeFigureOut">
              <a:rPr lang="es-MX" smtClean="0"/>
              <a:t>18/02/2022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89038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AF4A54-0B79-4B24-BBBE-53F25646E473}" type="datetimeFigureOut">
              <a:rPr lang="es-MX" smtClean="0"/>
              <a:t>18/02/2022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19190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AF4A54-0B79-4B24-BBBE-53F25646E473}" type="datetimeFigureOut">
              <a:rPr lang="es-MX" smtClean="0"/>
              <a:t>18/02/2022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220526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353486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AF4A54-0B79-4B24-BBBE-53F25646E473}" type="datetimeFigureOut">
              <a:rPr lang="es-MX" smtClean="0"/>
              <a:t>18/02/2022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132525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AF4A54-0B79-4B24-BBBE-53F25646E473}" type="datetimeFigureOut">
              <a:rPr lang="es-MX" smtClean="0"/>
              <a:t>18/02/2022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270284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F4A54-0B79-4B24-BBBE-53F25646E473}" type="datetimeFigureOut">
              <a:rPr lang="es-MX" smtClean="0"/>
              <a:t>18/02/2022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7564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97997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AF4A54-0B79-4B24-BBBE-53F25646E473}" type="datetimeFigureOut">
              <a:rPr lang="es-MX" smtClean="0"/>
              <a:t>18/02/2022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237DB8F-60F7-41F2-9D8C-FE03D337CCCB}" type="slidenum">
              <a:rPr lang="es-MX" smtClean="0"/>
              <a:t>‹Nº›</a:t>
            </a:fld>
            <a:endParaRPr lang="es-MX"/>
          </a:p>
        </p:txBody>
      </p:sp>
    </p:spTree>
    <p:extLst>
      <p:ext uri="{BB962C8B-B14F-4D97-AF65-F5344CB8AC3E}">
        <p14:creationId xmlns:p14="http://schemas.microsoft.com/office/powerpoint/2010/main" val="49986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AF4A54-0B79-4B24-BBBE-53F25646E473}" type="datetimeFigureOut">
              <a:rPr lang="es-MX" smtClean="0"/>
              <a:t>18/02/2022</a:t>
            </a:fld>
            <a:endParaRPr lang="es-MX"/>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37DB8F-60F7-41F2-9D8C-FE03D337CCCB}" type="slidenum">
              <a:rPr lang="es-MX" smtClean="0"/>
              <a:t>‹Nº›</a:t>
            </a:fld>
            <a:endParaRPr lang="es-MX"/>
          </a:p>
        </p:txBody>
      </p:sp>
    </p:spTree>
    <p:extLst>
      <p:ext uri="{BB962C8B-B14F-4D97-AF65-F5344CB8AC3E}">
        <p14:creationId xmlns:p14="http://schemas.microsoft.com/office/powerpoint/2010/main" val="22685870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Aprender de la pérdid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765" y="1593434"/>
            <a:ext cx="8039719" cy="4942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4109357" y="1593434"/>
            <a:ext cx="15044247" cy="1446550"/>
          </a:xfrm>
          <a:prstGeom prst="rect">
            <a:avLst/>
          </a:prstGeom>
          <a:noFill/>
        </p:spPr>
        <p:txBody>
          <a:bodyPr wrap="none" lIns="91440" tIns="45720" rIns="91440" bIns="45720">
            <a:spAutoFit/>
            <a:scene3d>
              <a:camera prst="isometricOffAxis2Right"/>
              <a:lightRig rig="threePt" dir="t"/>
            </a:scene3d>
          </a:bodyPr>
          <a:lstStyle/>
          <a:p>
            <a:pPr algn="ctr"/>
            <a:r>
              <a:rPr lang="es-ES" sz="8800" b="1" dirty="0" smtClean="0">
                <a:ln w="22225">
                  <a:solidFill>
                    <a:schemeClr val="accent2"/>
                  </a:solidFill>
                  <a:prstDash val="solid"/>
                </a:ln>
                <a:solidFill>
                  <a:schemeClr val="bg1"/>
                </a:solidFill>
              </a:rPr>
              <a:t>APRENDIENDO DE LA PERDIDA</a:t>
            </a:r>
            <a:endParaRPr lang="es-ES" sz="8800" b="1" dirty="0">
              <a:ln w="22225">
                <a:solidFill>
                  <a:schemeClr val="accent2"/>
                </a:solidFill>
                <a:prstDash val="solid"/>
              </a:ln>
              <a:solidFill>
                <a:schemeClr val="bg1"/>
              </a:solidFill>
            </a:endParaRPr>
          </a:p>
        </p:txBody>
      </p:sp>
      <p:pic>
        <p:nvPicPr>
          <p:cNvPr id="1030" name="Picture 6" descr="Fondos de pantalla : aves, Animales, manos, naturaleza, fotografía, verde,  Colibríes, hoja, flor, mano, dedo, de cerca, Fotografía macro 1920x1200 -  enesgedikoglu - 203651 - Fondos de pantalla - Wall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08" y="299803"/>
            <a:ext cx="3036257" cy="20686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Una libélula puede matar 100 mosquitos en un día - Prensa Anim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56" y="4361630"/>
            <a:ext cx="2898775" cy="2174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Fondos de pantalla : luz de sol, manos, naturaleza, fotografía, de cerca,  mariposa, insecto, flor, hoja, planta, ojo, flora, mano, dedo, pétalo,  Fotografía macro 1920x1200 - Alecto - 227044 - Fondos de pantalla - WallHe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4599" y="271788"/>
            <a:ext cx="2705100" cy="19617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46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91" y="119535"/>
            <a:ext cx="12366491" cy="769441"/>
          </a:xfrm>
          <a:prstGeom prst="rect">
            <a:avLst/>
          </a:prstGeom>
          <a:noFill/>
        </p:spPr>
        <p:txBody>
          <a:bodyPr wrap="square" lIns="91440" tIns="45720" rIns="91440" bIns="45720">
            <a:spAutoFit/>
          </a:bodyPr>
          <a:lstStyle/>
          <a:p>
            <a:pPr algn="ctr"/>
            <a:r>
              <a:rPr lang="es-E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DESAFIOS QUE LA PERSONA DEBE </a:t>
            </a:r>
            <a:r>
              <a:rPr lang="es-ES" sz="4400" b="1" dirty="0" smtClean="0">
                <a:ln w="9525">
                  <a:solidFill>
                    <a:schemeClr val="bg1"/>
                  </a:solidFill>
                  <a:prstDash val="solid"/>
                </a:ln>
                <a:effectLst>
                  <a:outerShdw blurRad="12700" dist="38100" dir="2700000" algn="tl" rotWithShape="0">
                    <a:schemeClr val="bg1">
                      <a:lumMod val="50000"/>
                    </a:schemeClr>
                  </a:outerShdw>
                </a:effectLst>
              </a:rPr>
              <a:t>AFRONTAR</a:t>
            </a:r>
            <a:endParaRPr lang="es-E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403745" y="1517743"/>
            <a:ext cx="5241884" cy="646331"/>
          </a:xfrm>
          <a:prstGeom prst="rect">
            <a:avLst/>
          </a:prstGeom>
        </p:spPr>
        <p:txBody>
          <a:bodyPr wrap="none">
            <a:spAutoFit/>
          </a:bodyPr>
          <a:lstStyle/>
          <a:p>
            <a:r>
              <a:rPr lang="es-MX" sz="3600" b="1" dirty="0" smtClean="0">
                <a:latin typeface="Tw Cen MT Condensed" panose="020B0606020104020203" pitchFamily="34" charset="0"/>
                <a:ea typeface="Calibri" panose="020F0502020204030204" pitchFamily="34" charset="0"/>
              </a:rPr>
              <a:t>3.- METAMORFOSIS QUE LIBERA</a:t>
            </a:r>
            <a:endParaRPr lang="es-MX" sz="3600" dirty="0">
              <a:latin typeface="Tw Cen MT Condensed" panose="020B0606020104020203" pitchFamily="34" charset="0"/>
            </a:endParaRPr>
          </a:p>
        </p:txBody>
      </p:sp>
      <p:sp>
        <p:nvSpPr>
          <p:cNvPr id="4" name="Rectángulo 3"/>
          <p:cNvSpPr/>
          <p:nvPr/>
        </p:nvSpPr>
        <p:spPr>
          <a:xfrm>
            <a:off x="118280" y="2952744"/>
            <a:ext cx="6096000" cy="163121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just"/>
            <a:r>
              <a:rPr lang="es-MX" dirty="0">
                <a:latin typeface="Arial" panose="020B0604020202020204" pitchFamily="34" charset="0"/>
                <a:ea typeface="Calibri" panose="020F0502020204030204" pitchFamily="34" charset="0"/>
              </a:rPr>
              <a:t>«</a:t>
            </a:r>
            <a:r>
              <a:rPr lang="es-MX" sz="2000" dirty="0">
                <a:latin typeface="Aharoni" panose="02010803020104030203" pitchFamily="2" charset="-79"/>
                <a:ea typeface="Calibri" panose="020F0502020204030204" pitchFamily="34" charset="0"/>
                <a:cs typeface="Aharoni" panose="02010803020104030203" pitchFamily="2" charset="-79"/>
              </a:rPr>
              <a:t>VISTA ATRÁS» DESESPERADA, CUYAS FORMAS DE EXPRESIÓN —«SI YO HUBIERA...», «OJALÁ HUBIERA...»— SON ESTÉRILES COMPAÑEROS DE VIAJE QUE SE TAMBALEAN TRAS UN TREN DEL TIEMPO QUE YA HA PARTIDO</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5986007" y="4487278"/>
            <a:ext cx="6096000"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just"/>
            <a:r>
              <a:rPr lang="es-MX" sz="2000" i="1" dirty="0" smtClean="0">
                <a:latin typeface="Aharoni" panose="02010803020104030203" pitchFamily="2" charset="-79"/>
                <a:ea typeface="Calibri" panose="020F0502020204030204" pitchFamily="34" charset="0"/>
                <a:cs typeface="Aharoni" panose="02010803020104030203" pitchFamily="2" charset="-79"/>
              </a:rPr>
              <a:t>LAS </a:t>
            </a:r>
            <a:r>
              <a:rPr lang="es-MX" sz="2000" i="1" dirty="0">
                <a:latin typeface="Aharoni" panose="02010803020104030203" pitchFamily="2" charset="-79"/>
                <a:ea typeface="Calibri" panose="020F0502020204030204" pitchFamily="34" charset="0"/>
                <a:cs typeface="Aharoni" panose="02010803020104030203" pitchFamily="2" charset="-79"/>
              </a:rPr>
              <a:t>PERSONAS QUE </a:t>
            </a:r>
            <a:r>
              <a:rPr lang="es-MX" sz="2000" i="1" dirty="0" smtClean="0">
                <a:latin typeface="Aharoni" panose="02010803020104030203" pitchFamily="2" charset="-79"/>
                <a:ea typeface="Calibri" panose="020F0502020204030204" pitchFamily="34" charset="0"/>
                <a:cs typeface="Aharoni" panose="02010803020104030203" pitchFamily="2" charset="-79"/>
              </a:rPr>
              <a:t>NO </a:t>
            </a:r>
            <a:r>
              <a:rPr lang="es-MX" sz="2000" i="1" dirty="0">
                <a:latin typeface="Aharoni" panose="02010803020104030203" pitchFamily="2" charset="-79"/>
                <a:ea typeface="Calibri" panose="020F0502020204030204" pitchFamily="34" charset="0"/>
                <a:cs typeface="Aharoni" panose="02010803020104030203" pitchFamily="2" charset="-79"/>
              </a:rPr>
              <a:t>SE ATREVEN A VIVIR SU PROPIA EXPERIENCIA. UN PERÍODO DE DUELO PODRÍA SER LA METAMORFOSIS TRAS LA CUAL CONSIGAN LIBERARSE DE LA FINA CÁSCARA DE LA ANGUSTIA UTILIZANDO LAS ALAS DEL ESPÍRITU</a:t>
            </a:r>
            <a:endParaRPr lang="es-MX" sz="2000" dirty="0">
              <a:latin typeface="Aharoni" panose="02010803020104030203" pitchFamily="2" charset="-79"/>
              <a:cs typeface="Aharoni" panose="02010803020104030203" pitchFamily="2" charset="-79"/>
            </a:endParaRPr>
          </a:p>
        </p:txBody>
      </p:sp>
      <p:pic>
        <p:nvPicPr>
          <p:cNvPr id="7170" name="Picture 2" descr="COACHING INSPIR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869" y="1606443"/>
            <a:ext cx="5308979" cy="2692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De oruga a mariposa, Cambio de consciencia, transformación, metamorfosis,  para un nuevo comien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18" y="4799911"/>
            <a:ext cx="3875964" cy="16263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5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1319" y="321692"/>
            <a:ext cx="11327642" cy="769441"/>
          </a:xfrm>
          <a:prstGeom prst="rect">
            <a:avLst/>
          </a:prstGeom>
        </p:spPr>
        <p:txBody>
          <a:bodyPr wrap="square">
            <a:spAutoFit/>
          </a:bodyPr>
          <a:lstStyle/>
          <a:p>
            <a:pPr algn="just"/>
            <a:r>
              <a:rPr lang="es-ES" sz="4400" b="1" dirty="0">
                <a:ln w="9525">
                  <a:solidFill>
                    <a:schemeClr val="bg1"/>
                  </a:solidFill>
                  <a:prstDash val="solid"/>
                </a:ln>
                <a:effectLst>
                  <a:outerShdw blurRad="12700" dist="38100" dir="2700000" algn="tl" rotWithShape="0">
                    <a:schemeClr val="bg1">
                      <a:lumMod val="50000"/>
                    </a:schemeClr>
                  </a:outerShdw>
                </a:effectLst>
              </a:rPr>
              <a:t>DESAFIOS QUE LA PERSONA DEBE </a:t>
            </a:r>
            <a:r>
              <a:rPr lang="es-ES" sz="4400" b="1" dirty="0" smtClean="0">
                <a:ln w="9525">
                  <a:solidFill>
                    <a:schemeClr val="bg1"/>
                  </a:solidFill>
                  <a:prstDash val="solid"/>
                </a:ln>
                <a:effectLst>
                  <a:outerShdw blurRad="12700" dist="38100" dir="2700000" algn="tl" rotWithShape="0">
                    <a:schemeClr val="bg1">
                      <a:lumMod val="50000"/>
                    </a:schemeClr>
                  </a:outerShdw>
                </a:effectLst>
              </a:rPr>
              <a:t>AFRONTAR</a:t>
            </a:r>
            <a:endParaRPr lang="es-ES" sz="4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ángulo 2"/>
          <p:cNvSpPr/>
          <p:nvPr/>
        </p:nvSpPr>
        <p:spPr>
          <a:xfrm>
            <a:off x="313900" y="1538364"/>
            <a:ext cx="3888372" cy="584775"/>
          </a:xfrm>
          <a:prstGeom prst="rect">
            <a:avLst/>
          </a:prstGeom>
        </p:spPr>
        <p:txBody>
          <a:bodyPr wrap="none">
            <a:spAutoFit/>
          </a:bodyPr>
          <a:lstStyle/>
          <a:p>
            <a:r>
              <a:rPr lang="es-MX" sz="3200" b="1" dirty="0" smtClean="0">
                <a:latin typeface="Tw Cen MT Condensed" panose="020B0606020104020203" pitchFamily="34" charset="0"/>
                <a:ea typeface="Calibri" panose="020F0502020204030204" pitchFamily="34" charset="0"/>
              </a:rPr>
              <a:t>4.- REPARAR </a:t>
            </a:r>
            <a:r>
              <a:rPr lang="es-MX" sz="3200" b="1" dirty="0">
                <a:latin typeface="Tw Cen MT Condensed" panose="020B0606020104020203" pitchFamily="34" charset="0"/>
                <a:ea typeface="Calibri" panose="020F0502020204030204" pitchFamily="34" charset="0"/>
              </a:rPr>
              <a:t>LA CULPA</a:t>
            </a:r>
            <a:r>
              <a:rPr lang="es-MX" sz="3200" dirty="0">
                <a:latin typeface="Tw Cen MT Condensed" panose="020B0606020104020203" pitchFamily="34" charset="0"/>
                <a:ea typeface="Calibri" panose="020F0502020204030204" pitchFamily="34" charset="0"/>
              </a:rPr>
              <a:t>… </a:t>
            </a:r>
            <a:endParaRPr lang="es-MX" sz="3200" dirty="0">
              <a:latin typeface="Tw Cen MT Condensed" panose="020B0606020104020203" pitchFamily="34" charset="0"/>
            </a:endParaRPr>
          </a:p>
        </p:txBody>
      </p:sp>
      <p:pic>
        <p:nvPicPr>
          <p:cNvPr id="8194" name="Picture 2" descr="Psicosegovia - No, la culpa no nos hace mejores personas ni nos ayuda a  reparar el daño, &amp;quot;solo&amp;quot; hace que nos sintamos peor con nosotros mismos, más  pesad@s y menos válidos. 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00" y="2224585"/>
            <a:ext cx="3480178" cy="414891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722961" y="1326120"/>
            <a:ext cx="6096000" cy="132343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a:r>
              <a:rPr lang="es-MX" sz="2000" dirty="0">
                <a:latin typeface="Aharoni" panose="02010803020104030203" pitchFamily="2" charset="-79"/>
                <a:ea typeface="Calibri" panose="020F0502020204030204" pitchFamily="34" charset="0"/>
                <a:cs typeface="Aharoni" panose="02010803020104030203" pitchFamily="2" charset="-79"/>
              </a:rPr>
              <a:t>A QUIÉN NO LE DUELEN LAS MALAS DECISIONES QUE NOSOTROS MISMOS HEMOS TOMADO Y QUE NUNCA MÁS TENDREMOS LA OPORTUNIDAD DE REVISAR? </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3935105" y="2975605"/>
            <a:ext cx="6560024"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MX" sz="2000" i="1" dirty="0">
                <a:latin typeface="Aharoni" panose="02010803020104030203" pitchFamily="2" charset="-79"/>
                <a:ea typeface="Calibri" panose="020F0502020204030204" pitchFamily="34" charset="0"/>
                <a:cs typeface="Aharoni" panose="02010803020104030203" pitchFamily="2" charset="-79"/>
              </a:rPr>
              <a:t>EXISTE UNA METÁFORA </a:t>
            </a:r>
            <a:r>
              <a:rPr lang="es-MX" sz="2000" i="1" dirty="0" smtClean="0">
                <a:latin typeface="Aharoni" panose="02010803020104030203" pitchFamily="2" charset="-79"/>
                <a:ea typeface="Calibri" panose="020F0502020204030204" pitchFamily="34" charset="0"/>
                <a:cs typeface="Aharoni" panose="02010803020104030203" pitchFamily="2" charset="-79"/>
              </a:rPr>
              <a:t> </a:t>
            </a:r>
            <a:r>
              <a:rPr lang="es-MX" sz="2000" i="1" dirty="0">
                <a:latin typeface="Aharoni" panose="02010803020104030203" pitchFamily="2" charset="-79"/>
                <a:ea typeface="Calibri" panose="020F0502020204030204" pitchFamily="34" charset="0"/>
                <a:cs typeface="Aharoni" panose="02010803020104030203" pitchFamily="2" charset="-79"/>
              </a:rPr>
              <a:t>SEGÚN LA CUAL, CUANDO NACEMOS, RECIBIMOS UN CESTO CON EL QUE PODEMOS PASEAR POR UN JARDÍN PARA RECOGER FRUTA</a:t>
            </a:r>
            <a:endParaRPr lang="es-MX" sz="2000" dirty="0">
              <a:latin typeface="Aharoni" panose="02010803020104030203" pitchFamily="2" charset="-79"/>
              <a:cs typeface="Aharoni" panose="02010803020104030203" pitchFamily="2" charset="-79"/>
            </a:endParaRPr>
          </a:p>
        </p:txBody>
      </p:sp>
      <p:sp>
        <p:nvSpPr>
          <p:cNvPr id="6" name="Rectángulo 5"/>
          <p:cNvSpPr/>
          <p:nvPr/>
        </p:nvSpPr>
        <p:spPr>
          <a:xfrm>
            <a:off x="5954973" y="4657636"/>
            <a:ext cx="60960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r>
              <a:rPr lang="es-MX" sz="2000" i="1" dirty="0">
                <a:latin typeface="Aharoni" panose="02010803020104030203" pitchFamily="2" charset="-79"/>
                <a:ea typeface="Calibri" panose="020F0502020204030204" pitchFamily="34" charset="0"/>
                <a:cs typeface="Aharoni" panose="02010803020104030203" pitchFamily="2" charset="-79"/>
              </a:rPr>
              <a:t>EN REALIDAD, LA VERDADERA COSECHA NO SE HALLA EN EL CESTO, SINO DEPOSITADA EN LOS GRANEROS DE LA ETERNIDAD, CON EL ESFUERZO DE LA RECOLECCIÓN Y LA BONDAD DEL REPARTO</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01661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1319" y="321692"/>
            <a:ext cx="11327642" cy="769441"/>
          </a:xfrm>
          <a:prstGeom prst="rect">
            <a:avLst/>
          </a:prstGeom>
        </p:spPr>
        <p:txBody>
          <a:bodyPr wrap="square">
            <a:spAutoFit/>
          </a:bodyPr>
          <a:lstStyle/>
          <a:p>
            <a:pPr algn="just"/>
            <a:r>
              <a:rPr lang="es-ES" sz="4400" b="1" dirty="0">
                <a:ln w="9525">
                  <a:solidFill>
                    <a:schemeClr val="bg1"/>
                  </a:solidFill>
                  <a:prstDash val="solid"/>
                </a:ln>
                <a:effectLst>
                  <a:outerShdw blurRad="12700" dist="38100" dir="2700000" algn="tl" rotWithShape="0">
                    <a:schemeClr val="bg1">
                      <a:lumMod val="50000"/>
                    </a:schemeClr>
                  </a:outerShdw>
                </a:effectLst>
              </a:rPr>
              <a:t>DESAFIOS QUE LA PERSONA DEBE </a:t>
            </a:r>
            <a:r>
              <a:rPr lang="es-ES" sz="4400" b="1" dirty="0" smtClean="0">
                <a:ln w="9525">
                  <a:solidFill>
                    <a:schemeClr val="bg1"/>
                  </a:solidFill>
                  <a:prstDash val="solid"/>
                </a:ln>
                <a:effectLst>
                  <a:outerShdw blurRad="12700" dist="38100" dir="2700000" algn="tl" rotWithShape="0">
                    <a:schemeClr val="bg1">
                      <a:lumMod val="50000"/>
                    </a:schemeClr>
                  </a:outerShdw>
                </a:effectLst>
              </a:rPr>
              <a:t>AFRONTAR</a:t>
            </a:r>
            <a:endParaRPr lang="es-ES" sz="4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ángulo 2"/>
          <p:cNvSpPr/>
          <p:nvPr/>
        </p:nvSpPr>
        <p:spPr>
          <a:xfrm>
            <a:off x="491319" y="1456478"/>
            <a:ext cx="5793381" cy="523220"/>
          </a:xfrm>
          <a:prstGeom prst="rect">
            <a:avLst/>
          </a:prstGeom>
        </p:spPr>
        <p:txBody>
          <a:bodyPr wrap="none">
            <a:spAutoFit/>
          </a:bodyPr>
          <a:lstStyle/>
          <a:p>
            <a:r>
              <a:rPr lang="es-MX" sz="2800" b="1" dirty="0" smtClean="0">
                <a:latin typeface="Tw Cen MT" panose="020B0602020104020603" pitchFamily="34" charset="0"/>
                <a:ea typeface="Calibri" panose="020F0502020204030204" pitchFamily="34" charset="0"/>
                <a:cs typeface="Aharoni" panose="02010803020104030203" pitchFamily="2" charset="-79"/>
              </a:rPr>
              <a:t>5.- DEL </a:t>
            </a:r>
            <a:r>
              <a:rPr lang="es-MX" sz="2800" b="1" dirty="0">
                <a:latin typeface="Tw Cen MT" panose="020B0602020104020603" pitchFamily="34" charset="0"/>
                <a:ea typeface="Calibri" panose="020F0502020204030204" pitchFamily="34" charset="0"/>
                <a:cs typeface="Aharoni" panose="02010803020104030203" pitchFamily="2" charset="-79"/>
              </a:rPr>
              <a:t>CAOS NACEN LAS ESTRELLAS</a:t>
            </a:r>
            <a:endParaRPr lang="es-MX" sz="2800" dirty="0">
              <a:latin typeface="Tw Cen MT" panose="020B0602020104020603" pitchFamily="34" charset="0"/>
              <a:cs typeface="Aharoni" panose="02010803020104030203" pitchFamily="2" charset="-79"/>
            </a:endParaRPr>
          </a:p>
        </p:txBody>
      </p:sp>
      <p:pic>
        <p:nvPicPr>
          <p:cNvPr id="9218" name="Picture 2" descr="19 ideas de ESTRELLAS | estrellas, dibujos de estrellas, estrellas en el  ci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086" y="1121785"/>
            <a:ext cx="4640239" cy="46713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491319" y="2345043"/>
            <a:ext cx="6096000" cy="1015663"/>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r>
              <a:rPr lang="es-MX" sz="2000" dirty="0" smtClean="0">
                <a:latin typeface="Aharoni" panose="02010803020104030203" pitchFamily="2" charset="-79"/>
                <a:ea typeface="Calibri" panose="020F0502020204030204" pitchFamily="34" charset="0"/>
                <a:cs typeface="Aharoni" panose="02010803020104030203" pitchFamily="2" charset="-79"/>
              </a:rPr>
              <a:t>NADIE </a:t>
            </a:r>
            <a:r>
              <a:rPr lang="es-MX" sz="2000" dirty="0">
                <a:latin typeface="Aharoni" panose="02010803020104030203" pitchFamily="2" charset="-79"/>
                <a:ea typeface="Calibri" panose="020F0502020204030204" pitchFamily="34" charset="0"/>
                <a:cs typeface="Aharoni" panose="02010803020104030203" pitchFamily="2" charset="-79"/>
              </a:rPr>
              <a:t>ELEGIRÍA POR VOLUNTAD PROPIA ENFRENTARSE A </a:t>
            </a:r>
            <a:r>
              <a:rPr lang="es-MX" sz="2000" dirty="0" smtClean="0">
                <a:latin typeface="Aharoni" panose="02010803020104030203" pitchFamily="2" charset="-79"/>
                <a:ea typeface="Calibri" panose="020F0502020204030204" pitchFamily="34" charset="0"/>
                <a:cs typeface="Aharoni" panose="02010803020104030203" pitchFamily="2" charset="-79"/>
              </a:rPr>
              <a:t>LAS TORMENTAS DE LAS PERDIDAS…</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491319" y="4054214"/>
            <a:ext cx="6096000" cy="1738938"/>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lnSpc>
                <a:spcPct val="107000"/>
              </a:lnSpc>
              <a:spcAft>
                <a:spcPts val="0"/>
              </a:spcAft>
            </a:pPr>
            <a:r>
              <a:rPr lang="es-MX" sz="2000" dirty="0">
                <a:latin typeface="Aharoni" panose="02010803020104030203" pitchFamily="2" charset="-79"/>
                <a:ea typeface="Calibri" panose="020F0502020204030204" pitchFamily="34" charset="0"/>
                <a:cs typeface="Aharoni" panose="02010803020104030203" pitchFamily="2" charset="-79"/>
              </a:rPr>
              <a:t>EN MEDIO DEL ASFALTO SURGEN FLORES Y DEL CAOS NACEN LAS ESTRELLAS. </a:t>
            </a:r>
            <a:r>
              <a:rPr lang="es-MX" sz="2000" dirty="0" smtClean="0">
                <a:latin typeface="Aharoni" panose="02010803020104030203" pitchFamily="2" charset="-79"/>
                <a:ea typeface="Calibri" panose="020F0502020204030204" pitchFamily="34" charset="0"/>
                <a:cs typeface="Aharoni" panose="02010803020104030203" pitchFamily="2" charset="-79"/>
              </a:rPr>
              <a:t>PODEMOS </a:t>
            </a:r>
            <a:r>
              <a:rPr lang="es-MX" sz="2000" dirty="0">
                <a:latin typeface="Aharoni" panose="02010803020104030203" pitchFamily="2" charset="-79"/>
                <a:ea typeface="Calibri" panose="020F0502020204030204" pitchFamily="34" charset="0"/>
                <a:cs typeface="Aharoni" panose="02010803020104030203" pitchFamily="2" charset="-79"/>
              </a:rPr>
              <a:t>HACER DEL DOLOR ALGO BONITO. CULPARNOS NOS ENCADENA, NOS REMITE AL CÍRCULO DE RENCOR Y MIEDO, PERDONARNOS NOS LIBERA</a:t>
            </a: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22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323" y="432932"/>
            <a:ext cx="6096000" cy="206287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lnSpc>
                <a:spcPct val="107000"/>
              </a:lnSpc>
              <a:spcAft>
                <a:spcPts val="0"/>
              </a:spcAft>
            </a:pPr>
            <a:r>
              <a:rPr lang="es-MX" sz="2000" b="1" dirty="0">
                <a:latin typeface="Aharoni" panose="02010803020104030203" pitchFamily="2" charset="-79"/>
                <a:ea typeface="Calibri" panose="020F0502020204030204" pitchFamily="34" charset="0"/>
                <a:cs typeface="Aharoni" panose="02010803020104030203" pitchFamily="2" charset="-79"/>
              </a:rPr>
              <a:t>«ES HERMOSO VER CÓMO LAS PERSONAS RENACEMOS DESPUÉS DE ATRAVESAR, CADA UNA A SU MANERA, DUELOS INMENSOS. HAY UN ANTES Y UN DESPUÉS DE ESAS SACUDIDAS TREMENDAS QUE TE VOLTEAN ENTERA Y TE DEJAN FRENTE A LA NADA.»</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sp>
        <p:nvSpPr>
          <p:cNvPr id="3" name="Rectángulo 2"/>
          <p:cNvSpPr/>
          <p:nvPr/>
        </p:nvSpPr>
        <p:spPr>
          <a:xfrm>
            <a:off x="168323" y="2925053"/>
            <a:ext cx="6127843"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sz="2000" dirty="0">
                <a:latin typeface="Aharoni" panose="02010803020104030203" pitchFamily="2" charset="-79"/>
                <a:ea typeface="Calibri" panose="020F0502020204030204" pitchFamily="34" charset="0"/>
                <a:cs typeface="Aharoni" panose="02010803020104030203" pitchFamily="2" charset="-79"/>
              </a:rPr>
              <a:t>CUANDO TENGO MIEDO, ES PORQUE ME RESISTO AL CAMBIO, ME RESISTO A LA VIDA, PORQUE NO ACEPTO LAS COSAS TAL COMO SON, PORQUE NO </a:t>
            </a:r>
            <a:r>
              <a:rPr lang="es-MX" sz="2000" dirty="0" smtClean="0">
                <a:latin typeface="Aharoni" panose="02010803020104030203" pitchFamily="2" charset="-79"/>
                <a:ea typeface="Calibri" panose="020F0502020204030204" pitchFamily="34" charset="0"/>
                <a:cs typeface="Aharoni" panose="02010803020104030203" pitchFamily="2" charset="-79"/>
              </a:rPr>
              <a:t>CONFÍO…</a:t>
            </a:r>
            <a:endParaRPr lang="es-MX" sz="2000" dirty="0">
              <a:latin typeface="Aharoni" panose="02010803020104030203" pitchFamily="2" charset="-79"/>
              <a:cs typeface="Aharoni" panose="02010803020104030203" pitchFamily="2" charset="-79"/>
            </a:endParaRPr>
          </a:p>
        </p:txBody>
      </p:sp>
      <p:sp>
        <p:nvSpPr>
          <p:cNvPr id="4" name="Rectángulo 3"/>
          <p:cNvSpPr/>
          <p:nvPr/>
        </p:nvSpPr>
        <p:spPr>
          <a:xfrm>
            <a:off x="200166" y="4677741"/>
            <a:ext cx="6096000" cy="163121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s-MX" sz="2000" dirty="0">
                <a:latin typeface="Aharoni" panose="02010803020104030203" pitchFamily="2" charset="-79"/>
                <a:ea typeface="Calibri" panose="020F0502020204030204" pitchFamily="34" charset="0"/>
                <a:cs typeface="Aharoni" panose="02010803020104030203" pitchFamily="2" charset="-79"/>
              </a:rPr>
              <a:t>EL DOLOR Y EL MIEDO PIERDEN FUERZA CUANDO LOS RECONOCEMOS, CUANDO LES OTORGAMOS UN ESPACIO. DE HECHO, CUANDO ESTAMOS DISPUESTOS A VIVIR EL DOLOR, CESA EL SUFRIMIENTO</a:t>
            </a:r>
            <a:endParaRPr lang="es-MX" sz="2000" dirty="0">
              <a:latin typeface="Aharoni" panose="02010803020104030203" pitchFamily="2" charset="-79"/>
              <a:cs typeface="Aharoni" panose="02010803020104030203" pitchFamily="2" charset="-79"/>
            </a:endParaRPr>
          </a:p>
        </p:txBody>
      </p:sp>
      <p:pic>
        <p:nvPicPr>
          <p:cNvPr id="10242" name="Picture 2" descr="Resiliencia y cambio climático: empresas resilientes al clima - Ecoem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452" y="432932"/>
            <a:ext cx="5091100" cy="58760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27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5518" y="609080"/>
            <a:ext cx="6096000" cy="2061783"/>
          </a:xfrm>
          <a:prstGeom prst="rect">
            <a:avLst/>
          </a:prstGeom>
        </p:spPr>
        <p:txBody>
          <a:bodyPr>
            <a:spAutoFit/>
          </a:bodyPr>
          <a:lstStyle/>
          <a:p>
            <a:pPr algn="just">
              <a:lnSpc>
                <a:spcPct val="107000"/>
              </a:lnSpc>
              <a:spcAft>
                <a:spcPts val="0"/>
              </a:spcAft>
            </a:pPr>
            <a:r>
              <a:rPr lang="es-MX" sz="2400" dirty="0" smtClean="0">
                <a:latin typeface="Aharoni" panose="02010803020104030203" pitchFamily="2" charset="-79"/>
                <a:ea typeface="Calibri" panose="020F0502020204030204" pitchFamily="34" charset="0"/>
                <a:cs typeface="Aharoni" panose="02010803020104030203" pitchFamily="2" charset="-79"/>
              </a:rPr>
              <a:t>DUELE </a:t>
            </a:r>
            <a:r>
              <a:rPr lang="es-MX" sz="2400" dirty="0">
                <a:latin typeface="Aharoni" panose="02010803020104030203" pitchFamily="2" charset="-79"/>
                <a:ea typeface="Calibri" panose="020F0502020204030204" pitchFamily="34" charset="0"/>
                <a:cs typeface="Aharoni" panose="02010803020104030203" pitchFamily="2" charset="-79"/>
              </a:rPr>
              <a:t>MUCHO LA PÉRDIDA DE UN SER AL QUE ADORAMOS. TANTO, QUE A MENUDO NOS PARECE MÁS FÁCIL Y LIBERADOR MORIR QUE SEGUIR VIVIENDO</a:t>
            </a:r>
            <a:endParaRPr lang="es-MX" sz="2400" dirty="0">
              <a:latin typeface="Aharoni" panose="02010803020104030203" pitchFamily="2" charset="-79"/>
              <a:cs typeface="Aharoni" panose="02010803020104030203" pitchFamily="2" charset="-79"/>
            </a:endParaRPr>
          </a:p>
        </p:txBody>
      </p:sp>
      <p:sp>
        <p:nvSpPr>
          <p:cNvPr id="3" name="Rectángulo 2"/>
          <p:cNvSpPr/>
          <p:nvPr/>
        </p:nvSpPr>
        <p:spPr>
          <a:xfrm>
            <a:off x="5933090" y="4153139"/>
            <a:ext cx="6096000" cy="1938992"/>
          </a:xfrm>
          <a:prstGeom prst="rect">
            <a:avLst/>
          </a:prstGeom>
        </p:spPr>
        <p:txBody>
          <a:bodyPr>
            <a:spAutoFit/>
          </a:bodyPr>
          <a:lstStyle/>
          <a:p>
            <a:pPr algn="just"/>
            <a:r>
              <a:rPr lang="es-MX" sz="2400" dirty="0">
                <a:latin typeface="Aharoni" panose="02010803020104030203" pitchFamily="2" charset="-79"/>
                <a:ea typeface="Calibri" panose="020F0502020204030204" pitchFamily="34" charset="0"/>
                <a:cs typeface="Aharoni" panose="02010803020104030203" pitchFamily="2" charset="-79"/>
              </a:rPr>
              <a:t>LAS CIRCUNSTANCIAS SON LAS QUE SON, PERO TODOS TENEMOS LA CAPACIDAD DE INVENTAR INFINITAS MANERAS DE ENCARARLAS. ESA CREATIVIDAD ES UN DON </a:t>
            </a:r>
            <a:endParaRPr lang="es-MX" sz="2400" dirty="0">
              <a:latin typeface="Aharoni" panose="02010803020104030203" pitchFamily="2" charset="-79"/>
              <a:cs typeface="Aharoni" panose="02010803020104030203" pitchFamily="2" charset="-79"/>
            </a:endParaRPr>
          </a:p>
        </p:txBody>
      </p:sp>
      <p:pic>
        <p:nvPicPr>
          <p:cNvPr id="1026" name="Picture 2" descr="Cómo aliviar el dolor emocional y ser más felices - Ser mujer, mamá y mucho  más.Ser mujer, mamá y mucho m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18" y="2809821"/>
            <a:ext cx="5134303" cy="35436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OLOR ¿EMOCIONAL? – Orientación Emo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27" y="425670"/>
            <a:ext cx="3675501" cy="334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19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9034" y="451633"/>
            <a:ext cx="6096000" cy="2308324"/>
          </a:xfrm>
          <a:prstGeom prst="rect">
            <a:avLst/>
          </a:prstGeom>
        </p:spPr>
        <p:txBody>
          <a:bodyPr>
            <a:spAutoFit/>
          </a:bodyPr>
          <a:lstStyle/>
          <a:p>
            <a:pPr algn="just"/>
            <a:r>
              <a:rPr lang="es-MX" dirty="0">
                <a:latin typeface="Arial" panose="020B0604020202020204" pitchFamily="34" charset="0"/>
                <a:ea typeface="Calibri" panose="020F0502020204030204" pitchFamily="34" charset="0"/>
              </a:rPr>
              <a:t>¿</a:t>
            </a:r>
            <a:r>
              <a:rPr lang="es-MX" sz="2400" dirty="0">
                <a:latin typeface="Aharoni" panose="02010803020104030203" pitchFamily="2" charset="-79"/>
                <a:ea typeface="Calibri" panose="020F0502020204030204" pitchFamily="34" charset="0"/>
                <a:cs typeface="Aharoni" panose="02010803020104030203" pitchFamily="2" charset="-79"/>
              </a:rPr>
              <a:t>CUÁNTO DURA LA TRISTEZA Y EL DOLOR INSOPORTABLE? DEPENDE DE LA CAPACIDAD DE CADA UNO DE TRASCENDER EL DOLOR, DE CONECTARNOS AL AMOR, DE ACEPTAR LA VIDA Y LOS CAMBIOS</a:t>
            </a:r>
            <a:endParaRPr lang="es-MX" sz="2400" dirty="0">
              <a:latin typeface="Aharoni" panose="02010803020104030203" pitchFamily="2" charset="-79"/>
              <a:cs typeface="Aharoni" panose="02010803020104030203" pitchFamily="2" charset="-79"/>
            </a:endParaRPr>
          </a:p>
        </p:txBody>
      </p:sp>
      <p:sp>
        <p:nvSpPr>
          <p:cNvPr id="3" name="Rectángulo 2"/>
          <p:cNvSpPr/>
          <p:nvPr/>
        </p:nvSpPr>
        <p:spPr>
          <a:xfrm>
            <a:off x="289034" y="3310787"/>
            <a:ext cx="6096000" cy="1384995"/>
          </a:xfrm>
          <a:prstGeom prst="rect">
            <a:avLst/>
          </a:prstGeom>
        </p:spPr>
        <p:txBody>
          <a:bodyPr>
            <a:spAutoFit/>
          </a:bodyPr>
          <a:lstStyle/>
          <a:p>
            <a:pPr algn="just"/>
            <a:r>
              <a:rPr lang="es-MX" sz="2800" dirty="0">
                <a:latin typeface="Aharoni" panose="02010803020104030203" pitchFamily="2" charset="-79"/>
                <a:ea typeface="Calibri" panose="020F0502020204030204" pitchFamily="34" charset="0"/>
                <a:cs typeface="Aharoni" panose="02010803020104030203" pitchFamily="2" charset="-79"/>
              </a:rPr>
              <a:t>EL DOLOR, SI NO NOS AFERRAMOS A ÉL, ES UN BUEN MAESTRO</a:t>
            </a:r>
            <a:endParaRPr lang="es-MX" sz="2800" dirty="0">
              <a:latin typeface="Aharoni" panose="02010803020104030203" pitchFamily="2" charset="-79"/>
              <a:cs typeface="Aharoni" panose="02010803020104030203" pitchFamily="2" charset="-79"/>
            </a:endParaRPr>
          </a:p>
        </p:txBody>
      </p:sp>
      <p:pic>
        <p:nvPicPr>
          <p:cNvPr id="2050" name="Picture 2" descr="Ser Centro Psicológico - 🔸El dolor emocional que cada individuo sufre es  distinto Cada persona siente el dolor emocional a su manera, y como ya he  dicho puede ser causado por disti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79" y="315310"/>
            <a:ext cx="5044966" cy="600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2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26705266"/>
              </p:ext>
            </p:extLst>
          </p:nvPr>
        </p:nvGraphicFramePr>
        <p:xfrm>
          <a:off x="450376" y="313899"/>
          <a:ext cx="11081982" cy="604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0097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2011" y="191125"/>
            <a:ext cx="11750723" cy="6146298"/>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07000"/>
              </a:lnSpc>
              <a:spcAft>
                <a:spcPts val="0"/>
              </a:spcAft>
            </a:pPr>
            <a:r>
              <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rPr>
              <a:t>IMAGÍNATE QUE TUS SERES QUERIDOS QUE HAN PARTIDO ESTÁN BIEN</a:t>
            </a: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pPr>
            <a:endPar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rPr>
              <a:t>IMAGÍNATE QUE SIENTES SU PROFUNDO AMOR Y SU ENERGÍA DENTRO DE TI. </a:t>
            </a:r>
            <a:endPar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endPar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IMAGÍNATE </a:t>
            </a:r>
            <a:r>
              <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rPr>
              <a:t>QUE NADIE TE HA QUITADO NADA, QUE SIMPLEMENTE SU TIEMPO AQUÍ ERA LIMITADO, COMO EL TUYO, COMO EL DE TODOS</a:t>
            </a: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pPr>
            <a:endPar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rPr>
              <a:t>IMAGÍNATE QUE SU AMOR ES INCONDICIONAL</a:t>
            </a: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pPr>
            <a:endPar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IMAGÍNATE </a:t>
            </a:r>
            <a:r>
              <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rPr>
              <a:t>QUE ERES CAPAZ DE ATRAVESAR EL DOLOR Y SALIR FORTALECIDO</a:t>
            </a: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pPr>
            <a:endPar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IMAGÍNATE </a:t>
            </a:r>
            <a:r>
              <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rPr>
              <a:t>QUE VIVES SIN EL MIEDO A VIVIR PLENAMENTE, AUNQUE TE </a:t>
            </a:r>
            <a:r>
              <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EQUIVOQUES.</a:t>
            </a:r>
          </a:p>
          <a:p>
            <a:endParaRPr lang="es-MX" sz="2000" dirty="0">
              <a:solidFill>
                <a:schemeClr val="tx1"/>
              </a:solidFill>
              <a:latin typeface="Aharoni" panose="02010803020104030203" pitchFamily="2" charset="-79"/>
              <a:ea typeface="Calibri" panose="020F0502020204030204" pitchFamily="34" charset="0"/>
              <a:cs typeface="Aharoni" panose="02010803020104030203" pitchFamily="2" charset="-79"/>
            </a:endParaRPr>
          </a:p>
          <a:p>
            <a:r>
              <a:rPr lang="es-MX" sz="2000" dirty="0">
                <a:solidFill>
                  <a:schemeClr val="tx1"/>
                </a:solidFill>
                <a:latin typeface="Aharoni" panose="02010803020104030203" pitchFamily="2" charset="-79"/>
                <a:cs typeface="Aharoni" panose="02010803020104030203" pitchFamily="2" charset="-79"/>
              </a:rPr>
              <a:t>IMAGÍNATE QUE TE AMAS TAL COMO ERES</a:t>
            </a:r>
            <a:r>
              <a:rPr lang="es-MX" sz="2000" dirty="0" smtClean="0">
                <a:solidFill>
                  <a:schemeClr val="tx1"/>
                </a:solidFill>
                <a:latin typeface="Aharoni" panose="02010803020104030203" pitchFamily="2" charset="-79"/>
                <a:cs typeface="Aharoni" panose="02010803020104030203" pitchFamily="2" charset="-79"/>
              </a:rPr>
              <a:t>.</a:t>
            </a:r>
          </a:p>
          <a:p>
            <a:endParaRPr lang="es-MX" sz="2000" dirty="0">
              <a:solidFill>
                <a:schemeClr val="tx1"/>
              </a:solidFill>
              <a:latin typeface="Aharoni" panose="02010803020104030203" pitchFamily="2" charset="-79"/>
              <a:cs typeface="Aharoni" panose="02010803020104030203" pitchFamily="2" charset="-79"/>
            </a:endParaRPr>
          </a:p>
          <a:p>
            <a:r>
              <a:rPr lang="es-MX" sz="2000" dirty="0">
                <a:solidFill>
                  <a:schemeClr val="tx1"/>
                </a:solidFill>
                <a:latin typeface="Aharoni" panose="02010803020104030203" pitchFamily="2" charset="-79"/>
                <a:cs typeface="Aharoni" panose="02010803020104030203" pitchFamily="2" charset="-79"/>
              </a:rPr>
              <a:t>IMAGÍNATE QUE TE PERMITES DISFRUTAR DE LO QUE HACES, DE LO QUE VES, DE LO QUE SIENTES</a:t>
            </a:r>
            <a:r>
              <a:rPr lang="es-MX" sz="2000" dirty="0" smtClean="0">
                <a:solidFill>
                  <a:schemeClr val="tx1"/>
                </a:solidFill>
                <a:latin typeface="Aharoni" panose="02010803020104030203" pitchFamily="2" charset="-79"/>
                <a:cs typeface="Aharoni" panose="02010803020104030203" pitchFamily="2" charset="-79"/>
              </a:rPr>
              <a:t>.</a:t>
            </a:r>
          </a:p>
          <a:p>
            <a:endParaRPr lang="es-MX" sz="2000" dirty="0">
              <a:solidFill>
                <a:schemeClr val="tx1"/>
              </a:solidFill>
              <a:latin typeface="Aharoni" panose="02010803020104030203" pitchFamily="2" charset="-79"/>
              <a:cs typeface="Aharoni" panose="02010803020104030203" pitchFamily="2" charset="-79"/>
            </a:endParaRPr>
          </a:p>
          <a:p>
            <a:r>
              <a:rPr lang="es-MX" sz="2000" dirty="0">
                <a:solidFill>
                  <a:schemeClr val="tx1"/>
                </a:solidFill>
                <a:latin typeface="Aharoni" panose="02010803020104030203" pitchFamily="2" charset="-79"/>
                <a:cs typeface="Aharoni" panose="02010803020104030203" pitchFamily="2" charset="-79"/>
              </a:rPr>
              <a:t>IMAGÍNATE TODO ESO HASTA CONVERTIRLO EN REALIDAD</a:t>
            </a:r>
            <a:r>
              <a:rPr lang="es-MX" sz="2000" dirty="0" smtClean="0">
                <a:solidFill>
                  <a:schemeClr val="tx1"/>
                </a:solidFill>
                <a:latin typeface="Aharoni" panose="02010803020104030203" pitchFamily="2" charset="-79"/>
                <a:cs typeface="Aharoni" panose="02010803020104030203" pitchFamily="2" charset="-79"/>
              </a:rPr>
              <a:t>.</a:t>
            </a:r>
            <a:endParaRPr lang="es-MX" sz="2000" dirty="0" smtClean="0">
              <a:solidFill>
                <a:schemeClr val="tx1"/>
              </a:solidFill>
              <a:latin typeface="Aharoni" panose="02010803020104030203" pitchFamily="2" charset="-79"/>
              <a:ea typeface="Calibri" panose="020F0502020204030204" pitchFamily="34" charset="0"/>
              <a:cs typeface="Aharoni" panose="02010803020104030203" pitchFamily="2" charset="-79"/>
            </a:endParaRPr>
          </a:p>
          <a:p>
            <a:endParaRPr lang="es-MX" dirty="0">
              <a:solidFill>
                <a:schemeClr val="tx1"/>
              </a:solidFill>
              <a:latin typeface="Aharoni" panose="02010803020104030203" pitchFamily="2" charset="-79"/>
              <a:cs typeface="Aharoni" panose="02010803020104030203" pitchFamily="2" charset="-79"/>
            </a:endParaRPr>
          </a:p>
        </p:txBody>
      </p:sp>
      <p:pic>
        <p:nvPicPr>
          <p:cNvPr id="3" name="Picture 4" descr="HUSI sensible al duelo materno - H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1421" y="1860312"/>
            <a:ext cx="2380681" cy="1557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USI sensible al duelo materno - H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6453" y="5195549"/>
            <a:ext cx="1744994" cy="1141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USI sensible al duelo materno - H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5727" y="386660"/>
            <a:ext cx="1452068" cy="95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01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47141" y="183192"/>
            <a:ext cx="5687774" cy="923330"/>
          </a:xfrm>
          <a:prstGeom prst="rect">
            <a:avLst/>
          </a:prstGeom>
          <a:ln/>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SEGUIR ADELANTE</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p:cNvSpPr/>
          <p:nvPr/>
        </p:nvSpPr>
        <p:spPr>
          <a:xfrm>
            <a:off x="337855" y="1206773"/>
            <a:ext cx="11631231" cy="50167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3200" b="1" dirty="0" smtClean="0">
                <a:ln w="9525">
                  <a:solidFill>
                    <a:schemeClr val="bg1"/>
                  </a:solidFill>
                  <a:prstDash val="solid"/>
                </a:ln>
                <a:effectLst>
                  <a:outerShdw blurRad="12700" dist="38100" dir="2700000" algn="tl" rotWithShape="0">
                    <a:schemeClr val="bg1">
                      <a:lumMod val="50000"/>
                    </a:schemeClr>
                  </a:outerShdw>
                </a:effectLst>
              </a:rPr>
              <a:t>PUEDES LLORAR PORQUE SE HA IDO,</a:t>
            </a:r>
          </a:p>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O REIR PORQUE HA VIVIDO…</a:t>
            </a:r>
          </a:p>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PUEDES CERRAR LOS OJOS Y REZAR PARA QUE VUELVA O PUEDES ABRIRLOS Y VER TODO LO QUE HA DEJADO…</a:t>
            </a:r>
          </a:p>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TU CORAZON PUEDE ESTAR VACIO PORQUE NO LO PUEDES TENER Y VER, O PUEDE ESTAR LLENO DEL AMOR QUE COMPARTISTE… </a:t>
            </a:r>
          </a:p>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PUEDES LLORAR, CERRAR TU MENTE, SENTIR EL VACIO O PUEDES HACER LO QUE LE GUSTARIA A ESA PERSONA: </a:t>
            </a:r>
          </a:p>
          <a:p>
            <a:pPr algn="ctr"/>
            <a:r>
              <a:rPr lang="es-E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SONREIR, AMAR, SER LIBRE Y SALIR ADELANTE…</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34439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342900"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500813" y="1132764"/>
            <a:ext cx="5386388" cy="32290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3800475" y="1781473"/>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3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371" y="659546"/>
            <a:ext cx="6096000" cy="166661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a:spAutoFit/>
          </a:bodyPr>
          <a:lstStyle/>
          <a:p>
            <a:pPr lvl="0" algn="just">
              <a:lnSpc>
                <a:spcPct val="107000"/>
              </a:lnSpc>
              <a:spcAft>
                <a:spcPts val="0"/>
              </a:spcAft>
            </a:pPr>
            <a:r>
              <a:rPr lang="es-MX" sz="2400" dirty="0" smtClean="0">
                <a:solidFill>
                  <a:schemeClr val="bg1"/>
                </a:solidFill>
                <a:effectLst/>
                <a:latin typeface="AR BLANCA" panose="02000000000000000000" pitchFamily="2" charset="0"/>
                <a:ea typeface="Calibri" panose="020F0502020204030204" pitchFamily="34" charset="0"/>
                <a:cs typeface="Times New Roman" panose="02020603050405020304" pitchFamily="18" charset="0"/>
              </a:rPr>
              <a:t>LAS PÉRDIDAS SON LA SOMBRA DE TODAS LAS POSESIONES, MATERIALES E INMATERIALES… CARLOS SLUZKI, TERAPEUTA FAMILIAR</a:t>
            </a:r>
            <a:endParaRPr lang="es-MX" sz="2400" dirty="0">
              <a:solidFill>
                <a:schemeClr val="bg1"/>
              </a:solidFill>
              <a:effectLst/>
              <a:latin typeface="AR BLANCA" panose="02000000000000000000" pitchFamily="2" charset="0"/>
              <a:ea typeface="Calibri" panose="020F0502020204030204" pitchFamily="34" charset="0"/>
              <a:cs typeface="Times New Roman" panose="02020603050405020304" pitchFamily="18" charset="0"/>
            </a:endParaRPr>
          </a:p>
        </p:txBody>
      </p:sp>
      <p:sp>
        <p:nvSpPr>
          <p:cNvPr id="3" name="Rectángulo 2"/>
          <p:cNvSpPr/>
          <p:nvPr/>
        </p:nvSpPr>
        <p:spPr>
          <a:xfrm>
            <a:off x="5689600" y="3112478"/>
            <a:ext cx="6096000" cy="1384995"/>
          </a:xfrm>
          <a:prstGeom prst="rect">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a:spAutoFit/>
          </a:bodyPr>
          <a:lstStyle/>
          <a:p>
            <a:pPr algn="just"/>
            <a:r>
              <a:rPr lang="es-MX" sz="2800" dirty="0" smtClean="0">
                <a:solidFill>
                  <a:schemeClr val="bg1"/>
                </a:solidFill>
                <a:effectLst/>
                <a:latin typeface="AR BLANCA" panose="02000000000000000000" pitchFamily="2" charset="0"/>
                <a:ea typeface="Calibri" panose="020F0502020204030204" pitchFamily="34" charset="0"/>
              </a:rPr>
              <a:t>TRATA TODO LO QUE TENGAS COMO SI FUERA UNA PORCELANA PRECIOSA PORQUE ALGÚN DÍA DESAPARECERÁ…</a:t>
            </a:r>
            <a:endParaRPr lang="es-MX" sz="2800" dirty="0">
              <a:solidFill>
                <a:schemeClr val="bg1"/>
              </a:solidFill>
              <a:latin typeface="AR BLANCA" panose="02000000000000000000" pitchFamily="2" charset="0"/>
            </a:endParaRPr>
          </a:p>
        </p:txBody>
      </p:sp>
      <p:sp>
        <p:nvSpPr>
          <p:cNvPr id="4" name="Rectángulo 3"/>
          <p:cNvSpPr/>
          <p:nvPr/>
        </p:nvSpPr>
        <p:spPr>
          <a:xfrm>
            <a:off x="377371" y="5283795"/>
            <a:ext cx="6096000" cy="1310743"/>
          </a:xfrm>
          <a:prstGeom prst="rect">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a:spAutoFit/>
          </a:bodyPr>
          <a:lstStyle/>
          <a:p>
            <a:pPr lvl="0" algn="just">
              <a:lnSpc>
                <a:spcPct val="107000"/>
              </a:lnSpc>
              <a:spcAft>
                <a:spcPts val="0"/>
              </a:spcAft>
            </a:pPr>
            <a:r>
              <a:rPr lang="es-MX" sz="2800" dirty="0" smtClean="0">
                <a:solidFill>
                  <a:schemeClr val="bg1"/>
                </a:solidFill>
                <a:effectLst/>
                <a:latin typeface="AR BLANCA" panose="02000000000000000000" pitchFamily="2" charset="0"/>
                <a:ea typeface="Calibri" panose="020F0502020204030204" pitchFamily="34" charset="0"/>
                <a:cs typeface="Times New Roman" panose="02020603050405020304" pitchFamily="18" charset="0"/>
              </a:rPr>
              <a:t>LAS PÉRDIDAS SON OPORTUNIDADES VESTIDAS DE NEGRO</a:t>
            </a:r>
            <a:r>
              <a:rPr lang="es-MX"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s-MX" sz="1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LAS 4 CAUSAS DE LA PÉRDIDA DE TU PODER PERSONAL | Consejos del Cone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497950"/>
            <a:ext cx="5181600" cy="2221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La pérdida, ese duelo personal | salud mental | EL UNIVERSAL - Cartagena |  EL UNIVERSAL - Cartag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1" y="2643273"/>
            <a:ext cx="5109029" cy="2291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Duelo emocional. Superar las pérdidas emocionales | Área Humana –  Psicólogos Madrid | Centro Área Hum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258" y="4799207"/>
            <a:ext cx="4920342" cy="1874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92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1487" y="139205"/>
            <a:ext cx="4992914" cy="6709529"/>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MUERTES REPENTINAS: INFARTOS AGUDOS AL MIOCARDIO, ACCIDENTES, ASESINATOS, SUICIDIOS…</a:t>
            </a: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endPar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algn="just"/>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MUERTES SUBITAS DE BEBES, ABORTOS ESPONTANEOS, ENFERMEDADES TERMINALES…</a:t>
            </a: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p>
          <a:p>
            <a:pPr algn="just"/>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DESASTRES NATURALES, ATENTADOS TERRORISTAS, GUERRAS…</a:t>
            </a:r>
          </a:p>
          <a:p>
            <a:pPr algn="just"/>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PERDIDA DE TRABAJO,JUBILACION, FIN DE RELACIONES, DUELOS SILENTES, PERDIDAS DE MASCOTAS…</a:t>
            </a: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 </a:t>
            </a:r>
            <a:endParaRPr lang="es-MX" sz="2400" dirty="0">
              <a:solidFill>
                <a:schemeClr val="bg1"/>
              </a:solidFill>
              <a:latin typeface="Aharoni" panose="02010803020104030203" pitchFamily="2" charset="-79"/>
              <a:cs typeface="Aharoni" panose="02010803020104030203" pitchFamily="2" charset="-79"/>
            </a:endParaRPr>
          </a:p>
        </p:txBody>
      </p:sp>
      <p:pic>
        <p:nvPicPr>
          <p:cNvPr id="3074" name="Picture 2" descr="El duelo ante la muerte de un ser querido - Hogarm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2" y="269831"/>
            <a:ext cx="3207657" cy="62170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e Biden ordena liberar “secretos” del atentado a Torres Geme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030" y="269831"/>
            <a:ext cx="3331735" cy="6217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40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629" y="166076"/>
            <a:ext cx="11581376" cy="1754326"/>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EL DOLOR QUE PROVOCA LA PERDIDA</a:t>
            </a:r>
          </a:p>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PUEDE VERSE AFECTADO POR…</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3" name="Diagrama 2"/>
          <p:cNvGraphicFramePr/>
          <p:nvPr>
            <p:extLst>
              <p:ext uri="{D42A27DB-BD31-4B8C-83A1-F6EECF244321}">
                <p14:modId xmlns:p14="http://schemas.microsoft.com/office/powerpoint/2010/main" val="4198576261"/>
              </p:ext>
            </p:extLst>
          </p:nvPr>
        </p:nvGraphicFramePr>
        <p:xfrm>
          <a:off x="413917" y="1706638"/>
          <a:ext cx="113932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8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5770" y="3503136"/>
            <a:ext cx="5660573"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2400" dirty="0">
                <a:solidFill>
                  <a:schemeClr val="tx1"/>
                </a:solidFill>
                <a:latin typeface="Aharoni" panose="02010803020104030203" pitchFamily="2" charset="-79"/>
                <a:ea typeface="Calibri" panose="020F0502020204030204" pitchFamily="34" charset="0"/>
                <a:cs typeface="Aharoni" panose="02010803020104030203" pitchFamily="2" charset="-79"/>
              </a:rPr>
              <a:t>PARA ENTENDER LA EXPERIENCIA DE LA PÉRDIDA, SUELE SER ÚTIL RECONOCER SU OMNIPRESENCIA EN LA VIDA HUMANA. EN CIERTO MODO, PERDEMOS ALGO CON CADA PASO QUE AVANZAMOS EN EL VIAJE DE LA </a:t>
            </a:r>
            <a:r>
              <a:rPr lang="es-MX" sz="2400" dirty="0" smtClean="0">
                <a:solidFill>
                  <a:schemeClr val="tx1"/>
                </a:solidFill>
                <a:latin typeface="Aharoni" panose="02010803020104030203" pitchFamily="2" charset="-79"/>
                <a:ea typeface="Calibri" panose="020F0502020204030204" pitchFamily="34" charset="0"/>
                <a:cs typeface="Aharoni" panose="02010803020104030203" pitchFamily="2" charset="-79"/>
              </a:rPr>
              <a:t>VIDA</a:t>
            </a:r>
            <a:r>
              <a:rPr lang="es-MX" sz="2400" dirty="0" smtClean="0">
                <a:solidFill>
                  <a:srgbClr val="000000"/>
                </a:solidFill>
                <a:latin typeface="Aharoni" panose="02010803020104030203" pitchFamily="2" charset="-79"/>
                <a:ea typeface="Calibri" panose="020F0502020204030204" pitchFamily="34" charset="0"/>
                <a:cs typeface="Aharoni" panose="02010803020104030203" pitchFamily="2" charset="-79"/>
              </a:rPr>
              <a:t>…</a:t>
            </a:r>
            <a:endParaRPr lang="es-MX" sz="2400" dirty="0">
              <a:latin typeface="Aharoni" panose="02010803020104030203" pitchFamily="2" charset="-79"/>
              <a:cs typeface="Aharoni" panose="02010803020104030203" pitchFamily="2" charset="-79"/>
            </a:endParaRPr>
          </a:p>
        </p:txBody>
      </p:sp>
      <p:sp>
        <p:nvSpPr>
          <p:cNvPr id="4" name="Rectángulo 3"/>
          <p:cNvSpPr/>
          <p:nvPr/>
        </p:nvSpPr>
        <p:spPr>
          <a:xfrm>
            <a:off x="275770" y="288836"/>
            <a:ext cx="5515430" cy="230832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2400" dirty="0">
                <a:latin typeface="Aharoni" panose="02010803020104030203" pitchFamily="2" charset="-79"/>
                <a:ea typeface="Calibri" panose="020F0502020204030204" pitchFamily="34" charset="0"/>
                <a:cs typeface="Aharoni" panose="02010803020104030203" pitchFamily="2" charset="-79"/>
              </a:rPr>
              <a:t> </a:t>
            </a:r>
            <a:r>
              <a:rPr lang="es-MX" sz="2400" dirty="0">
                <a:solidFill>
                  <a:schemeClr val="tx1"/>
                </a:solidFill>
                <a:latin typeface="Aharoni" panose="02010803020104030203" pitchFamily="2" charset="-79"/>
                <a:ea typeface="Calibri" panose="020F0502020204030204" pitchFamily="34" charset="0"/>
                <a:cs typeface="Aharoni" panose="02010803020104030203" pitchFamily="2" charset="-79"/>
              </a:rPr>
              <a:t>DEFINIR LA PÉRDIDA COMO CUALQUIER DAÑO EN LOS RECURSOS PERSONALES, MATERIALES O SIMBÓLICOS CON LOS QUE HEMOS ESTABLECIDO UN VÍNCULO EMOCIONAL</a:t>
            </a:r>
            <a:endParaRPr lang="es-MX" sz="2400" dirty="0">
              <a:solidFill>
                <a:schemeClr val="tx1"/>
              </a:solidFill>
              <a:latin typeface="Aharoni" panose="02010803020104030203" pitchFamily="2" charset="-79"/>
              <a:cs typeface="Aharoni" panose="02010803020104030203" pitchFamily="2" charset="-79"/>
            </a:endParaRPr>
          </a:p>
        </p:txBody>
      </p:sp>
      <p:pic>
        <p:nvPicPr>
          <p:cNvPr id="1026" name="Picture 2" descr="3 ejercicios para trabajar el duelo - Dra. Iratxe López Psicolog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288837"/>
            <a:ext cx="5283200" cy="58919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378707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0 frases sobre la muerte que te harán pens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070" y="560595"/>
            <a:ext cx="3546929" cy="5672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75771" y="499907"/>
            <a:ext cx="4016829" cy="163121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2000" dirty="0">
                <a:latin typeface="Aharoni" panose="02010803020104030203" pitchFamily="2" charset="-79"/>
                <a:ea typeface="Calibri" panose="020F0502020204030204" pitchFamily="34" charset="0"/>
                <a:cs typeface="Aharoni" panose="02010803020104030203" pitchFamily="2" charset="-79"/>
              </a:rPr>
              <a:t>RECONOCER QUE TODO CAMBIO IMPLICA UNA PÉRDIDA, DEL MISMO MODO QUE CUALQUIER PÉRDIDA ES IMPOSIBLE SIN EL CAMBIO</a:t>
            </a:r>
            <a:endParaRPr lang="es-MX" sz="2000" dirty="0">
              <a:latin typeface="Aharoni" panose="02010803020104030203" pitchFamily="2" charset="-79"/>
              <a:cs typeface="Aharoni" panose="02010803020104030203" pitchFamily="2" charset="-79"/>
            </a:endParaRPr>
          </a:p>
        </p:txBody>
      </p:sp>
      <p:sp>
        <p:nvSpPr>
          <p:cNvPr id="3" name="Rectángulo 2"/>
          <p:cNvSpPr/>
          <p:nvPr/>
        </p:nvSpPr>
        <p:spPr>
          <a:xfrm>
            <a:off x="235855" y="2791188"/>
            <a:ext cx="4016829" cy="2862322"/>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2000" dirty="0" smtClean="0">
                <a:latin typeface="Aharoni" panose="02010803020104030203" pitchFamily="2" charset="-79"/>
                <a:ea typeface="Calibri" panose="020F0502020204030204" pitchFamily="34" charset="0"/>
                <a:cs typeface="Aharoni" panose="02010803020104030203" pitchFamily="2" charset="-79"/>
              </a:rPr>
              <a:t>«</a:t>
            </a:r>
            <a:r>
              <a:rPr lang="es-MX" sz="2000" dirty="0">
                <a:latin typeface="Aharoni" panose="02010803020104030203" pitchFamily="2" charset="-79"/>
                <a:ea typeface="Calibri" panose="020F0502020204030204" pitchFamily="34" charset="0"/>
                <a:cs typeface="Aharoni" panose="02010803020104030203" pitchFamily="2" charset="-79"/>
              </a:rPr>
              <a:t>EL TIEMPO CURARÁ SUS HERIDAS</a:t>
            </a:r>
            <a:r>
              <a:rPr lang="es-MX" sz="2000" dirty="0" smtClean="0">
                <a:latin typeface="Aharoni" panose="02010803020104030203" pitchFamily="2" charset="-79"/>
                <a:ea typeface="Calibri" panose="020F0502020204030204" pitchFamily="34" charset="0"/>
                <a:cs typeface="Aharoni" panose="02010803020104030203" pitchFamily="2" charset="-79"/>
              </a:rPr>
              <a:t>»… NO!!</a:t>
            </a:r>
          </a:p>
          <a:p>
            <a:pPr algn="just"/>
            <a:endParaRPr lang="es-MX" sz="2000" dirty="0">
              <a:latin typeface="Aharoni" panose="02010803020104030203" pitchFamily="2" charset="-79"/>
              <a:ea typeface="Calibri" panose="020F0502020204030204" pitchFamily="34" charset="0"/>
              <a:cs typeface="Aharoni" panose="02010803020104030203" pitchFamily="2" charset="-79"/>
            </a:endParaRPr>
          </a:p>
          <a:p>
            <a:pPr algn="just"/>
            <a:r>
              <a:rPr lang="es-MX" sz="2000" dirty="0" smtClean="0">
                <a:latin typeface="Aharoni" panose="02010803020104030203" pitchFamily="2" charset="-79"/>
                <a:ea typeface="Calibri" panose="020F0502020204030204" pitchFamily="34" charset="0"/>
                <a:cs typeface="Aharoni" panose="02010803020104030203" pitchFamily="2" charset="-79"/>
              </a:rPr>
              <a:t>EL </a:t>
            </a:r>
            <a:r>
              <a:rPr lang="es-MX" sz="2000" dirty="0">
                <a:latin typeface="Aharoni" panose="02010803020104030203" pitchFamily="2" charset="-79"/>
                <a:ea typeface="Calibri" panose="020F0502020204030204" pitchFamily="34" charset="0"/>
                <a:cs typeface="Aharoni" panose="02010803020104030203" pitchFamily="2" charset="-79"/>
              </a:rPr>
              <a:t>PROCESO DE DUELO </a:t>
            </a:r>
            <a:r>
              <a:rPr lang="es-MX" sz="2000" dirty="0" smtClean="0">
                <a:latin typeface="Aharoni" panose="02010803020104030203" pitchFamily="2" charset="-79"/>
                <a:ea typeface="Calibri" panose="020F0502020204030204" pitchFamily="34" charset="0"/>
                <a:cs typeface="Aharoni" panose="02010803020104030203" pitchFamily="2" charset="-79"/>
              </a:rPr>
              <a:t>ES </a:t>
            </a:r>
            <a:r>
              <a:rPr lang="es-MX" sz="2000" dirty="0">
                <a:latin typeface="Aharoni" panose="02010803020104030203" pitchFamily="2" charset="-79"/>
                <a:ea typeface="Calibri" panose="020F0502020204030204" pitchFamily="34" charset="0"/>
                <a:cs typeface="Aharoni" panose="02010803020104030203" pitchFamily="2" charset="-79"/>
              </a:rPr>
              <a:t>UN PROCESO LLENO DE ELECCIONES, DE CAMINOS O POSIBILIDADES QUE PODEMOS ACEPTAR O DESCARTAR, SEGUIR O EVITAR. </a:t>
            </a:r>
            <a:endParaRPr lang="es-MX" sz="2000" dirty="0">
              <a:latin typeface="Aharoni" panose="02010803020104030203" pitchFamily="2" charset="-79"/>
              <a:cs typeface="Aharoni" panose="02010803020104030203" pitchFamily="2" charset="-79"/>
            </a:endParaRPr>
          </a:p>
        </p:txBody>
      </p:sp>
      <p:sp>
        <p:nvSpPr>
          <p:cNvPr id="4" name="Rectángulo 3"/>
          <p:cNvSpPr/>
          <p:nvPr/>
        </p:nvSpPr>
        <p:spPr>
          <a:xfrm>
            <a:off x="8202385" y="1287303"/>
            <a:ext cx="3815444" cy="3477875"/>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2000" dirty="0">
                <a:latin typeface="Aharoni" panose="02010803020104030203" pitchFamily="2" charset="-79"/>
                <a:ea typeface="Calibri" panose="020F0502020204030204" pitchFamily="34" charset="0"/>
                <a:cs typeface="Aharoni" panose="02010803020104030203" pitchFamily="2" charset="-79"/>
              </a:rPr>
              <a:t>UNA TAREA </a:t>
            </a:r>
            <a:r>
              <a:rPr lang="es-MX" sz="2000" dirty="0" smtClean="0">
                <a:latin typeface="Aharoni" panose="02010803020104030203" pitchFamily="2" charset="-79"/>
                <a:ea typeface="Calibri" panose="020F0502020204030204" pitchFamily="34" charset="0"/>
                <a:cs typeface="Aharoni" panose="02010803020104030203" pitchFamily="2" charset="-79"/>
              </a:rPr>
              <a:t>FUNDAMENTAL,  </a:t>
            </a:r>
            <a:r>
              <a:rPr lang="es-MX" sz="2000" dirty="0">
                <a:latin typeface="Aharoni" panose="02010803020104030203" pitchFamily="2" charset="-79"/>
                <a:ea typeface="Calibri" panose="020F0502020204030204" pitchFamily="34" charset="0"/>
                <a:cs typeface="Aharoni" panose="02010803020104030203" pitchFamily="2" charset="-79"/>
              </a:rPr>
              <a:t>«VOLVER A APRENDER CÓMO ES EL MUNDO», UN MUNDO QUE LA PÉRDIDA HA TRANSFORMADO PARA SIEMPRE. </a:t>
            </a:r>
            <a:endParaRPr lang="es-MX" sz="2000" dirty="0" smtClean="0">
              <a:latin typeface="Aharoni" panose="02010803020104030203" pitchFamily="2" charset="-79"/>
              <a:ea typeface="Calibri" panose="020F0502020204030204" pitchFamily="34" charset="0"/>
              <a:cs typeface="Aharoni" panose="02010803020104030203" pitchFamily="2" charset="-79"/>
            </a:endParaRPr>
          </a:p>
          <a:p>
            <a:pPr algn="just"/>
            <a:endParaRPr lang="es-MX" sz="2000" dirty="0">
              <a:latin typeface="Aharoni" panose="02010803020104030203" pitchFamily="2" charset="-79"/>
              <a:ea typeface="Calibri" panose="020F0502020204030204" pitchFamily="34" charset="0"/>
              <a:cs typeface="Aharoni" panose="02010803020104030203" pitchFamily="2" charset="-79"/>
            </a:endParaRPr>
          </a:p>
          <a:p>
            <a:pPr algn="just"/>
            <a:r>
              <a:rPr lang="es-MX" sz="2000" dirty="0" smtClean="0">
                <a:latin typeface="Aharoni" panose="02010803020104030203" pitchFamily="2" charset="-79"/>
                <a:ea typeface="Calibri" panose="020F0502020204030204" pitchFamily="34" charset="0"/>
                <a:cs typeface="Aharoni" panose="02010803020104030203" pitchFamily="2" charset="-79"/>
              </a:rPr>
              <a:t>LA </a:t>
            </a:r>
            <a:r>
              <a:rPr lang="es-MX" sz="2000" dirty="0">
                <a:latin typeface="Aharoni" panose="02010803020104030203" pitchFamily="2" charset="-79"/>
                <a:ea typeface="Calibri" panose="020F0502020204030204" pitchFamily="34" charset="0"/>
                <a:cs typeface="Aharoni" panose="02010803020104030203" pitchFamily="2" charset="-79"/>
              </a:rPr>
              <a:t>ELABORACIÓN DEL DUELO ES UN PROCESO ACTIVO DE AFRONTAMIENTO LLENO DE POSIBILIDADES</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9968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6092" y="243084"/>
            <a:ext cx="12366491" cy="769441"/>
          </a:xfrm>
          <a:prstGeom prst="rect">
            <a:avLst/>
          </a:prstGeom>
          <a:noFill/>
        </p:spPr>
        <p:txBody>
          <a:bodyPr wrap="square" lIns="91440" tIns="45720" rIns="91440" bIns="45720">
            <a:spAutoFit/>
          </a:bodyPr>
          <a:lstStyle/>
          <a:p>
            <a:pPr algn="ctr"/>
            <a:r>
              <a:rPr lang="es-E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DESAFIOS QUE LA PERSONA DEBE </a:t>
            </a:r>
            <a:r>
              <a:rPr lang="es-ES" sz="4400" b="1" dirty="0" smtClean="0">
                <a:ln w="9525">
                  <a:solidFill>
                    <a:schemeClr val="bg1"/>
                  </a:solidFill>
                  <a:prstDash val="solid"/>
                </a:ln>
                <a:effectLst>
                  <a:outerShdw blurRad="12700" dist="38100" dir="2700000" algn="tl" rotWithShape="0">
                    <a:schemeClr val="bg1">
                      <a:lumMod val="50000"/>
                    </a:schemeClr>
                  </a:outerShdw>
                </a:effectLst>
              </a:rPr>
              <a:t>AFRONTAR</a:t>
            </a:r>
            <a:endParaRPr lang="es-E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CuadroTexto 5"/>
          <p:cNvSpPr txBox="1"/>
          <p:nvPr/>
        </p:nvSpPr>
        <p:spPr>
          <a:xfrm>
            <a:off x="301329" y="1364732"/>
            <a:ext cx="10359189" cy="584775"/>
          </a:xfrm>
          <a:prstGeom prst="rect">
            <a:avLst/>
          </a:prstGeom>
          <a:noFill/>
        </p:spPr>
        <p:txBody>
          <a:bodyPr wrap="square" rtlCol="0">
            <a:spAutoFit/>
          </a:bodyPr>
          <a:lstStyle/>
          <a:p>
            <a:r>
              <a:rPr lang="es-MX" sz="3200" dirty="0" smtClean="0"/>
              <a:t>1.- </a:t>
            </a:r>
            <a:r>
              <a:rPr lang="es-MX" sz="3200" b="1" i="1" dirty="0"/>
              <a:t>RECONSTRUIR LA RELACIÓN CON LO QUE SE HA PERDIDO</a:t>
            </a:r>
            <a:endParaRPr lang="es-MX" sz="3200" dirty="0"/>
          </a:p>
        </p:txBody>
      </p:sp>
      <p:sp>
        <p:nvSpPr>
          <p:cNvPr id="7" name="Rectángulo 6"/>
          <p:cNvSpPr/>
          <p:nvPr/>
        </p:nvSpPr>
        <p:spPr>
          <a:xfrm>
            <a:off x="300790" y="2746497"/>
            <a:ext cx="6096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r>
              <a:rPr lang="es-MX" sz="2400" dirty="0">
                <a:solidFill>
                  <a:srgbClr val="000000"/>
                </a:solidFill>
                <a:latin typeface="Aharoni" panose="02010803020104030203" pitchFamily="2" charset="-79"/>
                <a:ea typeface="Calibri" panose="020F0502020204030204" pitchFamily="34" charset="0"/>
                <a:cs typeface="Aharoni" panose="02010803020104030203" pitchFamily="2" charset="-79"/>
              </a:rPr>
              <a:t>LA MUERTE TRANSFORMA LAS RELACIONES, EN LUGAR DE PONERLES FIN. </a:t>
            </a:r>
            <a:endParaRPr lang="es-MX" sz="2400" dirty="0">
              <a:latin typeface="Aharoni" panose="02010803020104030203" pitchFamily="2" charset="-79"/>
              <a:cs typeface="Aharoni" panose="02010803020104030203" pitchFamily="2" charset="-79"/>
            </a:endParaRPr>
          </a:p>
        </p:txBody>
      </p:sp>
      <p:sp>
        <p:nvSpPr>
          <p:cNvPr id="8" name="Rectángulo 7"/>
          <p:cNvSpPr/>
          <p:nvPr/>
        </p:nvSpPr>
        <p:spPr>
          <a:xfrm>
            <a:off x="368969" y="4169218"/>
            <a:ext cx="6027821"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2000" dirty="0">
                <a:solidFill>
                  <a:srgbClr val="000000"/>
                </a:solidFill>
                <a:latin typeface="Aharoni" panose="02010803020104030203" pitchFamily="2" charset="-79"/>
                <a:ea typeface="Calibri" panose="020F0502020204030204" pitchFamily="34" charset="0"/>
                <a:cs typeface="Aharoni" panose="02010803020104030203" pitchFamily="2" charset="-79"/>
              </a:rPr>
              <a:t>CONVERTIR UNA RELACIÓN BASADA EN LA PRESENCIA FÍSICA EN OTRA BASADA EN LA CONEXIÓN SIMBÓLICA. ESTE VÍNCULO QUE MANTENEMOS CON EL RECUERDO DEL OTRO PUEDE REAFIRMARSE A TRAVÉS DE UN PRECIADO «OBJETO DE VINCULACIÓN», </a:t>
            </a:r>
            <a:endParaRPr lang="es-MX" sz="2000" dirty="0">
              <a:latin typeface="Aharoni" panose="02010803020104030203" pitchFamily="2" charset="-79"/>
              <a:cs typeface="Aharoni" panose="02010803020104030203" pitchFamily="2" charset="-79"/>
            </a:endParaRPr>
          </a:p>
        </p:txBody>
      </p:sp>
      <p:pic>
        <p:nvPicPr>
          <p:cNvPr id="4098" name="Picture 2" descr="Pin en Frases perdida de un ser quer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189" y="2524105"/>
            <a:ext cx="5029200" cy="4026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78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4967" y="1106452"/>
            <a:ext cx="8011235" cy="584775"/>
          </a:xfrm>
          <a:prstGeom prst="rect">
            <a:avLst/>
          </a:prstGeom>
        </p:spPr>
        <p:txBody>
          <a:bodyPr wrap="square">
            <a:spAutoFit/>
          </a:bodyPr>
          <a:lstStyle/>
          <a:p>
            <a:r>
              <a:rPr lang="es-MX" sz="3200" b="1" dirty="0" smtClean="0">
                <a:latin typeface="Tw Cen MT" panose="020B0602020104020603" pitchFamily="34" charset="0"/>
                <a:ea typeface="Calibri" panose="020F0502020204030204" pitchFamily="34" charset="0"/>
              </a:rPr>
              <a:t>2.- EN </a:t>
            </a:r>
            <a:r>
              <a:rPr lang="es-MX" sz="3200" b="1" dirty="0">
                <a:latin typeface="Tw Cen MT" panose="020B0602020104020603" pitchFamily="34" charset="0"/>
                <a:ea typeface="Calibri" panose="020F0502020204030204" pitchFamily="34" charset="0"/>
              </a:rPr>
              <a:t>LA TRISTEZA PREVALECE </a:t>
            </a:r>
            <a:r>
              <a:rPr lang="es-MX" sz="3200" b="1" dirty="0" smtClean="0">
                <a:latin typeface="Tw Cen MT" panose="020B0602020104020603" pitchFamily="34" charset="0"/>
                <a:ea typeface="Calibri" panose="020F0502020204030204" pitchFamily="34" charset="0"/>
              </a:rPr>
              <a:t>EL AMOR… </a:t>
            </a:r>
            <a:endParaRPr lang="es-MX" sz="3200" dirty="0">
              <a:latin typeface="Tw Cen MT" panose="020B0602020104020603" pitchFamily="34" charset="0"/>
            </a:endParaRPr>
          </a:p>
        </p:txBody>
      </p:sp>
      <p:sp>
        <p:nvSpPr>
          <p:cNvPr id="3" name="Rectángulo 2"/>
          <p:cNvSpPr/>
          <p:nvPr/>
        </p:nvSpPr>
        <p:spPr>
          <a:xfrm>
            <a:off x="-174491" y="146831"/>
            <a:ext cx="12366491" cy="769441"/>
          </a:xfrm>
          <a:prstGeom prst="rect">
            <a:avLst/>
          </a:prstGeom>
          <a:noFill/>
        </p:spPr>
        <p:txBody>
          <a:bodyPr wrap="square" lIns="91440" tIns="45720" rIns="91440" bIns="45720">
            <a:spAutoFit/>
          </a:bodyPr>
          <a:lstStyle/>
          <a:p>
            <a:pPr algn="ctr"/>
            <a:r>
              <a:rPr lang="es-E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DESAFIOS QUE LA PERSONA DEBE </a:t>
            </a:r>
            <a:r>
              <a:rPr lang="es-ES" sz="4400" b="1" dirty="0" smtClean="0">
                <a:ln w="9525">
                  <a:solidFill>
                    <a:schemeClr val="bg1"/>
                  </a:solidFill>
                  <a:prstDash val="solid"/>
                </a:ln>
                <a:effectLst>
                  <a:outerShdw blurRad="12700" dist="38100" dir="2700000" algn="tl" rotWithShape="0">
                    <a:schemeClr val="bg1">
                      <a:lumMod val="50000"/>
                    </a:schemeClr>
                  </a:outerShdw>
                </a:effectLst>
              </a:rPr>
              <a:t>AFRONTAR</a:t>
            </a:r>
            <a:endParaRPr lang="es-E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ectángulo 3"/>
          <p:cNvSpPr/>
          <p:nvPr/>
        </p:nvSpPr>
        <p:spPr>
          <a:xfrm>
            <a:off x="5886734" y="2620076"/>
            <a:ext cx="6096000" cy="212365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r>
              <a:rPr lang="es-MX" sz="2200" dirty="0">
                <a:latin typeface="Aharoni" panose="02010803020104030203" pitchFamily="2" charset="-79"/>
                <a:ea typeface="Calibri" panose="020F0502020204030204" pitchFamily="34" charset="0"/>
                <a:cs typeface="Aharoni" panose="02010803020104030203" pitchFamily="2" charset="-79"/>
              </a:rPr>
              <a:t>EL DUELO ES EL ESPEJO DE LA RIQUEZA EN EL PRIMER «UMBRAL» QUE ATRAVESAREMOS, COLINDANTE CON EL CONOCIMIENTO DE LA PÉRDIDA, ANIDA LA COMPRENSIÓN DE QUE EN NUESTRA VIDA HA EXISTIDO PRECISAMENTE ALGO VALIOSO</a:t>
            </a:r>
            <a:endParaRPr lang="es-MX" sz="2200" dirty="0">
              <a:latin typeface="Aharoni" panose="02010803020104030203" pitchFamily="2" charset="-79"/>
              <a:cs typeface="Aharoni" panose="02010803020104030203" pitchFamily="2" charset="-79"/>
            </a:endParaRPr>
          </a:p>
        </p:txBody>
      </p:sp>
      <p:sp>
        <p:nvSpPr>
          <p:cNvPr id="5" name="Rectángulo 4"/>
          <p:cNvSpPr/>
          <p:nvPr/>
        </p:nvSpPr>
        <p:spPr>
          <a:xfrm>
            <a:off x="5886734" y="5216431"/>
            <a:ext cx="6096000" cy="1107996"/>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just"/>
            <a:r>
              <a:rPr lang="es-MX" sz="2200" dirty="0">
                <a:latin typeface="Aharoni" panose="02010803020104030203" pitchFamily="2" charset="-79"/>
                <a:ea typeface="Calibri" panose="020F0502020204030204" pitchFamily="34" charset="0"/>
                <a:cs typeface="Aharoni" panose="02010803020104030203" pitchFamily="2" charset="-79"/>
              </a:rPr>
              <a:t>«TODO ES UN BIEN PRESTADO, TODO ES UN REGALO, LA VIDA ENTERA ES UN REGALO HASTA LA MUERTE </a:t>
            </a:r>
            <a:endParaRPr lang="es-MX" sz="2200" dirty="0">
              <a:latin typeface="Aharoni" panose="02010803020104030203" pitchFamily="2" charset="-79"/>
              <a:cs typeface="Aharoni" panose="02010803020104030203" pitchFamily="2" charset="-79"/>
            </a:endParaRPr>
          </a:p>
        </p:txBody>
      </p:sp>
      <p:pic>
        <p:nvPicPr>
          <p:cNvPr id="5122" name="Picture 2" descr="Pin en Frases perdida de un ser quer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88" y="2219963"/>
            <a:ext cx="5217811" cy="423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04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701" y="250059"/>
            <a:ext cx="6096000" cy="1631216"/>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just"/>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DEJAR SER AL OTRO, DEJARLO IR, NO RETENERLO, CON LÁGRIMAS EN LOS OJOS SI ES NECESARIO, PERO CON AFECTO SINCERO. EL TIEMPO PASA Y EL AMOR PERMANECE; </a:t>
            </a: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LA </a:t>
            </a:r>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MUERTE DESHACE LOS COMPROMISOS Y EL AMOR </a:t>
            </a: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PERMANECE</a:t>
            </a:r>
            <a:r>
              <a:rPr lang="es-MX" sz="2000" dirty="0" smtClean="0">
                <a:latin typeface="Aharoni" panose="02010803020104030203" pitchFamily="2" charset="-79"/>
                <a:ea typeface="Calibri" panose="020F0502020204030204" pitchFamily="34" charset="0"/>
                <a:cs typeface="Aharoni" panose="02010803020104030203" pitchFamily="2" charset="-79"/>
              </a:rPr>
              <a:t>…</a:t>
            </a:r>
            <a:endParaRPr lang="es-MX" sz="2000" dirty="0">
              <a:latin typeface="Aharoni" panose="02010803020104030203" pitchFamily="2" charset="-79"/>
              <a:cs typeface="Aharoni" panose="02010803020104030203" pitchFamily="2" charset="-79"/>
            </a:endParaRPr>
          </a:p>
        </p:txBody>
      </p:sp>
      <p:sp>
        <p:nvSpPr>
          <p:cNvPr id="3" name="Rectángulo 2"/>
          <p:cNvSpPr/>
          <p:nvPr/>
        </p:nvSpPr>
        <p:spPr>
          <a:xfrm>
            <a:off x="327545" y="4929171"/>
            <a:ext cx="6096000" cy="1404231"/>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just">
              <a:lnSpc>
                <a:spcPct val="107000"/>
              </a:lnSpc>
              <a:spcAft>
                <a:spcPts val="0"/>
              </a:spcAft>
            </a:pPr>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EN SU RECUERDO, EN EL REZO POR </a:t>
            </a: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ELLOS... </a:t>
            </a:r>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«SOY EL PREMIO POR TUS VALORES. SOY EL ESPEJO DE TU RIQUEZA. EN MÍ SE ETERNIZA TU AMOR.» ASÍ HABLA EL DUELO.</a:t>
            </a:r>
            <a:endParaRPr lang="es-MX" sz="20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4" name="Rectángulo 3"/>
          <p:cNvSpPr/>
          <p:nvPr/>
        </p:nvSpPr>
        <p:spPr>
          <a:xfrm>
            <a:off x="318447" y="3559578"/>
            <a:ext cx="6096000" cy="1074910"/>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just">
              <a:lnSpc>
                <a:spcPct val="107000"/>
              </a:lnSpc>
              <a:spcAft>
                <a:spcPts val="0"/>
              </a:spcAft>
            </a:pP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LA RELACIÓN </a:t>
            </a:r>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NO ES TANGIBLE, PERO NO POR ELLO ES MENOS FIRME Y CIERTA. EL AMOR SUMA, SIEMPRE SUMA, NUNCA </a:t>
            </a:r>
            <a:r>
              <a:rPr lang="es-MX" sz="20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RESTA</a:t>
            </a:r>
            <a:r>
              <a:rPr lang="es-MX" dirty="0" smtClean="0">
                <a:latin typeface="Arial" panose="020B060402020202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95701" y="2058707"/>
            <a:ext cx="6096000" cy="132343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just"/>
            <a:r>
              <a:rPr lang="es-MX" sz="2000" dirty="0">
                <a:solidFill>
                  <a:schemeClr val="bg1"/>
                </a:solidFill>
                <a:latin typeface="Aharoni" panose="02010803020104030203" pitchFamily="2" charset="-79"/>
                <a:ea typeface="Calibri" panose="020F0502020204030204" pitchFamily="34" charset="0"/>
                <a:cs typeface="Aharoni" panose="02010803020104030203" pitchFamily="2" charset="-79"/>
              </a:rPr>
              <a:t>DICEN QUE EL VELO QUE SEPARA A LOS VIVOS DE LOS MUERTOS ES LIVIANO COMO LA SEDA, QUE ESTÁN TAN CERCA DE NOSOTROS COMO LA BRISA DE NUESTRA PIEL</a:t>
            </a:r>
            <a:endParaRPr lang="es-MX" sz="2000" dirty="0">
              <a:solidFill>
                <a:schemeClr val="bg1"/>
              </a:solidFill>
              <a:latin typeface="Aharoni" panose="02010803020104030203" pitchFamily="2" charset="-79"/>
              <a:cs typeface="Aharoni" panose="02010803020104030203" pitchFamily="2" charset="-79"/>
            </a:endParaRPr>
          </a:p>
        </p:txBody>
      </p:sp>
      <p:pic>
        <p:nvPicPr>
          <p:cNvPr id="6146" name="Picture 2" descr="Pin en Frases perdida de un ser quer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994" y="171718"/>
            <a:ext cx="5242778" cy="61616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28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573</TotalTime>
  <Words>1244</Words>
  <Application>Microsoft Office PowerPoint</Application>
  <PresentationFormat>Panorámica</PresentationFormat>
  <Paragraphs>96</Paragraphs>
  <Slides>19</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Aharoni</vt:lpstr>
      <vt:lpstr>AR BLANCA</vt:lpstr>
      <vt:lpstr>Arial</vt:lpstr>
      <vt:lpstr>Calibri</vt:lpstr>
      <vt:lpstr>Times New Roman</vt:lpstr>
      <vt:lpstr>Trebuchet MS</vt:lpstr>
      <vt:lpstr>Tw Cen MT</vt:lpstr>
      <vt:lpstr>Tw Cen MT Condensed</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42</cp:revision>
  <dcterms:created xsi:type="dcterms:W3CDTF">2022-02-13T22:13:43Z</dcterms:created>
  <dcterms:modified xsi:type="dcterms:W3CDTF">2022-02-19T05:48:08Z</dcterms:modified>
</cp:coreProperties>
</file>