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Lst>
  <p:notesMasterIdLst>
    <p:notesMasterId r:id="rId29"/>
  </p:notesMasterIdLst>
  <p:sldIdLst>
    <p:sldId id="256" r:id="rId2"/>
    <p:sldId id="257" r:id="rId3"/>
    <p:sldId id="258" r:id="rId4"/>
    <p:sldId id="260" r:id="rId5"/>
    <p:sldId id="259" r:id="rId6"/>
    <p:sldId id="262" r:id="rId7"/>
    <p:sldId id="263" r:id="rId8"/>
    <p:sldId id="264" r:id="rId9"/>
    <p:sldId id="261" r:id="rId10"/>
    <p:sldId id="265" r:id="rId11"/>
    <p:sldId id="266" r:id="rId12"/>
    <p:sldId id="267" r:id="rId13"/>
    <p:sldId id="268" r:id="rId14"/>
    <p:sldId id="270" r:id="rId15"/>
    <p:sldId id="271" r:id="rId16"/>
    <p:sldId id="276" r:id="rId17"/>
    <p:sldId id="272" r:id="rId18"/>
    <p:sldId id="273" r:id="rId19"/>
    <p:sldId id="277" r:id="rId20"/>
    <p:sldId id="279" r:id="rId21"/>
    <p:sldId id="283" r:id="rId22"/>
    <p:sldId id="282" r:id="rId23"/>
    <p:sldId id="278" r:id="rId24"/>
    <p:sldId id="280" r:id="rId25"/>
    <p:sldId id="281" r:id="rId26"/>
    <p:sldId id="284" r:id="rId27"/>
    <p:sldId id="285" r:id="rId28"/>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7" d="100"/>
          <a:sy n="67" d="100"/>
        </p:scale>
        <p:origin x="83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3A1417-51F9-428B-9809-67B8EDF0BB6F}" type="datetimeFigureOut">
              <a:rPr lang="es-MX" smtClean="0"/>
              <a:t>22/10/2022</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2489CF-7D82-40DB-BBDD-80A631753800}" type="slidenum">
              <a:rPr lang="es-MX" smtClean="0"/>
              <a:t>‹Nº›</a:t>
            </a:fld>
            <a:endParaRPr lang="es-MX"/>
          </a:p>
        </p:txBody>
      </p:sp>
    </p:spTree>
    <p:extLst>
      <p:ext uri="{BB962C8B-B14F-4D97-AF65-F5344CB8AC3E}">
        <p14:creationId xmlns:p14="http://schemas.microsoft.com/office/powerpoint/2010/main" val="15512549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522489CF-7D82-40DB-BBDD-80A631753800}" type="slidenum">
              <a:rPr lang="es-MX" smtClean="0"/>
              <a:t>13</a:t>
            </a:fld>
            <a:endParaRPr lang="es-MX"/>
          </a:p>
        </p:txBody>
      </p:sp>
    </p:spTree>
    <p:extLst>
      <p:ext uri="{BB962C8B-B14F-4D97-AF65-F5344CB8AC3E}">
        <p14:creationId xmlns:p14="http://schemas.microsoft.com/office/powerpoint/2010/main" val="5473848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522489CF-7D82-40DB-BBDD-80A631753800}" type="slidenum">
              <a:rPr lang="es-MX" smtClean="0"/>
              <a:t>24</a:t>
            </a:fld>
            <a:endParaRPr lang="es-MX"/>
          </a:p>
        </p:txBody>
      </p:sp>
    </p:spTree>
    <p:extLst>
      <p:ext uri="{BB962C8B-B14F-4D97-AF65-F5344CB8AC3E}">
        <p14:creationId xmlns:p14="http://schemas.microsoft.com/office/powerpoint/2010/main" val="17343832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F14552D2-D2AA-4001-8969-6448B7FEE629}" type="datetimeFigureOut">
              <a:rPr lang="es-MX" smtClean="0"/>
              <a:t>22/10/2022</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E06D29B1-2ED3-4427-A3EC-2C776FA7F6AF}" type="slidenum">
              <a:rPr lang="es-MX" smtClean="0"/>
              <a:t>‹Nº›</a:t>
            </a:fld>
            <a:endParaRPr lang="es-MX"/>
          </a:p>
        </p:txBody>
      </p:sp>
    </p:spTree>
    <p:extLst>
      <p:ext uri="{BB962C8B-B14F-4D97-AF65-F5344CB8AC3E}">
        <p14:creationId xmlns:p14="http://schemas.microsoft.com/office/powerpoint/2010/main" val="22047694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F14552D2-D2AA-4001-8969-6448B7FEE629}" type="datetimeFigureOut">
              <a:rPr lang="es-MX" smtClean="0"/>
              <a:t>22/10/2022</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E06D29B1-2ED3-4427-A3EC-2C776FA7F6AF}" type="slidenum">
              <a:rPr lang="es-MX" smtClean="0"/>
              <a:t>‹Nº›</a:t>
            </a:fld>
            <a:endParaRPr lang="es-MX"/>
          </a:p>
        </p:txBody>
      </p:sp>
    </p:spTree>
    <p:extLst>
      <p:ext uri="{BB962C8B-B14F-4D97-AF65-F5344CB8AC3E}">
        <p14:creationId xmlns:p14="http://schemas.microsoft.com/office/powerpoint/2010/main" val="2735145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Cita con descripció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F14552D2-D2AA-4001-8969-6448B7FEE629}" type="datetimeFigureOut">
              <a:rPr lang="es-MX" smtClean="0"/>
              <a:t>22/10/2022</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E06D29B1-2ED3-4427-A3EC-2C776FA7F6AF}" type="slidenum">
              <a:rPr lang="es-MX" smtClean="0"/>
              <a:t>‹Nº›</a:t>
            </a:fld>
            <a:endParaRPr lang="es-MX"/>
          </a:p>
        </p:txBody>
      </p:sp>
    </p:spTree>
    <p:extLst>
      <p:ext uri="{BB962C8B-B14F-4D97-AF65-F5344CB8AC3E}">
        <p14:creationId xmlns:p14="http://schemas.microsoft.com/office/powerpoint/2010/main" val="36996494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Tarjeta de nombre">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s-ES" smtClean="0"/>
              <a:t>Haga clic para modificar el estilo de título del patrón</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s-ES" smtClean="0"/>
              <a:t>Haga clic para modificar el estilo de texto del patrón</a:t>
            </a:r>
          </a:p>
        </p:txBody>
      </p:sp>
      <p:sp>
        <p:nvSpPr>
          <p:cNvPr id="2" name="Date Placeholder 1"/>
          <p:cNvSpPr>
            <a:spLocks noGrp="1"/>
          </p:cNvSpPr>
          <p:nvPr>
            <p:ph type="dt" sz="half" idx="10"/>
          </p:nvPr>
        </p:nvSpPr>
        <p:spPr/>
        <p:txBody>
          <a:bodyPr/>
          <a:lstStyle/>
          <a:p>
            <a:fld id="{F14552D2-D2AA-4001-8969-6448B7FEE629}" type="datetimeFigureOut">
              <a:rPr lang="es-MX" smtClean="0"/>
              <a:t>22/10/2022</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E06D29B1-2ED3-4427-A3EC-2C776FA7F6AF}" type="slidenum">
              <a:rPr lang="es-MX" smtClean="0"/>
              <a:t>‹Nº›</a:t>
            </a:fld>
            <a:endParaRPr lang="es-MX"/>
          </a:p>
        </p:txBody>
      </p:sp>
    </p:spTree>
    <p:extLst>
      <p:ext uri="{BB962C8B-B14F-4D97-AF65-F5344CB8AC3E}">
        <p14:creationId xmlns:p14="http://schemas.microsoft.com/office/powerpoint/2010/main" val="34060576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vertTx" preserve="1">
  <p:cSld name="Título y texto vertical">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F14552D2-D2AA-4001-8969-6448B7FEE629}" type="datetimeFigureOut">
              <a:rPr lang="es-MX" smtClean="0"/>
              <a:t>22/10/2022</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E06D29B1-2ED3-4427-A3EC-2C776FA7F6AF}" type="slidenum">
              <a:rPr lang="es-MX" smtClean="0"/>
              <a:t>‹Nº›</a:t>
            </a:fld>
            <a:endParaRPr lang="es-MX"/>
          </a:p>
        </p:txBody>
      </p:sp>
    </p:spTree>
    <p:extLst>
      <p:ext uri="{BB962C8B-B14F-4D97-AF65-F5344CB8AC3E}">
        <p14:creationId xmlns:p14="http://schemas.microsoft.com/office/powerpoint/2010/main" val="11723098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F14552D2-D2AA-4001-8969-6448B7FEE629}" type="datetimeFigureOut">
              <a:rPr lang="es-MX" smtClean="0"/>
              <a:t>22/10/2022</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E06D29B1-2ED3-4427-A3EC-2C776FA7F6AF}" type="slidenum">
              <a:rPr lang="es-MX" smtClean="0"/>
              <a:t>‹Nº›</a:t>
            </a:fld>
            <a:endParaRPr lang="es-MX"/>
          </a:p>
        </p:txBody>
      </p:sp>
    </p:spTree>
    <p:extLst>
      <p:ext uri="{BB962C8B-B14F-4D97-AF65-F5344CB8AC3E}">
        <p14:creationId xmlns:p14="http://schemas.microsoft.com/office/powerpoint/2010/main" val="3584715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ítulo y objetos">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F14552D2-D2AA-4001-8969-6448B7FEE629}" type="datetimeFigureOut">
              <a:rPr lang="es-MX" smtClean="0"/>
              <a:t>22/10/2022</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E06D29B1-2ED3-4427-A3EC-2C776FA7F6AF}" type="slidenum">
              <a:rPr lang="es-MX" smtClean="0"/>
              <a:t>‹Nº›</a:t>
            </a:fld>
            <a:endParaRPr lang="es-MX"/>
          </a:p>
        </p:txBody>
      </p:sp>
    </p:spTree>
    <p:extLst>
      <p:ext uri="{BB962C8B-B14F-4D97-AF65-F5344CB8AC3E}">
        <p14:creationId xmlns:p14="http://schemas.microsoft.com/office/powerpoint/2010/main" val="30868687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F14552D2-D2AA-4001-8969-6448B7FEE629}" type="datetimeFigureOut">
              <a:rPr lang="es-MX" smtClean="0"/>
              <a:t>22/10/2022</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E06D29B1-2ED3-4427-A3EC-2C776FA7F6AF}" type="slidenum">
              <a:rPr lang="es-MX" smtClean="0"/>
              <a:t>‹Nº›</a:t>
            </a:fld>
            <a:endParaRPr lang="es-MX"/>
          </a:p>
        </p:txBody>
      </p:sp>
    </p:spTree>
    <p:extLst>
      <p:ext uri="{BB962C8B-B14F-4D97-AF65-F5344CB8AC3E}">
        <p14:creationId xmlns:p14="http://schemas.microsoft.com/office/powerpoint/2010/main" val="39929255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os objetos">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F14552D2-D2AA-4001-8969-6448B7FEE629}" type="datetimeFigureOut">
              <a:rPr lang="es-MX" smtClean="0"/>
              <a:t>22/10/2022</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E06D29B1-2ED3-4427-A3EC-2C776FA7F6AF}" type="slidenum">
              <a:rPr lang="es-MX" smtClean="0"/>
              <a:t>‹Nº›</a:t>
            </a:fld>
            <a:endParaRPr lang="es-MX"/>
          </a:p>
        </p:txBody>
      </p:sp>
    </p:spTree>
    <p:extLst>
      <p:ext uri="{BB962C8B-B14F-4D97-AF65-F5344CB8AC3E}">
        <p14:creationId xmlns:p14="http://schemas.microsoft.com/office/powerpoint/2010/main" val="3494515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F14552D2-D2AA-4001-8969-6448B7FEE629}" type="datetimeFigureOut">
              <a:rPr lang="es-MX" smtClean="0"/>
              <a:t>22/10/2022</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E06D29B1-2ED3-4427-A3EC-2C776FA7F6AF}" type="slidenum">
              <a:rPr lang="es-MX" smtClean="0"/>
              <a:t>‹Nº›</a:t>
            </a:fld>
            <a:endParaRPr lang="es-MX"/>
          </a:p>
        </p:txBody>
      </p:sp>
    </p:spTree>
    <p:extLst>
      <p:ext uri="{BB962C8B-B14F-4D97-AF65-F5344CB8AC3E}">
        <p14:creationId xmlns:p14="http://schemas.microsoft.com/office/powerpoint/2010/main" val="3285338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el título">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F14552D2-D2AA-4001-8969-6448B7FEE629}" type="datetimeFigureOut">
              <a:rPr lang="es-MX" smtClean="0"/>
              <a:t>22/10/2022</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E06D29B1-2ED3-4427-A3EC-2C776FA7F6AF}" type="slidenum">
              <a:rPr lang="es-MX" smtClean="0"/>
              <a:t>‹Nº›</a:t>
            </a:fld>
            <a:endParaRPr lang="es-MX"/>
          </a:p>
        </p:txBody>
      </p:sp>
    </p:spTree>
    <p:extLst>
      <p:ext uri="{BB962C8B-B14F-4D97-AF65-F5344CB8AC3E}">
        <p14:creationId xmlns:p14="http://schemas.microsoft.com/office/powerpoint/2010/main" val="26082969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4552D2-D2AA-4001-8969-6448B7FEE629}" type="datetimeFigureOut">
              <a:rPr lang="es-MX" smtClean="0"/>
              <a:t>22/10/2022</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E06D29B1-2ED3-4427-A3EC-2C776FA7F6AF}" type="slidenum">
              <a:rPr lang="es-MX" smtClean="0"/>
              <a:t>‹Nº›</a:t>
            </a:fld>
            <a:endParaRPr lang="es-MX"/>
          </a:p>
        </p:txBody>
      </p:sp>
    </p:spTree>
    <p:extLst>
      <p:ext uri="{BB962C8B-B14F-4D97-AF65-F5344CB8AC3E}">
        <p14:creationId xmlns:p14="http://schemas.microsoft.com/office/powerpoint/2010/main" val="36998210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F14552D2-D2AA-4001-8969-6448B7FEE629}" type="datetimeFigureOut">
              <a:rPr lang="es-MX" smtClean="0"/>
              <a:t>22/10/2022</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E06D29B1-2ED3-4427-A3EC-2C776FA7F6AF}" type="slidenum">
              <a:rPr lang="es-MX" smtClean="0"/>
              <a:t>‹Nº›</a:t>
            </a:fld>
            <a:endParaRPr lang="es-MX"/>
          </a:p>
        </p:txBody>
      </p:sp>
    </p:spTree>
    <p:extLst>
      <p:ext uri="{BB962C8B-B14F-4D97-AF65-F5344CB8AC3E}">
        <p14:creationId xmlns:p14="http://schemas.microsoft.com/office/powerpoint/2010/main" val="4991683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s-ES" smtClean="0"/>
              <a:t>Haga clic para modificar el estilo de título del patrón</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a:xfrm>
            <a:off x="3885810" y="6041362"/>
            <a:ext cx="976879" cy="365125"/>
          </a:xfrm>
        </p:spPr>
        <p:txBody>
          <a:bodyPr/>
          <a:lstStyle/>
          <a:p>
            <a:fld id="{F14552D2-D2AA-4001-8969-6448B7FEE629}" type="datetimeFigureOut">
              <a:rPr lang="es-MX" smtClean="0"/>
              <a:t>22/10/2022</a:t>
            </a:fld>
            <a:endParaRPr lang="es-MX"/>
          </a:p>
        </p:txBody>
      </p:sp>
      <p:sp>
        <p:nvSpPr>
          <p:cNvPr id="6" name="Footer Placeholder 5"/>
          <p:cNvSpPr>
            <a:spLocks noGrp="1"/>
          </p:cNvSpPr>
          <p:nvPr>
            <p:ph type="ftr" sz="quarter" idx="11"/>
          </p:nvPr>
        </p:nvSpPr>
        <p:spPr>
          <a:xfrm>
            <a:off x="590396" y="6041362"/>
            <a:ext cx="3295413" cy="365125"/>
          </a:xfrm>
        </p:spPr>
        <p:txBody>
          <a:bodyPr/>
          <a:lstStyle/>
          <a:p>
            <a:endParaRPr lang="es-MX"/>
          </a:p>
        </p:txBody>
      </p:sp>
      <p:sp>
        <p:nvSpPr>
          <p:cNvPr id="7" name="Slide Number Placeholder 6"/>
          <p:cNvSpPr>
            <a:spLocks noGrp="1"/>
          </p:cNvSpPr>
          <p:nvPr>
            <p:ph type="sldNum" sz="quarter" idx="12"/>
          </p:nvPr>
        </p:nvSpPr>
        <p:spPr>
          <a:xfrm>
            <a:off x="4862689" y="5915888"/>
            <a:ext cx="1062155" cy="490599"/>
          </a:xfrm>
        </p:spPr>
        <p:txBody>
          <a:bodyPr/>
          <a:lstStyle/>
          <a:p>
            <a:fld id="{E06D29B1-2ED3-4427-A3EC-2C776FA7F6AF}" type="slidenum">
              <a:rPr lang="es-MX" smtClean="0"/>
              <a:t>‹Nº›</a:t>
            </a:fld>
            <a:endParaRPr lang="es-MX"/>
          </a:p>
        </p:txBody>
      </p:sp>
    </p:spTree>
    <p:extLst>
      <p:ext uri="{BB962C8B-B14F-4D97-AF65-F5344CB8AC3E}">
        <p14:creationId xmlns:p14="http://schemas.microsoft.com/office/powerpoint/2010/main" val="3594145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schemeClr>
            </a:gs>
            <a:gs pos="0">
              <a:schemeClr val="accent1">
                <a:lumMod val="97000"/>
                <a:lumOff val="3000"/>
              </a:schemeClr>
            </a:gs>
            <a:gs pos="71000">
              <a:schemeClr val="accent1">
                <a:lumMod val="60000"/>
                <a:lumOff val="4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s-MX"/>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F14552D2-D2AA-4001-8969-6448B7FEE629}" type="datetimeFigureOut">
              <a:rPr lang="es-MX" smtClean="0"/>
              <a:t>22/10/2022</a:t>
            </a:fld>
            <a:endParaRPr lang="es-MX"/>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E06D29B1-2ED3-4427-A3EC-2C776FA7F6AF}" type="slidenum">
              <a:rPr lang="es-MX" smtClean="0"/>
              <a:t>‹Nº›</a:t>
            </a:fld>
            <a:endParaRPr lang="es-MX"/>
          </a:p>
        </p:txBody>
      </p:sp>
    </p:spTree>
    <p:extLst>
      <p:ext uri="{BB962C8B-B14F-4D97-AF65-F5344CB8AC3E}">
        <p14:creationId xmlns:p14="http://schemas.microsoft.com/office/powerpoint/2010/main" val="2640683641"/>
      </p:ext>
    </p:extLst>
  </p:cSld>
  <p:clrMap bg1="dk1" tx1="lt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Lst>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25.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Psicooncología: Especialidad que ayuda a los enfermos de cáncer - Primicias  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738" y="257175"/>
            <a:ext cx="11544299" cy="6329363"/>
          </a:xfrm>
          <a:prstGeom prst="rect">
            <a:avLst/>
          </a:prstGeom>
          <a:noFill/>
          <a:extLst>
            <a:ext uri="{909E8E84-426E-40DD-AFC4-6F175D3DCCD1}">
              <a14:hiddenFill xmlns:a14="http://schemas.microsoft.com/office/drawing/2010/main">
                <a:solidFill>
                  <a:srgbClr val="FFFFFF"/>
                </a:solidFill>
              </a14:hiddenFill>
            </a:ext>
          </a:extLst>
        </p:spPr>
      </p:pic>
      <p:pic>
        <p:nvPicPr>
          <p:cNvPr id="7" name="4 Imagen"/>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5738" y="225077"/>
            <a:ext cx="4032326" cy="2984387"/>
          </a:xfrm>
          <a:prstGeom prst="rect">
            <a:avLst/>
          </a:prstGeom>
        </p:spPr>
      </p:pic>
      <p:sp>
        <p:nvSpPr>
          <p:cNvPr id="6" name="Rectángulo 5"/>
          <p:cNvSpPr/>
          <p:nvPr/>
        </p:nvSpPr>
        <p:spPr>
          <a:xfrm>
            <a:off x="3263559" y="3605339"/>
            <a:ext cx="6931705" cy="2585323"/>
          </a:xfrm>
          <a:prstGeom prst="rect">
            <a:avLst/>
          </a:prstGeom>
          <a:noFill/>
        </p:spPr>
        <p:txBody>
          <a:bodyPr wrap="none" lIns="91440" tIns="45720" rIns="91440" bIns="45720">
            <a:spAutoFit/>
            <a:scene3d>
              <a:camera prst="perspectiveAbove"/>
              <a:lightRig rig="threePt" dir="t"/>
            </a:scene3d>
          </a:bodyPr>
          <a:lstStyle/>
          <a:p>
            <a:pPr algn="ctr"/>
            <a:r>
              <a:rPr lang="es-ES" sz="5400" b="1" dirty="0" smtClean="0">
                <a:ln w="6600">
                  <a:solidFill>
                    <a:schemeClr val="accent2"/>
                  </a:solidFill>
                  <a:prstDash val="solid"/>
                </a:ln>
                <a:solidFill>
                  <a:srgbClr val="FFFFFF"/>
                </a:solidFill>
                <a:effectLst>
                  <a:outerShdw dist="38100" dir="2700000" algn="tl" rotWithShape="0">
                    <a:schemeClr val="accent2"/>
                  </a:outerShdw>
                </a:effectLst>
              </a:rPr>
              <a:t>PSICOONCOLOGIA </a:t>
            </a:r>
          </a:p>
          <a:p>
            <a:pPr algn="ctr"/>
            <a:r>
              <a:rPr lang="es-ES" sz="5400" b="1" dirty="0" smtClean="0">
                <a:ln w="6600">
                  <a:solidFill>
                    <a:schemeClr val="accent2"/>
                  </a:solidFill>
                  <a:prstDash val="solid"/>
                </a:ln>
                <a:solidFill>
                  <a:srgbClr val="FFFFFF"/>
                </a:solidFill>
                <a:effectLst>
                  <a:outerShdw dist="38100" dir="2700000" algn="tl" rotWithShape="0">
                    <a:schemeClr val="accent2"/>
                  </a:outerShdw>
                </a:effectLst>
              </a:rPr>
              <a:t>TANATOLOGIA</a:t>
            </a:r>
          </a:p>
          <a:p>
            <a:pPr algn="ctr"/>
            <a:r>
              <a:rPr lang="es-ES" sz="5400" b="1" dirty="0" smtClean="0">
                <a:ln w="6600">
                  <a:solidFill>
                    <a:schemeClr val="accent2"/>
                  </a:solidFill>
                  <a:prstDash val="solid"/>
                </a:ln>
                <a:solidFill>
                  <a:srgbClr val="FFFFFF"/>
                </a:solidFill>
                <a:effectLst>
                  <a:outerShdw dist="38100" dir="2700000" algn="tl" rotWithShape="0">
                    <a:schemeClr val="accent2"/>
                  </a:outerShdw>
                </a:effectLst>
              </a:rPr>
              <a:t>CANCER</a:t>
            </a:r>
            <a:endParaRPr lang="es-ES" sz="5400"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16345061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lc="http://schemas.openxmlformats.org/drawingml/2006/lockedCanvas" xmlns:a16="http://schemas.microsoft.com/office/drawing/2014/main" xmlns="" id="{4BE80D5F-A53D-C77C-F1F9-4F6A0D4FB6E9}"/>
              </a:ext>
            </a:extLst>
          </p:cNvPr>
          <p:cNvSpPr>
            <a:spLocks noGrp="1"/>
          </p:cNvSpPr>
          <p:nvPr/>
        </p:nvSpPr>
        <p:spPr>
          <a:xfrm>
            <a:off x="214313" y="177966"/>
            <a:ext cx="6166757" cy="1129965"/>
          </a:xfrm>
          <a:prstGeom prst="rect">
            <a:avLst/>
          </a:prstGeom>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t">
            <a:normAutofit fontScale="92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just"/>
            <a:r>
              <a:rPr lang="es-MX" sz="4000" b="1" dirty="0">
                <a:solidFill>
                  <a:schemeClr val="bg1"/>
                </a:solidFill>
                <a:latin typeface="Arial Narrow" panose="020B0606020202030204" pitchFamily="34" charset="0"/>
              </a:rPr>
              <a:t>¿QUÉ NECESITA LA PERSONA?</a:t>
            </a:r>
          </a:p>
        </p:txBody>
      </p:sp>
      <p:sp>
        <p:nvSpPr>
          <p:cNvPr id="3" name="Marcador de contenido 2">
            <a:extLst>
              <a:ext uri="{FF2B5EF4-FFF2-40B4-BE49-F238E27FC236}">
                <a16:creationId xmlns:lc="http://schemas.openxmlformats.org/drawingml/2006/lockedCanvas" xmlns:a16="http://schemas.microsoft.com/office/drawing/2014/main" xmlns="" id="{EC30B22F-A871-7BE5-1233-CC9E7AA8E15C}"/>
              </a:ext>
            </a:extLst>
          </p:cNvPr>
          <p:cNvSpPr>
            <a:spLocks noGrp="1"/>
          </p:cNvSpPr>
          <p:nvPr/>
        </p:nvSpPr>
        <p:spPr>
          <a:xfrm>
            <a:off x="5218707" y="1507957"/>
            <a:ext cx="6440886" cy="5181600"/>
          </a:xfrm>
          <a:prstGeom prst="rect">
            <a:avLst/>
          </a:prstGeom>
        </p:spPr>
        <p:style>
          <a:lnRef idx="1">
            <a:schemeClr val="accent6"/>
          </a:lnRef>
          <a:fillRef idx="3">
            <a:schemeClr val="accent6"/>
          </a:fillRef>
          <a:effectRef idx="2">
            <a:schemeClr val="accent6"/>
          </a:effectRef>
          <a:fontRef idx="minor">
            <a:schemeClr val="lt1"/>
          </a:fontRef>
        </p:style>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a:buNone/>
            </a:pPr>
            <a:r>
              <a:rPr lang="es-MX" sz="2800" b="0" i="0" dirty="0" smtClean="0">
                <a:solidFill>
                  <a:schemeClr val="bg1"/>
                </a:solidFill>
                <a:effectLst/>
                <a:latin typeface="Aharoni" panose="02010803020104030203" pitchFamily="2" charset="-79"/>
                <a:cs typeface="Aharoni" panose="02010803020104030203" pitchFamily="2" charset="-79"/>
              </a:rPr>
              <a:t>CUANDO UNA PERSONA ESTÁ ENFERMA SUS NECESIDADES SE INTENSIFICAN Y, EN CONCRETO, UNA PERSONA ENFERMA DE CÁNCER NECESITARÁ SEGURIDAD, SENSACIÓN DE PERTENENCIA, </a:t>
            </a:r>
            <a:r>
              <a:rPr lang="es-MX" sz="2800" b="1" i="0" dirty="0" smtClean="0">
                <a:solidFill>
                  <a:schemeClr val="bg1"/>
                </a:solidFill>
                <a:effectLst/>
                <a:latin typeface="Aharoni" panose="02010803020104030203" pitchFamily="2" charset="-79"/>
                <a:cs typeface="Aharoni" panose="02010803020104030203" pitchFamily="2" charset="-79"/>
              </a:rPr>
              <a:t>SENTIRSE QUERIDO Y RECIBIR AFECTO Y CONTACTO HUMANO</a:t>
            </a:r>
            <a:r>
              <a:rPr lang="es-MX" sz="2800" b="0" i="0" dirty="0" smtClean="0">
                <a:solidFill>
                  <a:schemeClr val="bg1"/>
                </a:solidFill>
                <a:effectLst/>
                <a:latin typeface="Aharoni" panose="02010803020104030203" pitchFamily="2" charset="-79"/>
                <a:cs typeface="Aharoni" panose="02010803020104030203" pitchFamily="2" charset="-79"/>
              </a:rPr>
              <a:t> PARA PALIAR TODO ESTE PERIODO DE CONFUSIÓN, MIEDO E INCERTIDUMBRE</a:t>
            </a:r>
            <a:r>
              <a:rPr lang="es-MX" sz="3600" b="0" i="0" dirty="0" smtClean="0">
                <a:solidFill>
                  <a:srgbClr val="333333"/>
                </a:solidFill>
                <a:effectLst/>
                <a:latin typeface="Arial Narrow" panose="020B0606020202030204" pitchFamily="34" charset="0"/>
              </a:rPr>
              <a:t>.</a:t>
            </a:r>
            <a:endParaRPr lang="es-MX" sz="3600" dirty="0">
              <a:latin typeface="Arial Narrow" panose="020B0606020202030204" pitchFamily="34" charset="0"/>
            </a:endParaRPr>
          </a:p>
        </p:txBody>
      </p:sp>
      <p:pic>
        <p:nvPicPr>
          <p:cNvPr id="7170" name="Picture 2" descr="Psicooncología - Qué es y rol del psicooncó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025" y="1507958"/>
            <a:ext cx="4673600" cy="5181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05976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 Psicooncología | ¿Qué es y cómo puede ayudarn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940" y="207159"/>
            <a:ext cx="11831639" cy="6537326"/>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357187" y="695623"/>
            <a:ext cx="3694689" cy="923330"/>
          </a:xfrm>
          <a:prstGeom prst="rect">
            <a:avLst/>
          </a:prstGeom>
          <a:noFill/>
        </p:spPr>
        <p:txBody>
          <a:bodyPr wrap="square" lIns="91440" tIns="45720" rIns="91440" bIns="45720">
            <a:spAutoFit/>
          </a:bodyPr>
          <a:lstStyle/>
          <a:p>
            <a:pPr algn="ctr"/>
            <a:r>
              <a:rPr lang="es-ES" sz="54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YO TOTAL</a:t>
            </a:r>
            <a:endParaRPr lang="es-E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3" name="Rectángulo 2"/>
          <p:cNvSpPr/>
          <p:nvPr/>
        </p:nvSpPr>
        <p:spPr>
          <a:xfrm>
            <a:off x="6514692" y="2991693"/>
            <a:ext cx="5533887" cy="3416320"/>
          </a:xfrm>
          <a:prstGeom prst="rect">
            <a:avLst/>
          </a:prstGeom>
          <a:noFill/>
        </p:spPr>
        <p:txBody>
          <a:bodyPr wrap="none" lIns="91440" tIns="45720" rIns="91440" bIns="45720">
            <a:spAutoFit/>
          </a:bodyPr>
          <a:lstStyle/>
          <a:p>
            <a:pPr marL="685800" indent="-685800" algn="just">
              <a:buFont typeface="Wingdings" panose="05000000000000000000" pitchFamily="2" charset="2"/>
              <a:buChar char="v"/>
            </a:pPr>
            <a:r>
              <a:rPr lang="es-ES" sz="5400" b="1" cap="none" spc="0" dirty="0" smtClean="0">
                <a:ln w="6600">
                  <a:solidFill>
                    <a:schemeClr val="accent2"/>
                  </a:solidFill>
                  <a:prstDash val="solid"/>
                </a:ln>
                <a:solidFill>
                  <a:srgbClr val="FFFFFF"/>
                </a:solidFill>
                <a:effectLst>
                  <a:outerShdw dist="38100" dir="2700000" algn="tl" rotWithShape="0">
                    <a:schemeClr val="accent2"/>
                  </a:outerShdw>
                </a:effectLst>
              </a:rPr>
              <a:t>YO FISICO</a:t>
            </a:r>
          </a:p>
          <a:p>
            <a:pPr marL="685800" indent="-685800" algn="just">
              <a:buFont typeface="Wingdings" panose="05000000000000000000" pitchFamily="2" charset="2"/>
              <a:buChar char="v"/>
            </a:pPr>
            <a:r>
              <a:rPr lang="es-ES" sz="5400" b="1" dirty="0" smtClean="0">
                <a:ln w="6600">
                  <a:solidFill>
                    <a:schemeClr val="accent2"/>
                  </a:solidFill>
                  <a:prstDash val="solid"/>
                </a:ln>
                <a:solidFill>
                  <a:srgbClr val="FFFFFF"/>
                </a:solidFill>
                <a:effectLst>
                  <a:outerShdw dist="38100" dir="2700000" algn="tl" rotWithShape="0">
                    <a:schemeClr val="accent2"/>
                  </a:outerShdw>
                </a:effectLst>
              </a:rPr>
              <a:t>YO PSIQUICO</a:t>
            </a:r>
          </a:p>
          <a:p>
            <a:pPr marL="685800" indent="-685800" algn="just">
              <a:buFont typeface="Wingdings" panose="05000000000000000000" pitchFamily="2" charset="2"/>
              <a:buChar char="v"/>
            </a:pPr>
            <a:r>
              <a:rPr lang="es-ES" sz="5400" b="1" cap="none" spc="0" dirty="0" smtClean="0">
                <a:ln w="6600">
                  <a:solidFill>
                    <a:schemeClr val="accent2"/>
                  </a:solidFill>
                  <a:prstDash val="solid"/>
                </a:ln>
                <a:solidFill>
                  <a:srgbClr val="FFFFFF"/>
                </a:solidFill>
                <a:effectLst>
                  <a:outerShdw dist="38100" dir="2700000" algn="tl" rotWithShape="0">
                    <a:schemeClr val="accent2"/>
                  </a:outerShdw>
                </a:effectLst>
              </a:rPr>
              <a:t>YO SOCIAL</a:t>
            </a:r>
          </a:p>
          <a:p>
            <a:pPr marL="685800" indent="-685800" algn="just">
              <a:buFont typeface="Wingdings" panose="05000000000000000000" pitchFamily="2" charset="2"/>
              <a:buChar char="v"/>
            </a:pPr>
            <a:r>
              <a:rPr lang="es-ES" sz="5400" b="1" dirty="0" smtClean="0">
                <a:ln w="6600">
                  <a:solidFill>
                    <a:schemeClr val="accent2"/>
                  </a:solidFill>
                  <a:prstDash val="solid"/>
                </a:ln>
                <a:solidFill>
                  <a:srgbClr val="FFFFFF"/>
                </a:solidFill>
                <a:effectLst>
                  <a:outerShdw dist="38100" dir="2700000" algn="tl" rotWithShape="0">
                    <a:schemeClr val="accent2"/>
                  </a:outerShdw>
                </a:effectLst>
              </a:rPr>
              <a:t>YO ESPIRITUAL</a:t>
            </a:r>
            <a:endParaRPr lang="es-E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15922729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19100" y="416913"/>
            <a:ext cx="6096000" cy="6004336"/>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algn="just">
              <a:lnSpc>
                <a:spcPct val="107000"/>
              </a:lnSpc>
              <a:spcAft>
                <a:spcPts val="800"/>
              </a:spcAft>
            </a:pPr>
            <a:r>
              <a:rPr lang="es-MX" sz="2400" b="1" dirty="0" smtClean="0">
                <a:solidFill>
                  <a:schemeClr val="bg1"/>
                </a:solidFill>
                <a:effectLst/>
                <a:latin typeface="Aharoni" panose="02010803020104030203" pitchFamily="2" charset="-79"/>
                <a:ea typeface="Calibri" panose="020F0502020204030204" pitchFamily="34" charset="0"/>
                <a:cs typeface="Aharoni" panose="02010803020104030203" pitchFamily="2" charset="-79"/>
              </a:rPr>
              <a:t>A).- FISICO: </a:t>
            </a:r>
            <a:endParaRPr lang="es-MX" sz="2400" dirty="0" smtClean="0">
              <a:solidFill>
                <a:schemeClr val="bg1"/>
              </a:solidFill>
              <a:effectLst/>
              <a:latin typeface="Aharoni" panose="02010803020104030203" pitchFamily="2" charset="-79"/>
              <a:ea typeface="Calibri" panose="020F0502020204030204" pitchFamily="34" charset="0"/>
              <a:cs typeface="Aharoni" panose="02010803020104030203" pitchFamily="2" charset="-79"/>
            </a:endParaRPr>
          </a:p>
          <a:p>
            <a:pPr marL="342900" lvl="0" indent="-342900" algn="just">
              <a:lnSpc>
                <a:spcPct val="107000"/>
              </a:lnSpc>
              <a:spcAft>
                <a:spcPts val="0"/>
              </a:spcAft>
              <a:buFont typeface="Symbol" panose="05050102010706020507" pitchFamily="18" charset="2"/>
              <a:buChar char=""/>
            </a:pPr>
            <a:r>
              <a:rPr lang="es-MX" sz="2400" dirty="0" smtClean="0">
                <a:solidFill>
                  <a:schemeClr val="bg1"/>
                </a:solidFill>
                <a:effectLst/>
                <a:latin typeface="Aharoni" panose="02010803020104030203" pitchFamily="2" charset="-79"/>
                <a:ea typeface="Calibri" panose="020F0502020204030204" pitchFamily="34" charset="0"/>
                <a:cs typeface="Aharoni" panose="02010803020104030203" pitchFamily="2" charset="-79"/>
              </a:rPr>
              <a:t>SOBREPESO </a:t>
            </a:r>
          </a:p>
          <a:p>
            <a:pPr marL="342900" lvl="0" indent="-342900" algn="just">
              <a:lnSpc>
                <a:spcPct val="107000"/>
              </a:lnSpc>
              <a:spcAft>
                <a:spcPts val="0"/>
              </a:spcAft>
              <a:buFont typeface="Symbol" panose="05050102010706020507" pitchFamily="18" charset="2"/>
              <a:buChar char=""/>
            </a:pPr>
            <a:r>
              <a:rPr lang="es-MX" sz="2400" dirty="0" smtClean="0">
                <a:solidFill>
                  <a:schemeClr val="bg1"/>
                </a:solidFill>
                <a:latin typeface="Aharoni" panose="02010803020104030203" pitchFamily="2" charset="-79"/>
                <a:ea typeface="Calibri" panose="020F0502020204030204" pitchFamily="34" charset="0"/>
                <a:cs typeface="Aharoni" panose="02010803020104030203" pitchFamily="2" charset="-79"/>
              </a:rPr>
              <a:t>ALIMENTACION</a:t>
            </a:r>
            <a:r>
              <a:rPr lang="es-MX" sz="2400" dirty="0" smtClean="0">
                <a:solidFill>
                  <a:schemeClr val="bg1"/>
                </a:solidFill>
                <a:effectLst/>
                <a:latin typeface="Aharoni" panose="02010803020104030203" pitchFamily="2" charset="-79"/>
                <a:ea typeface="Calibri" panose="020F0502020204030204" pitchFamily="34" charset="0"/>
                <a:cs typeface="Aharoni" panose="02010803020104030203" pitchFamily="2" charset="-79"/>
              </a:rPr>
              <a:t> - NUTRICION                            </a:t>
            </a:r>
          </a:p>
          <a:p>
            <a:pPr marL="342900" lvl="0" indent="-342900" algn="just">
              <a:lnSpc>
                <a:spcPct val="107000"/>
              </a:lnSpc>
              <a:spcAft>
                <a:spcPts val="0"/>
              </a:spcAft>
              <a:buFont typeface="Symbol" panose="05050102010706020507" pitchFamily="18" charset="2"/>
              <a:buChar char=""/>
            </a:pPr>
            <a:r>
              <a:rPr lang="es-MX" sz="2400" dirty="0" smtClean="0">
                <a:solidFill>
                  <a:schemeClr val="bg1"/>
                </a:solidFill>
                <a:effectLst/>
                <a:latin typeface="Aharoni" panose="02010803020104030203" pitchFamily="2" charset="-79"/>
                <a:ea typeface="Calibri" panose="020F0502020204030204" pitchFamily="34" charset="0"/>
                <a:cs typeface="Aharoni" panose="02010803020104030203" pitchFamily="2" charset="-79"/>
              </a:rPr>
              <a:t>CANSANCIO FISICO </a:t>
            </a:r>
          </a:p>
          <a:p>
            <a:pPr marL="342900" lvl="0" indent="-342900" algn="just">
              <a:lnSpc>
                <a:spcPct val="107000"/>
              </a:lnSpc>
              <a:spcAft>
                <a:spcPts val="0"/>
              </a:spcAft>
              <a:buFont typeface="Symbol" panose="05050102010706020507" pitchFamily="18" charset="2"/>
              <a:buChar char=""/>
            </a:pPr>
            <a:r>
              <a:rPr lang="es-MX" sz="2400" dirty="0" smtClean="0">
                <a:solidFill>
                  <a:schemeClr val="bg1"/>
                </a:solidFill>
                <a:latin typeface="Aharoni" panose="02010803020104030203" pitchFamily="2" charset="-79"/>
                <a:ea typeface="Calibri" panose="020F0502020204030204" pitchFamily="34" charset="0"/>
                <a:cs typeface="Aharoni" panose="02010803020104030203" pitchFamily="2" charset="-79"/>
              </a:rPr>
              <a:t>EJERCICIO</a:t>
            </a:r>
            <a:r>
              <a:rPr lang="es-MX" sz="2400" dirty="0" smtClean="0">
                <a:solidFill>
                  <a:schemeClr val="bg1"/>
                </a:solidFill>
                <a:effectLst/>
                <a:latin typeface="Aharoni" panose="02010803020104030203" pitchFamily="2" charset="-79"/>
                <a:ea typeface="Calibri" panose="020F0502020204030204" pitchFamily="34" charset="0"/>
                <a:cs typeface="Aharoni" panose="02010803020104030203" pitchFamily="2" charset="-79"/>
              </a:rPr>
              <a:t>                  </a:t>
            </a:r>
          </a:p>
          <a:p>
            <a:pPr marL="342900" lvl="0" indent="-342900" algn="just">
              <a:lnSpc>
                <a:spcPct val="107000"/>
              </a:lnSpc>
              <a:spcAft>
                <a:spcPts val="0"/>
              </a:spcAft>
              <a:buFont typeface="Symbol" panose="05050102010706020507" pitchFamily="18" charset="2"/>
              <a:buChar char=""/>
            </a:pPr>
            <a:r>
              <a:rPr lang="es-MX" sz="2400" dirty="0" smtClean="0">
                <a:solidFill>
                  <a:schemeClr val="bg1"/>
                </a:solidFill>
                <a:effectLst/>
                <a:latin typeface="Aharoni" panose="02010803020104030203" pitchFamily="2" charset="-79"/>
                <a:ea typeface="Calibri" panose="020F0502020204030204" pitchFamily="34" charset="0"/>
                <a:cs typeface="Aharoni" panose="02010803020104030203" pitchFamily="2" charset="-79"/>
              </a:rPr>
              <a:t>INSOMNIO                                   </a:t>
            </a:r>
          </a:p>
          <a:p>
            <a:pPr marL="342900" lvl="0" indent="-342900" algn="just">
              <a:lnSpc>
                <a:spcPct val="107000"/>
              </a:lnSpc>
              <a:spcAft>
                <a:spcPts val="0"/>
              </a:spcAft>
              <a:buFont typeface="Symbol" panose="05050102010706020507" pitchFamily="18" charset="2"/>
              <a:buChar char=""/>
            </a:pPr>
            <a:r>
              <a:rPr lang="es-MX" sz="2400" dirty="0" smtClean="0">
                <a:solidFill>
                  <a:schemeClr val="bg1"/>
                </a:solidFill>
                <a:effectLst/>
                <a:latin typeface="Aharoni" panose="02010803020104030203" pitchFamily="2" charset="-79"/>
                <a:ea typeface="Calibri" panose="020F0502020204030204" pitchFamily="34" charset="0"/>
                <a:cs typeface="Aharoni" panose="02010803020104030203" pitchFamily="2" charset="-79"/>
              </a:rPr>
              <a:t>DESGANO                                                                                       DESCANSO</a:t>
            </a:r>
          </a:p>
          <a:p>
            <a:pPr marL="342900" lvl="0" indent="-342900" algn="just">
              <a:lnSpc>
                <a:spcPct val="107000"/>
              </a:lnSpc>
              <a:spcAft>
                <a:spcPts val="0"/>
              </a:spcAft>
              <a:buFont typeface="Symbol" panose="05050102010706020507" pitchFamily="18" charset="2"/>
              <a:buChar char=""/>
            </a:pPr>
            <a:r>
              <a:rPr lang="es-MX" sz="2400" dirty="0" smtClean="0">
                <a:solidFill>
                  <a:schemeClr val="bg1"/>
                </a:solidFill>
                <a:latin typeface="Aharoni" panose="02010803020104030203" pitchFamily="2" charset="-79"/>
                <a:ea typeface="Calibri" panose="020F0502020204030204" pitchFamily="34" charset="0"/>
                <a:cs typeface="Aharoni" panose="02010803020104030203" pitchFamily="2" charset="-79"/>
              </a:rPr>
              <a:t>CUMPLE CON LAS HORAS DE SUEÑO</a:t>
            </a:r>
          </a:p>
          <a:p>
            <a:pPr marL="342900" lvl="0" indent="-342900" algn="just">
              <a:lnSpc>
                <a:spcPct val="107000"/>
              </a:lnSpc>
              <a:spcAft>
                <a:spcPts val="0"/>
              </a:spcAft>
              <a:buFont typeface="Symbol" panose="05050102010706020507" pitchFamily="18" charset="2"/>
              <a:buChar char=""/>
            </a:pPr>
            <a:r>
              <a:rPr lang="es-MX" sz="2400" dirty="0" smtClean="0">
                <a:solidFill>
                  <a:schemeClr val="bg1"/>
                </a:solidFill>
                <a:effectLst/>
                <a:latin typeface="Aharoni" panose="02010803020104030203" pitchFamily="2" charset="-79"/>
                <a:ea typeface="Calibri" panose="020F0502020204030204" pitchFamily="34" charset="0"/>
                <a:cs typeface="Aharoni" panose="02010803020104030203" pitchFamily="2" charset="-79"/>
              </a:rPr>
              <a:t>SINTOMAS FISICOS DE LA ENFERMEDAD-CONTROL DEL DOLOR.</a:t>
            </a:r>
          </a:p>
          <a:p>
            <a:pPr marL="342900" lvl="0" indent="-342900" algn="just">
              <a:lnSpc>
                <a:spcPct val="107000"/>
              </a:lnSpc>
              <a:spcAft>
                <a:spcPts val="0"/>
              </a:spcAft>
              <a:buFont typeface="Symbol" panose="05050102010706020507" pitchFamily="18" charset="2"/>
              <a:buChar char=""/>
            </a:pPr>
            <a:r>
              <a:rPr lang="es-MX" sz="2400" dirty="0" smtClean="0">
                <a:solidFill>
                  <a:schemeClr val="bg1"/>
                </a:solidFill>
                <a:latin typeface="Aharoni" panose="02010803020104030203" pitchFamily="2" charset="-79"/>
                <a:ea typeface="Calibri" panose="020F0502020204030204" pitchFamily="34" charset="0"/>
                <a:cs typeface="Aharoni" panose="02010803020104030203" pitchFamily="2" charset="-79"/>
              </a:rPr>
              <a:t>CITAS MEDICAS-ANALISIS CLINICOS, ETC.</a:t>
            </a:r>
            <a:endParaRPr lang="es-MX" sz="2400" dirty="0" smtClean="0">
              <a:solidFill>
                <a:schemeClr val="bg1"/>
              </a:solidFill>
              <a:effectLst/>
              <a:latin typeface="Aharoni" panose="02010803020104030203" pitchFamily="2" charset="-79"/>
              <a:ea typeface="Calibri" panose="020F0502020204030204" pitchFamily="34" charset="0"/>
              <a:cs typeface="Aharoni" panose="02010803020104030203" pitchFamily="2" charset="-79"/>
            </a:endParaRPr>
          </a:p>
          <a:p>
            <a:pPr marL="457200" algn="just">
              <a:lnSpc>
                <a:spcPct val="107000"/>
              </a:lnSpc>
              <a:spcAft>
                <a:spcPts val="0"/>
              </a:spcAft>
            </a:pPr>
            <a:r>
              <a:rPr lang="es-MX" sz="2400" dirty="0" smtClean="0">
                <a:effectLst/>
                <a:latin typeface="Aharoni" panose="02010803020104030203" pitchFamily="2" charset="-79"/>
                <a:ea typeface="Calibri" panose="020F0502020204030204" pitchFamily="34" charset="0"/>
                <a:cs typeface="Aharoni" panose="02010803020104030203" pitchFamily="2" charset="-79"/>
              </a:rPr>
              <a:t>                       </a:t>
            </a:r>
            <a:r>
              <a:rPr lang="es-MX" dirty="0" smtClean="0">
                <a:effectLst/>
                <a:latin typeface="Arial" panose="020B0604020202020204" pitchFamily="34" charset="0"/>
                <a:ea typeface="Calibri" panose="020F0502020204030204" pitchFamily="34" charset="0"/>
                <a:cs typeface="Times New Roman" panose="02020603050405020304" pitchFamily="18" charset="0"/>
              </a:rPr>
              <a:t>                                                                                 </a:t>
            </a:r>
            <a:endParaRPr lang="es-MX" sz="1600" dirty="0" smtClean="0">
              <a:effectLst/>
              <a:latin typeface="Calibri" panose="020F0502020204030204" pitchFamily="34" charset="0"/>
              <a:ea typeface="Calibri" panose="020F0502020204030204" pitchFamily="34" charset="0"/>
              <a:cs typeface="Times New Roman" panose="02020603050405020304" pitchFamily="18" charset="0"/>
            </a:endParaRPr>
          </a:p>
          <a:p>
            <a:r>
              <a:rPr lang="es-MX" dirty="0" smtClean="0">
                <a:effectLst/>
                <a:latin typeface="Arial" panose="020B0604020202020204" pitchFamily="34" charset="0"/>
                <a:ea typeface="Calibri" panose="020F0502020204030204" pitchFamily="34" charset="0"/>
              </a:rPr>
              <a:t>                                                     </a:t>
            </a:r>
            <a:endParaRPr lang="es-MX" dirty="0"/>
          </a:p>
        </p:txBody>
      </p:sp>
      <p:pic>
        <p:nvPicPr>
          <p:cNvPr id="9218" name="Picture 2" descr="HIIT en pacientes con cáncer y supervivientes de cáncer - Fisiología del  Ejercici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8834" y="171243"/>
            <a:ext cx="5388042" cy="2037625"/>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Recomendaciones dietéticas para pacientes con cáncer | Clínica Ntra. Sra.  del Reme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6840" y="1738859"/>
            <a:ext cx="3370036" cy="275094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REHABILITACIÓN ONCOLÓGICA - Chacarill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08834" y="4284114"/>
            <a:ext cx="3164892" cy="1996713"/>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Cuidados para pacientes con cáncer | Centro Médico AB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5100" y="2108549"/>
            <a:ext cx="238125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descr="Benzodiacepinas y fármacos Z: ¿riesgo o protección ante la demencia? - Blog  de Psicología del Colegio Oficial de la Psicología de Madri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61235" y="3999896"/>
            <a:ext cx="2535641" cy="2595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87568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54896" y="178489"/>
            <a:ext cx="11632292" cy="3451586"/>
          </a:xfrm>
          <a:prstGeom prst="rect">
            <a:avLst/>
          </a:prstGeom>
          <a:ln>
            <a:solidFill>
              <a:schemeClr val="bg1"/>
            </a:solidFill>
          </a:ln>
          <a:effectLst>
            <a:glow rad="101600">
              <a:schemeClr val="accent1">
                <a:satMod val="175000"/>
                <a:alpha val="40000"/>
              </a:schemeClr>
            </a:glow>
            <a:innerShdw blurRad="63500" dist="25400" dir="13500000">
              <a:srgbClr val="000000">
                <a:alpha val="75000"/>
              </a:srgbClr>
            </a:innerShdw>
          </a:effectLst>
        </p:spPr>
        <p:style>
          <a:lnRef idx="0">
            <a:schemeClr val="accent1"/>
          </a:lnRef>
          <a:fillRef idx="3">
            <a:schemeClr val="accent1"/>
          </a:fillRef>
          <a:effectRef idx="3">
            <a:schemeClr val="accent1"/>
          </a:effectRef>
          <a:fontRef idx="minor">
            <a:schemeClr val="lt1"/>
          </a:fontRef>
        </p:style>
        <p:txBody>
          <a:bodyPr wrap="square">
            <a:spAutoFit/>
          </a:bodyPr>
          <a:lstStyle/>
          <a:p>
            <a:pPr marL="457200" algn="just">
              <a:lnSpc>
                <a:spcPct val="107000"/>
              </a:lnSpc>
              <a:spcAft>
                <a:spcPts val="0"/>
              </a:spcAft>
            </a:pPr>
            <a:r>
              <a:rPr lang="es-MX" sz="2800" b="1" dirty="0" smtClean="0">
                <a:solidFill>
                  <a:schemeClr val="bg1"/>
                </a:solidFill>
                <a:effectLst/>
                <a:latin typeface="Aharoni" panose="02010803020104030203" pitchFamily="2" charset="-79"/>
                <a:ea typeface="Calibri" panose="020F0502020204030204" pitchFamily="34" charset="0"/>
                <a:cs typeface="Aharoni" panose="02010803020104030203" pitchFamily="2" charset="-79"/>
              </a:rPr>
              <a:t>B).- PSICOLOGICO</a:t>
            </a:r>
            <a:r>
              <a:rPr lang="es-MX" sz="2200" dirty="0" smtClean="0">
                <a:solidFill>
                  <a:schemeClr val="bg1"/>
                </a:solidFill>
                <a:effectLst/>
                <a:latin typeface="Aharoni" panose="02010803020104030203" pitchFamily="2" charset="-79"/>
                <a:ea typeface="Calibri" panose="020F0502020204030204" pitchFamily="34" charset="0"/>
                <a:cs typeface="Aharoni" panose="02010803020104030203" pitchFamily="2" charset="-79"/>
              </a:rPr>
              <a:t>:</a:t>
            </a:r>
          </a:p>
          <a:p>
            <a:pPr marL="457200" algn="just">
              <a:lnSpc>
                <a:spcPct val="107000"/>
              </a:lnSpc>
              <a:spcAft>
                <a:spcPts val="0"/>
              </a:spcAft>
            </a:pPr>
            <a:r>
              <a:rPr lang="es-MX" sz="2200" dirty="0" smtClean="0">
                <a:solidFill>
                  <a:schemeClr val="bg1"/>
                </a:solidFill>
                <a:effectLst/>
                <a:latin typeface="Aharoni" panose="02010803020104030203" pitchFamily="2" charset="-79"/>
                <a:ea typeface="Calibri" panose="020F0502020204030204" pitchFamily="34" charset="0"/>
                <a:cs typeface="Aharoni" panose="02010803020104030203" pitchFamily="2" charset="-79"/>
              </a:rPr>
              <a:t> </a:t>
            </a:r>
          </a:p>
          <a:p>
            <a:pPr marL="342900" lvl="0" indent="-342900" algn="just">
              <a:lnSpc>
                <a:spcPct val="107000"/>
              </a:lnSpc>
              <a:spcAft>
                <a:spcPts val="0"/>
              </a:spcAft>
              <a:buFont typeface="Symbol" panose="05050102010706020507" pitchFamily="18" charset="2"/>
              <a:buChar char=""/>
            </a:pPr>
            <a:r>
              <a:rPr lang="es-MX" sz="2200" dirty="0" smtClean="0">
                <a:solidFill>
                  <a:schemeClr val="bg1"/>
                </a:solidFill>
                <a:effectLst/>
                <a:latin typeface="Aharoni" panose="02010803020104030203" pitchFamily="2" charset="-79"/>
                <a:ea typeface="Calibri" panose="020F0502020204030204" pitchFamily="34" charset="0"/>
                <a:cs typeface="Aharoni" panose="02010803020104030203" pitchFamily="2" charset="-79"/>
              </a:rPr>
              <a:t>PENSAMIENTOS CATASTROFICOS     </a:t>
            </a:r>
          </a:p>
          <a:p>
            <a:pPr marL="342900" lvl="0" indent="-342900" algn="just">
              <a:lnSpc>
                <a:spcPct val="107000"/>
              </a:lnSpc>
              <a:spcAft>
                <a:spcPts val="0"/>
              </a:spcAft>
              <a:buFont typeface="Symbol" panose="05050102010706020507" pitchFamily="18" charset="2"/>
              <a:buChar char=""/>
            </a:pPr>
            <a:r>
              <a:rPr lang="es-MX" sz="2200" dirty="0" smtClean="0">
                <a:solidFill>
                  <a:schemeClr val="bg1"/>
                </a:solidFill>
                <a:effectLst/>
                <a:latin typeface="Aharoni" panose="02010803020104030203" pitchFamily="2" charset="-79"/>
                <a:ea typeface="Calibri" panose="020F0502020204030204" pitchFamily="34" charset="0"/>
                <a:cs typeface="Aharoni" panose="02010803020104030203" pitchFamily="2" charset="-79"/>
              </a:rPr>
              <a:t>PENSAMIENTOS DE SALUD.</a:t>
            </a:r>
          </a:p>
          <a:p>
            <a:pPr marL="342900" lvl="0" indent="-342900" algn="just">
              <a:lnSpc>
                <a:spcPct val="107000"/>
              </a:lnSpc>
              <a:spcAft>
                <a:spcPts val="0"/>
              </a:spcAft>
              <a:buFont typeface="Symbol" panose="05050102010706020507" pitchFamily="18" charset="2"/>
              <a:buChar char=""/>
            </a:pPr>
            <a:r>
              <a:rPr lang="es-MX" sz="2200" dirty="0" smtClean="0">
                <a:solidFill>
                  <a:schemeClr val="bg1"/>
                </a:solidFill>
                <a:effectLst/>
                <a:latin typeface="Aharoni" panose="02010803020104030203" pitchFamily="2" charset="-79"/>
                <a:ea typeface="Calibri" panose="020F0502020204030204" pitchFamily="34" charset="0"/>
                <a:cs typeface="Aharoni" panose="02010803020104030203" pitchFamily="2" charset="-79"/>
              </a:rPr>
              <a:t>FANTASIA: SI PUEDO SALIR ADELANTE, PERO NO HACE NADA POR HACERLO, NO ESTA CONSCIENTE DE LA SITUACION.</a:t>
            </a:r>
          </a:p>
          <a:p>
            <a:pPr marL="342900" lvl="0" indent="-342900" algn="just">
              <a:lnSpc>
                <a:spcPct val="107000"/>
              </a:lnSpc>
              <a:spcAft>
                <a:spcPts val="0"/>
              </a:spcAft>
              <a:buFont typeface="Symbol" panose="05050102010706020507" pitchFamily="18" charset="2"/>
              <a:buChar char=""/>
            </a:pPr>
            <a:r>
              <a:rPr lang="es-MX" sz="2200" dirty="0" smtClean="0">
                <a:solidFill>
                  <a:schemeClr val="bg1"/>
                </a:solidFill>
                <a:effectLst/>
                <a:latin typeface="Aharoni" panose="02010803020104030203" pitchFamily="2" charset="-79"/>
                <a:ea typeface="Calibri" panose="020F0502020204030204" pitchFamily="34" charset="0"/>
                <a:cs typeface="Aharoni" panose="02010803020104030203" pitchFamily="2" charset="-79"/>
              </a:rPr>
              <a:t>REALIDAD: QUERER CONSCIENTE-ACCION DE PODER-ACTUAR PARA SALIR ADELANTE.</a:t>
            </a:r>
          </a:p>
          <a:p>
            <a:pPr marL="457200" algn="just">
              <a:lnSpc>
                <a:spcPct val="107000"/>
              </a:lnSpc>
              <a:spcAft>
                <a:spcPts val="0"/>
              </a:spcAft>
            </a:pPr>
            <a:r>
              <a:rPr lang="es-MX" sz="2200" dirty="0" smtClean="0">
                <a:solidFill>
                  <a:schemeClr val="bg1"/>
                </a:solidFill>
                <a:effectLst/>
                <a:latin typeface="Aharoni" panose="02010803020104030203" pitchFamily="2" charset="-79"/>
                <a:ea typeface="Calibri" panose="020F0502020204030204" pitchFamily="34" charset="0"/>
                <a:cs typeface="Aharoni" panose="02010803020104030203" pitchFamily="2" charset="-79"/>
              </a:rPr>
              <a:t>                                      </a:t>
            </a:r>
          </a:p>
          <a:p>
            <a:pPr algn="just">
              <a:lnSpc>
                <a:spcPct val="107000"/>
              </a:lnSpc>
              <a:spcAft>
                <a:spcPts val="800"/>
              </a:spcAft>
            </a:pPr>
            <a:r>
              <a:rPr lang="es-MX" sz="2200" b="1" dirty="0" smtClean="0">
                <a:solidFill>
                  <a:schemeClr val="bg1"/>
                </a:solidFill>
                <a:effectLst/>
                <a:latin typeface="Aharoni" panose="02010803020104030203" pitchFamily="2" charset="-79"/>
                <a:ea typeface="Calibri" panose="020F0502020204030204" pitchFamily="34" charset="0"/>
                <a:cs typeface="Aharoni" panose="02010803020104030203" pitchFamily="2" charset="-79"/>
              </a:rPr>
              <a:t>         PENSAMIENTO-----SENSACION----EMOCION----SENTIMIENTO-----CONDUCTA</a:t>
            </a:r>
            <a:r>
              <a:rPr lang="es-MX" sz="2200" dirty="0" smtClean="0">
                <a:solidFill>
                  <a:schemeClr val="bg1"/>
                </a:solidFill>
                <a:effectLst/>
                <a:latin typeface="Aharoni" panose="02010803020104030203" pitchFamily="2" charset="-79"/>
                <a:ea typeface="Calibri" panose="020F0502020204030204" pitchFamily="34" charset="0"/>
                <a:cs typeface="Aharoni" panose="02010803020104030203" pitchFamily="2" charset="-79"/>
              </a:rPr>
              <a:t>.</a:t>
            </a:r>
          </a:p>
        </p:txBody>
      </p:sp>
      <p:pic>
        <p:nvPicPr>
          <p:cNvPr id="10242" name="Picture 2" descr="Cuidados estéticos para pacientes de cáncer | Tu canal de salu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896" y="3850375"/>
            <a:ext cx="3592071" cy="2817753"/>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lc="http://schemas.openxmlformats.org/drawingml/2006/lockedCanvas" xmlns:a16="http://schemas.microsoft.com/office/drawing/2014/main" xmlns="" id="{71F3D5BE-AF59-F084-AF77-432B5F48B558}"/>
              </a:ext>
            </a:extLst>
          </p:cNvPr>
          <p:cNvPicPr>
            <a:picLocks noChangeAspect="1"/>
          </p:cNvPicPr>
          <p:nvPr/>
        </p:nvPicPr>
        <p:blipFill>
          <a:blip r:embed="rId4"/>
          <a:stretch>
            <a:fillRect/>
          </a:stretch>
        </p:blipFill>
        <p:spPr>
          <a:xfrm>
            <a:off x="3746967" y="3850375"/>
            <a:ext cx="3296771" cy="2817754"/>
          </a:xfrm>
          <a:prstGeom prst="rect">
            <a:avLst/>
          </a:prstGeom>
        </p:spPr>
      </p:pic>
      <p:pic>
        <p:nvPicPr>
          <p:cNvPr id="10244" name="Picture 4" descr="psicologiaycancer - Twitter Search / Twit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43738" y="3850375"/>
            <a:ext cx="4743450" cy="2817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673618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87424" y="192919"/>
            <a:ext cx="6615113" cy="6283323"/>
          </a:xfrm>
          <a:prstGeom prst="rect">
            <a:avLst/>
          </a:prstGeom>
          <a:ln>
            <a:solidFill>
              <a:schemeClr val="tx1"/>
            </a:solidFill>
          </a:ln>
          <a:scene3d>
            <a:camera prst="isometricOffAxis1Right"/>
            <a:lightRig rig="threePt" dir="t"/>
          </a:scene3d>
        </p:spPr>
        <p:style>
          <a:lnRef idx="1">
            <a:schemeClr val="accent6"/>
          </a:lnRef>
          <a:fillRef idx="3">
            <a:schemeClr val="accent6"/>
          </a:fillRef>
          <a:effectRef idx="2">
            <a:schemeClr val="accent6"/>
          </a:effectRef>
          <a:fontRef idx="minor">
            <a:schemeClr val="lt1"/>
          </a:fontRef>
        </p:style>
        <p:txBody>
          <a:bodyPr wrap="square">
            <a:spAutoFit/>
          </a:bodyPr>
          <a:lstStyle/>
          <a:p>
            <a:pPr algn="just">
              <a:lnSpc>
                <a:spcPct val="107000"/>
              </a:lnSpc>
              <a:spcAft>
                <a:spcPts val="800"/>
              </a:spcAft>
            </a:pPr>
            <a:r>
              <a:rPr lang="es-MX" sz="2800" b="1" dirty="0" smtClean="0">
                <a:solidFill>
                  <a:schemeClr val="bg1"/>
                </a:solidFill>
                <a:effectLst/>
                <a:latin typeface="Aharoni" panose="02010803020104030203" pitchFamily="2" charset="-79"/>
                <a:ea typeface="Calibri" panose="020F0502020204030204" pitchFamily="34" charset="0"/>
                <a:cs typeface="Aharoni" panose="02010803020104030203" pitchFamily="2" charset="-79"/>
              </a:rPr>
              <a:t>C).- SOCIAL:</a:t>
            </a:r>
            <a:endParaRPr lang="es-MX" sz="2800" dirty="0" smtClean="0">
              <a:solidFill>
                <a:schemeClr val="bg1"/>
              </a:solidFill>
              <a:effectLst/>
              <a:latin typeface="Aharoni" panose="02010803020104030203" pitchFamily="2" charset="-79"/>
              <a:ea typeface="Calibri" panose="020F0502020204030204" pitchFamily="34" charset="0"/>
              <a:cs typeface="Aharoni" panose="02010803020104030203" pitchFamily="2" charset="-79"/>
            </a:endParaRPr>
          </a:p>
          <a:p>
            <a:pPr marL="342900" lvl="0" indent="-342900" algn="just">
              <a:lnSpc>
                <a:spcPct val="107000"/>
              </a:lnSpc>
              <a:spcAft>
                <a:spcPts val="0"/>
              </a:spcAft>
              <a:buFont typeface="Symbol" panose="05050102010706020507" pitchFamily="18" charset="2"/>
              <a:buChar char=""/>
            </a:pPr>
            <a:r>
              <a:rPr lang="es-MX" sz="2800" dirty="0" smtClean="0">
                <a:solidFill>
                  <a:schemeClr val="bg1"/>
                </a:solidFill>
                <a:effectLst/>
                <a:latin typeface="Aharoni" panose="02010803020104030203" pitchFamily="2" charset="-79"/>
                <a:ea typeface="Calibri" panose="020F0502020204030204" pitchFamily="34" charset="0"/>
                <a:cs typeface="Aharoni" panose="02010803020104030203" pitchFamily="2" charset="-79"/>
              </a:rPr>
              <a:t>TIENES O CUENTAS CON: AMIGOS, CONOCIDOS, COMPAÑEROS.</a:t>
            </a:r>
          </a:p>
          <a:p>
            <a:pPr marL="342900" lvl="0" indent="-342900" algn="just">
              <a:lnSpc>
                <a:spcPct val="107000"/>
              </a:lnSpc>
              <a:spcAft>
                <a:spcPts val="0"/>
              </a:spcAft>
              <a:buFont typeface="Symbol" panose="05050102010706020507" pitchFamily="18" charset="2"/>
              <a:buChar char=""/>
            </a:pPr>
            <a:r>
              <a:rPr lang="es-MX" sz="2800" dirty="0" smtClean="0">
                <a:solidFill>
                  <a:schemeClr val="bg1"/>
                </a:solidFill>
                <a:effectLst/>
                <a:latin typeface="Aharoni" panose="02010803020104030203" pitchFamily="2" charset="-79"/>
                <a:ea typeface="Calibri" panose="020F0502020204030204" pitchFamily="34" charset="0"/>
                <a:cs typeface="Aharoni" panose="02010803020104030203" pitchFamily="2" charset="-79"/>
              </a:rPr>
              <a:t>ASISTES A: REUNIONES, CONVIVENCIAS, ENCUENTROS O TE AISLAS.</a:t>
            </a:r>
          </a:p>
          <a:p>
            <a:pPr algn="just">
              <a:lnSpc>
                <a:spcPct val="107000"/>
              </a:lnSpc>
              <a:spcAft>
                <a:spcPts val="800"/>
              </a:spcAft>
            </a:pPr>
            <a:r>
              <a:rPr lang="es-MX" sz="2800" dirty="0" smtClean="0">
                <a:solidFill>
                  <a:schemeClr val="bg1"/>
                </a:solidFill>
                <a:effectLst/>
                <a:latin typeface="Aharoni" panose="02010803020104030203" pitchFamily="2" charset="-79"/>
                <a:ea typeface="Calibri" panose="020F0502020204030204" pitchFamily="34" charset="0"/>
                <a:cs typeface="Aharoni" panose="02010803020104030203" pitchFamily="2" charset="-79"/>
              </a:rPr>
              <a:t> </a:t>
            </a:r>
          </a:p>
          <a:p>
            <a:pPr algn="just">
              <a:lnSpc>
                <a:spcPct val="107000"/>
              </a:lnSpc>
              <a:spcAft>
                <a:spcPts val="800"/>
              </a:spcAft>
            </a:pPr>
            <a:r>
              <a:rPr lang="es-MX" sz="2800" dirty="0" smtClean="0">
                <a:solidFill>
                  <a:schemeClr val="bg1"/>
                </a:solidFill>
                <a:effectLst/>
                <a:latin typeface="Aharoni" panose="02010803020104030203" pitchFamily="2" charset="-79"/>
                <a:ea typeface="Calibri" panose="020F0502020204030204" pitchFamily="34" charset="0"/>
                <a:cs typeface="Aharoni" panose="02010803020104030203" pitchFamily="2" charset="-79"/>
              </a:rPr>
              <a:t>EL AISLARSE NO LO HACEN CONSCIENTE, SE SABOTEAN. SI EL PACIENTE PIDE NO VER A NADIE, HAY QUE RESPETAR SU DECISION, PERO HAY QUE ESTAR AL PENDIENTE DE SU ESTADO FISICO Y EMOCIONAL</a:t>
            </a:r>
            <a:r>
              <a:rPr lang="es-MX" sz="2400" dirty="0" smtClean="0">
                <a:solidFill>
                  <a:schemeClr val="bg1"/>
                </a:solidFill>
                <a:effectLst/>
                <a:latin typeface="Aharoni" panose="02010803020104030203" pitchFamily="2" charset="-79"/>
                <a:ea typeface="Calibri" panose="020F0502020204030204" pitchFamily="34" charset="0"/>
                <a:cs typeface="Aharoni" panose="02010803020104030203" pitchFamily="2" charset="-79"/>
              </a:rPr>
              <a:t>.</a:t>
            </a:r>
            <a:endParaRPr lang="es-MX" sz="2400" dirty="0">
              <a:solidFill>
                <a:schemeClr val="bg1"/>
              </a:solidFill>
              <a:effectLst/>
              <a:latin typeface="Aharoni" panose="02010803020104030203" pitchFamily="2" charset="-79"/>
              <a:ea typeface="Calibri" panose="020F0502020204030204" pitchFamily="34" charset="0"/>
              <a:cs typeface="Aharoni" panose="02010803020104030203" pitchFamily="2" charset="-79"/>
            </a:endParaRPr>
          </a:p>
        </p:txBody>
      </p:sp>
      <p:pic>
        <p:nvPicPr>
          <p:cNvPr id="3" name="Picture 4" descr="untfam"/>
          <p:cNvPicPr>
            <a:picLocks noChangeAspect="1" noChangeArrowheads="1"/>
          </p:cNvPicPr>
          <p:nvPr/>
        </p:nvPicPr>
        <p:blipFill>
          <a:blip r:embed="rId2" cstate="print"/>
          <a:srcRect/>
          <a:stretch>
            <a:fillRect/>
          </a:stretch>
        </p:blipFill>
        <p:spPr bwMode="auto">
          <a:xfrm>
            <a:off x="6802537" y="421519"/>
            <a:ext cx="5013226" cy="5428346"/>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28143966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26142" y="147283"/>
            <a:ext cx="11329986" cy="7017819"/>
          </a:xfrm>
          <a:prstGeom prst="rect">
            <a:avLst/>
          </a:prstGeom>
        </p:spPr>
        <p:txBody>
          <a:bodyPr wrap="square">
            <a:spAutoFit/>
          </a:bodyPr>
          <a:lstStyle/>
          <a:p>
            <a:pPr algn="just">
              <a:lnSpc>
                <a:spcPct val="107000"/>
              </a:lnSpc>
              <a:spcAft>
                <a:spcPts val="800"/>
              </a:spcAft>
            </a:pPr>
            <a:r>
              <a:rPr lang="es-MX" sz="2400" b="1" dirty="0" smtClean="0">
                <a:solidFill>
                  <a:schemeClr val="bg1"/>
                </a:solidFill>
                <a:effectLst/>
                <a:latin typeface="Aharoni" panose="02010803020104030203" pitchFamily="2" charset="-79"/>
                <a:ea typeface="Calibri" panose="020F0502020204030204" pitchFamily="34" charset="0"/>
                <a:cs typeface="Aharoni" panose="02010803020104030203" pitchFamily="2" charset="-79"/>
              </a:rPr>
              <a:t>D).- ESPIRITUAL</a:t>
            </a:r>
            <a:r>
              <a:rPr lang="es-MX" sz="2400" dirty="0" smtClean="0">
                <a:solidFill>
                  <a:schemeClr val="bg1"/>
                </a:solidFill>
                <a:effectLst/>
                <a:latin typeface="Aharoni" panose="02010803020104030203" pitchFamily="2" charset="-79"/>
                <a:ea typeface="Calibri" panose="020F0502020204030204" pitchFamily="34" charset="0"/>
                <a:cs typeface="Aharoni" panose="02010803020104030203" pitchFamily="2" charset="-79"/>
              </a:rPr>
              <a:t>:</a:t>
            </a:r>
          </a:p>
          <a:p>
            <a:pPr marL="342900" lvl="0" indent="-342900" algn="just">
              <a:lnSpc>
                <a:spcPct val="107000"/>
              </a:lnSpc>
              <a:spcAft>
                <a:spcPts val="0"/>
              </a:spcAft>
              <a:buFont typeface="Symbol" panose="05050102010706020507" pitchFamily="18" charset="2"/>
              <a:buChar char=""/>
            </a:pPr>
            <a:r>
              <a:rPr lang="es-MX" sz="2200" dirty="0" smtClean="0">
                <a:solidFill>
                  <a:schemeClr val="bg1"/>
                </a:solidFill>
                <a:effectLst/>
                <a:latin typeface="Aharoni" panose="02010803020104030203" pitchFamily="2" charset="-79"/>
                <a:ea typeface="Calibri" panose="020F0502020204030204" pitchFamily="34" charset="0"/>
                <a:cs typeface="Aharoni" panose="02010803020104030203" pitchFamily="2" charset="-79"/>
              </a:rPr>
              <a:t>RELIGION</a:t>
            </a:r>
          </a:p>
          <a:p>
            <a:pPr marL="342900" lvl="0" indent="-342900" algn="just">
              <a:lnSpc>
                <a:spcPct val="107000"/>
              </a:lnSpc>
              <a:spcAft>
                <a:spcPts val="0"/>
              </a:spcAft>
              <a:buFont typeface="Symbol" panose="05050102010706020507" pitchFamily="18" charset="2"/>
              <a:buChar char=""/>
            </a:pPr>
            <a:r>
              <a:rPr lang="es-MX" sz="2200" dirty="0" smtClean="0">
                <a:solidFill>
                  <a:schemeClr val="bg1"/>
                </a:solidFill>
                <a:effectLst/>
                <a:latin typeface="Aharoni" panose="02010803020104030203" pitchFamily="2" charset="-79"/>
                <a:ea typeface="Calibri" panose="020F0502020204030204" pitchFamily="34" charset="0"/>
                <a:cs typeface="Aharoni" panose="02010803020104030203" pitchFamily="2" charset="-79"/>
              </a:rPr>
              <a:t>SER SUPREMO</a:t>
            </a:r>
          </a:p>
          <a:p>
            <a:pPr marL="342900" lvl="0" indent="-342900" algn="just">
              <a:lnSpc>
                <a:spcPct val="107000"/>
              </a:lnSpc>
              <a:spcAft>
                <a:spcPts val="0"/>
              </a:spcAft>
              <a:buFont typeface="Symbol" panose="05050102010706020507" pitchFamily="18" charset="2"/>
              <a:buChar char=""/>
            </a:pPr>
            <a:r>
              <a:rPr lang="es-MX" sz="2200" dirty="0" smtClean="0">
                <a:solidFill>
                  <a:schemeClr val="bg1"/>
                </a:solidFill>
                <a:effectLst/>
                <a:latin typeface="Aharoni" panose="02010803020104030203" pitchFamily="2" charset="-79"/>
                <a:ea typeface="Calibri" panose="020F0502020204030204" pitchFamily="34" charset="0"/>
                <a:cs typeface="Aharoni" panose="02010803020104030203" pitchFamily="2" charset="-79"/>
              </a:rPr>
              <a:t>DIOS EXTERNO</a:t>
            </a:r>
          </a:p>
          <a:p>
            <a:pPr marL="342900" lvl="0" indent="-342900" algn="just">
              <a:lnSpc>
                <a:spcPct val="107000"/>
              </a:lnSpc>
              <a:spcAft>
                <a:spcPts val="0"/>
              </a:spcAft>
              <a:buFont typeface="Symbol" panose="05050102010706020507" pitchFamily="18" charset="2"/>
              <a:buChar char=""/>
            </a:pPr>
            <a:r>
              <a:rPr lang="es-MX" sz="2200" dirty="0" smtClean="0">
                <a:solidFill>
                  <a:schemeClr val="bg1"/>
                </a:solidFill>
                <a:effectLst/>
                <a:latin typeface="Aharoni" panose="02010803020104030203" pitchFamily="2" charset="-79"/>
                <a:ea typeface="Calibri" panose="020F0502020204030204" pitchFamily="34" charset="0"/>
                <a:cs typeface="Aharoni" panose="02010803020104030203" pitchFamily="2" charset="-79"/>
              </a:rPr>
              <a:t>DIVINIDADES</a:t>
            </a:r>
          </a:p>
          <a:p>
            <a:pPr marL="342900" lvl="0" indent="-342900" algn="just">
              <a:lnSpc>
                <a:spcPct val="107000"/>
              </a:lnSpc>
              <a:spcAft>
                <a:spcPts val="0"/>
              </a:spcAft>
              <a:buFont typeface="Symbol" panose="05050102010706020507" pitchFamily="18" charset="2"/>
              <a:buChar char=""/>
            </a:pPr>
            <a:r>
              <a:rPr lang="es-MX" sz="2200" dirty="0" smtClean="0">
                <a:solidFill>
                  <a:schemeClr val="bg1"/>
                </a:solidFill>
                <a:effectLst/>
                <a:latin typeface="Aharoni" panose="02010803020104030203" pitchFamily="2" charset="-79"/>
                <a:ea typeface="Calibri" panose="020F0502020204030204" pitchFamily="34" charset="0"/>
                <a:cs typeface="Aharoni" panose="02010803020104030203" pitchFamily="2" charset="-79"/>
              </a:rPr>
              <a:t>MI ALTAR</a:t>
            </a:r>
          </a:p>
          <a:p>
            <a:pPr marL="342900" lvl="0" indent="-342900" algn="just">
              <a:lnSpc>
                <a:spcPct val="107000"/>
              </a:lnSpc>
              <a:spcAft>
                <a:spcPts val="0"/>
              </a:spcAft>
              <a:buFont typeface="Symbol" panose="05050102010706020507" pitchFamily="18" charset="2"/>
              <a:buChar char=""/>
            </a:pPr>
            <a:r>
              <a:rPr lang="es-MX" sz="2200" dirty="0" smtClean="0">
                <a:solidFill>
                  <a:schemeClr val="bg1"/>
                </a:solidFill>
                <a:effectLst/>
                <a:latin typeface="Aharoni" panose="02010803020104030203" pitchFamily="2" charset="-79"/>
                <a:ea typeface="Calibri" panose="020F0502020204030204" pitchFamily="34" charset="0"/>
                <a:cs typeface="Aharoni" panose="02010803020104030203" pitchFamily="2" charset="-79"/>
              </a:rPr>
              <a:t>CONTEMPLACION</a:t>
            </a:r>
          </a:p>
          <a:p>
            <a:pPr marL="342900" lvl="0" indent="-342900" algn="just">
              <a:lnSpc>
                <a:spcPct val="107000"/>
              </a:lnSpc>
              <a:spcAft>
                <a:spcPts val="0"/>
              </a:spcAft>
              <a:buFont typeface="Symbol" panose="05050102010706020507" pitchFamily="18" charset="2"/>
              <a:buChar char=""/>
            </a:pPr>
            <a:r>
              <a:rPr lang="es-MX" sz="2200" dirty="0" smtClean="0">
                <a:solidFill>
                  <a:schemeClr val="bg1"/>
                </a:solidFill>
                <a:effectLst/>
                <a:latin typeface="Aharoni" panose="02010803020104030203" pitchFamily="2" charset="-79"/>
                <a:ea typeface="Calibri" panose="020F0502020204030204" pitchFamily="34" charset="0"/>
                <a:cs typeface="Aharoni" panose="02010803020104030203" pitchFamily="2" charset="-79"/>
              </a:rPr>
              <a:t>ORACION</a:t>
            </a:r>
          </a:p>
          <a:p>
            <a:pPr marL="342900" lvl="0" indent="-342900" algn="just">
              <a:lnSpc>
                <a:spcPct val="107000"/>
              </a:lnSpc>
              <a:spcAft>
                <a:spcPts val="0"/>
              </a:spcAft>
              <a:buFont typeface="Symbol" panose="05050102010706020507" pitchFamily="18" charset="2"/>
              <a:buChar char=""/>
            </a:pPr>
            <a:r>
              <a:rPr lang="es-MX" sz="2200" dirty="0" smtClean="0">
                <a:solidFill>
                  <a:schemeClr val="bg1"/>
                </a:solidFill>
                <a:effectLst/>
                <a:latin typeface="Aharoni" panose="02010803020104030203" pitchFamily="2" charset="-79"/>
                <a:ea typeface="Calibri" panose="020F0502020204030204" pitchFamily="34" charset="0"/>
                <a:cs typeface="Aharoni" panose="02010803020104030203" pitchFamily="2" charset="-79"/>
              </a:rPr>
              <a:t>MEDITACION</a:t>
            </a:r>
          </a:p>
          <a:p>
            <a:pPr marL="342900" lvl="0" indent="-342900" algn="just">
              <a:lnSpc>
                <a:spcPct val="107000"/>
              </a:lnSpc>
              <a:spcAft>
                <a:spcPts val="0"/>
              </a:spcAft>
              <a:buFont typeface="Symbol" panose="05050102010706020507" pitchFamily="18" charset="2"/>
              <a:buChar char=""/>
            </a:pPr>
            <a:r>
              <a:rPr lang="es-MX" sz="2200" dirty="0" smtClean="0">
                <a:solidFill>
                  <a:schemeClr val="bg1"/>
                </a:solidFill>
                <a:effectLst/>
                <a:latin typeface="Aharoni" panose="02010803020104030203" pitchFamily="2" charset="-79"/>
                <a:ea typeface="Calibri" panose="020F0502020204030204" pitchFamily="34" charset="0"/>
                <a:cs typeface="Aharoni" panose="02010803020104030203" pitchFamily="2" charset="-79"/>
              </a:rPr>
              <a:t>TIEMPO CONTIGO</a:t>
            </a:r>
          </a:p>
          <a:p>
            <a:pPr algn="just">
              <a:lnSpc>
                <a:spcPct val="107000"/>
              </a:lnSpc>
              <a:spcAft>
                <a:spcPts val="800"/>
              </a:spcAft>
            </a:pPr>
            <a:r>
              <a:rPr lang="es-MX" sz="2200" dirty="0" smtClean="0">
                <a:solidFill>
                  <a:schemeClr val="bg1"/>
                </a:solidFill>
                <a:effectLst/>
                <a:latin typeface="Aharoni" panose="02010803020104030203" pitchFamily="2" charset="-79"/>
                <a:ea typeface="Calibri" panose="020F0502020204030204" pitchFamily="34" charset="0"/>
                <a:cs typeface="Aharoni" panose="02010803020104030203" pitchFamily="2" charset="-79"/>
              </a:rPr>
              <a:t> </a:t>
            </a:r>
          </a:p>
          <a:p>
            <a:pPr algn="just">
              <a:lnSpc>
                <a:spcPct val="107000"/>
              </a:lnSpc>
              <a:spcAft>
                <a:spcPts val="800"/>
              </a:spcAft>
            </a:pPr>
            <a:r>
              <a:rPr lang="es-MX" sz="2200" dirty="0" smtClean="0">
                <a:solidFill>
                  <a:schemeClr val="bg1"/>
                </a:solidFill>
                <a:effectLst/>
                <a:latin typeface="Aharoni" panose="02010803020104030203" pitchFamily="2" charset="-79"/>
                <a:ea typeface="Calibri" panose="020F0502020204030204" pitchFamily="34" charset="0"/>
                <a:cs typeface="Aharoni" panose="02010803020104030203" pitchFamily="2" charset="-79"/>
              </a:rPr>
              <a:t>AL HABLAR DE TU ALTAR NOS REFERIMOS A TU CUERPO, ES TU CUERPO, COMO TIENES TU ALTAR, COMO LO CUIDAS, COMO ESTAS CON TU ESPIRITU, CON TUS PENSAMIENTOS. QUE TIEMPO DEDICAS A TI MISMO, SI TE ARREGLAS FISICAMENTE, COMO TE SIENTES, ETC.</a:t>
            </a:r>
          </a:p>
          <a:p>
            <a:pPr algn="just">
              <a:lnSpc>
                <a:spcPct val="107000"/>
              </a:lnSpc>
              <a:spcAft>
                <a:spcPts val="800"/>
              </a:spcAft>
            </a:pPr>
            <a:r>
              <a:rPr lang="es-MX" sz="2200" dirty="0" smtClean="0">
                <a:solidFill>
                  <a:schemeClr val="bg1"/>
                </a:solidFill>
                <a:effectLst/>
                <a:latin typeface="Aharoni" panose="02010803020104030203" pitchFamily="2" charset="-79"/>
                <a:ea typeface="Calibri" panose="020F0502020204030204" pitchFamily="34" charset="0"/>
                <a:cs typeface="Aharoni" panose="02010803020104030203" pitchFamily="2" charset="-79"/>
              </a:rPr>
              <a:t>NO SOLO DEL CUERPO NOS ENFERMAMOS, PERO ESTAR ENFERMO DE UNA ESFERA, NO SIGNIFICA ESTAR ENFERMO DE TODAS LAS DEMAS ESFERAS.</a:t>
            </a:r>
          </a:p>
          <a:p>
            <a:pPr algn="just">
              <a:lnSpc>
                <a:spcPct val="107000"/>
              </a:lnSpc>
              <a:spcAft>
                <a:spcPts val="800"/>
              </a:spcAft>
            </a:pPr>
            <a:r>
              <a:rPr lang="es-MX" sz="2200" b="1" dirty="0" smtClean="0">
                <a:effectLst/>
                <a:latin typeface="Aharoni" panose="02010803020104030203" pitchFamily="2" charset="-79"/>
                <a:ea typeface="Calibri" panose="020F0502020204030204" pitchFamily="34" charset="0"/>
                <a:cs typeface="Aharoni" panose="02010803020104030203" pitchFamily="2" charset="-79"/>
              </a:rPr>
              <a:t> </a:t>
            </a:r>
            <a:endParaRPr lang="es-MX" sz="2200" dirty="0">
              <a:effectLst/>
              <a:latin typeface="Aharoni" panose="02010803020104030203" pitchFamily="2" charset="-79"/>
              <a:ea typeface="Calibri" panose="020F0502020204030204" pitchFamily="34" charset="0"/>
              <a:cs typeface="Aharoni" panose="02010803020104030203" pitchFamily="2" charset="-79"/>
            </a:endParaRPr>
          </a:p>
        </p:txBody>
      </p:sp>
      <p:pic>
        <p:nvPicPr>
          <p:cNvPr id="12290" name="Picture 2" descr="La espiritualidad es un estado conectado con la experienc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7915" y="300037"/>
            <a:ext cx="3013023" cy="3614737"/>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Catholic.net - Espiritualidad sin religió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0939" y="300036"/>
            <a:ext cx="2548328" cy="3614737"/>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Diferencias entre religión y espiritualidad – Territorio Ancestr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39267" y="300035"/>
            <a:ext cx="3327815" cy="3614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12039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76506" y="395585"/>
            <a:ext cx="11553544" cy="923330"/>
          </a:xfrm>
          <a:prstGeom prst="rect">
            <a:avLst/>
          </a:prstGeom>
        </p:spPr>
        <p:style>
          <a:lnRef idx="1">
            <a:schemeClr val="accent6"/>
          </a:lnRef>
          <a:fillRef idx="2">
            <a:schemeClr val="accent6"/>
          </a:fillRef>
          <a:effectRef idx="1">
            <a:schemeClr val="accent6"/>
          </a:effectRef>
          <a:fontRef idx="minor">
            <a:schemeClr val="dk1"/>
          </a:fontRef>
        </p:style>
        <p:txBody>
          <a:bodyPr wrap="square" lIns="91440" tIns="45720" rIns="91440" bIns="45720">
            <a:spAutoFit/>
          </a:bodyPr>
          <a:lstStyle/>
          <a:p>
            <a:pPr algn="ctr"/>
            <a:r>
              <a:rPr lang="es-ES" sz="54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ETAPAS DE INTERVENCION </a:t>
            </a:r>
            <a:endParaRPr lang="es-E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3" name="CuadroTexto 2"/>
          <p:cNvSpPr txBox="1"/>
          <p:nvPr/>
        </p:nvSpPr>
        <p:spPr>
          <a:xfrm>
            <a:off x="295837" y="1914526"/>
            <a:ext cx="11696419" cy="4154984"/>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marL="342900" indent="-342900" algn="just">
              <a:buFont typeface="Wingdings" panose="05000000000000000000" pitchFamily="2" charset="2"/>
              <a:buChar char="v"/>
            </a:pPr>
            <a:r>
              <a:rPr lang="es-MX" sz="2400" b="1" spc="50" dirty="0" smtClean="0">
                <a:ln w="0"/>
                <a:solidFill>
                  <a:schemeClr val="tx1"/>
                </a:solidFill>
                <a:effectLst>
                  <a:innerShdw blurRad="63500" dist="50800" dir="13500000">
                    <a:srgbClr val="000000">
                      <a:alpha val="50000"/>
                    </a:srgbClr>
                  </a:innerShdw>
                </a:effectLst>
                <a:latin typeface="Aharoni" panose="02010803020104030203" pitchFamily="2" charset="-79"/>
                <a:cs typeface="Aharoni" panose="02010803020104030203" pitchFamily="2" charset="-79"/>
              </a:rPr>
              <a:t>FASE DE DIAGNOSTICO: SHOCK, DETECTAR DISTINTAS NECESIDADES</a:t>
            </a:r>
          </a:p>
          <a:p>
            <a:pPr marL="342900" indent="-342900" algn="just">
              <a:buFont typeface="Wingdings" panose="05000000000000000000" pitchFamily="2" charset="2"/>
              <a:buChar char="v"/>
            </a:pPr>
            <a:r>
              <a:rPr lang="es-MX" sz="2400" b="1" spc="50" dirty="0" smtClean="0">
                <a:ln w="0"/>
                <a:solidFill>
                  <a:schemeClr val="tx1"/>
                </a:solidFill>
                <a:effectLst>
                  <a:innerShdw blurRad="63500" dist="50800" dir="13500000">
                    <a:srgbClr val="000000">
                      <a:alpha val="50000"/>
                    </a:srgbClr>
                  </a:innerShdw>
                </a:effectLst>
                <a:latin typeface="Aharoni" panose="02010803020104030203" pitchFamily="2" charset="-79"/>
                <a:cs typeface="Aharoni" panose="02010803020104030203" pitchFamily="2" charset="-79"/>
              </a:rPr>
              <a:t>FASE DE TRATAMIENTO:  CALIDAD DE VIDA, TIPO DE CANCER, FORTALEZAS,    AFRONTAMIENTO</a:t>
            </a:r>
          </a:p>
          <a:p>
            <a:pPr marL="342900" indent="-342900" algn="just">
              <a:buFont typeface="Wingdings" panose="05000000000000000000" pitchFamily="2" charset="2"/>
              <a:buChar char="v"/>
            </a:pPr>
            <a:r>
              <a:rPr lang="es-MX" sz="2400" b="1" spc="50" dirty="0" smtClean="0">
                <a:ln w="0"/>
                <a:solidFill>
                  <a:schemeClr val="tx1"/>
                </a:solidFill>
                <a:effectLst>
                  <a:innerShdw blurRad="63500" dist="50800" dir="13500000">
                    <a:srgbClr val="000000">
                      <a:alpha val="50000"/>
                    </a:srgbClr>
                  </a:innerShdw>
                </a:effectLst>
                <a:latin typeface="Aharoni" panose="02010803020104030203" pitchFamily="2" charset="-79"/>
                <a:cs typeface="Aharoni" panose="02010803020104030203" pitchFamily="2" charset="-79"/>
              </a:rPr>
              <a:t>FASE DE INTERVALO LIBRE DE LA ENFERMEDAD: AMENAZA DE REGRESAR LA ENFERMEDAD, FACILITAR LA EXPRESION DE EMOCIONES,</a:t>
            </a:r>
          </a:p>
          <a:p>
            <a:pPr marL="342900" indent="-342900" algn="just">
              <a:buFont typeface="Wingdings" panose="05000000000000000000" pitchFamily="2" charset="2"/>
              <a:buChar char="v"/>
            </a:pPr>
            <a:r>
              <a:rPr lang="es-MX" sz="2400" b="1" spc="50" dirty="0" smtClean="0">
                <a:ln w="0"/>
                <a:solidFill>
                  <a:schemeClr val="tx1"/>
                </a:solidFill>
                <a:effectLst>
                  <a:innerShdw blurRad="63500" dist="50800" dir="13500000">
                    <a:srgbClr val="000000">
                      <a:alpha val="50000"/>
                    </a:srgbClr>
                  </a:innerShdw>
                </a:effectLst>
                <a:latin typeface="Aharoni" panose="02010803020104030203" pitchFamily="2" charset="-79"/>
                <a:cs typeface="Aharoni" panose="02010803020104030203" pitchFamily="2" charset="-79"/>
              </a:rPr>
              <a:t>FASE DE SUPERVIVIENCIA: ADAPTACION DE LAS SECUELAS FISICAS,  PSICOLOGICAS Y SOCIALES. REINCORPORACION A LA VIDA COTIDIANA.</a:t>
            </a:r>
          </a:p>
          <a:p>
            <a:pPr marL="342900" indent="-342900" algn="just">
              <a:buFont typeface="Wingdings" panose="05000000000000000000" pitchFamily="2" charset="2"/>
              <a:buChar char="v"/>
            </a:pPr>
            <a:r>
              <a:rPr lang="es-MX" sz="2400" b="1" spc="50" dirty="0" smtClean="0">
                <a:ln w="0"/>
                <a:solidFill>
                  <a:schemeClr val="tx1"/>
                </a:solidFill>
                <a:effectLst>
                  <a:innerShdw blurRad="63500" dist="50800" dir="13500000">
                    <a:srgbClr val="000000">
                      <a:alpha val="50000"/>
                    </a:srgbClr>
                  </a:innerShdw>
                </a:effectLst>
                <a:latin typeface="Aharoni" panose="02010803020104030203" pitchFamily="2" charset="-79"/>
                <a:cs typeface="Aharoni" panose="02010803020104030203" pitchFamily="2" charset="-79"/>
              </a:rPr>
              <a:t>FASE DE RECIDIVA: SHOCK MAS INTENSO QUE EN EL DIAGNOSTICO, REAPARECE LA ENFERMEDAD.</a:t>
            </a:r>
          </a:p>
          <a:p>
            <a:pPr marL="342900" indent="-342900" algn="just">
              <a:buFont typeface="Wingdings" panose="05000000000000000000" pitchFamily="2" charset="2"/>
              <a:buChar char="v"/>
            </a:pPr>
            <a:r>
              <a:rPr lang="es-MX" sz="2400" b="1" spc="50" dirty="0" smtClean="0">
                <a:ln w="0"/>
                <a:solidFill>
                  <a:schemeClr val="tx1"/>
                </a:solidFill>
                <a:effectLst>
                  <a:innerShdw blurRad="63500" dist="50800" dir="13500000">
                    <a:srgbClr val="000000">
                      <a:alpha val="50000"/>
                    </a:srgbClr>
                  </a:innerShdw>
                </a:effectLst>
                <a:latin typeface="Aharoni" panose="02010803020104030203" pitchFamily="2" charset="-79"/>
                <a:cs typeface="Aharoni" panose="02010803020104030203" pitchFamily="2" charset="-79"/>
              </a:rPr>
              <a:t>FASE FINAL DE LA VIDA: TRATAMIENTO PALIATIVO Y TANATOLOGICO.</a:t>
            </a:r>
          </a:p>
          <a:p>
            <a:pPr algn="just"/>
            <a:endParaRPr lang="es-MX" sz="2400" b="1" spc="50" dirty="0">
              <a:ln w="0"/>
              <a:solidFill>
                <a:schemeClr val="bg2"/>
              </a:solidFill>
              <a:effectLst>
                <a:innerShdw blurRad="63500" dist="50800" dir="13500000">
                  <a:srgbClr val="000000">
                    <a:alpha val="50000"/>
                  </a:srgbClr>
                </a:innerShdw>
              </a:effectLst>
            </a:endParaRPr>
          </a:p>
        </p:txBody>
      </p:sp>
    </p:spTree>
    <p:extLst>
      <p:ext uri="{BB962C8B-B14F-4D97-AF65-F5344CB8AC3E}">
        <p14:creationId xmlns:p14="http://schemas.microsoft.com/office/powerpoint/2010/main" val="25881201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39843" y="1645413"/>
            <a:ext cx="11758612" cy="5047536"/>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algn="just"/>
            <a:r>
              <a:rPr lang="es-MX" sz="2300" b="1" i="0" u="none" strike="noStrike" baseline="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haroni" panose="02010803020104030203" pitchFamily="2" charset="-79"/>
                <a:cs typeface="Aharoni" panose="02010803020104030203" pitchFamily="2" charset="-79"/>
              </a:rPr>
              <a:t>A)APOYAR Y ACOMPAÑAR AL PACIENTE YA LA FAMILIA A LO LARGO DEL PROCESO DE LA ENFERMEDAD.</a:t>
            </a:r>
          </a:p>
          <a:p>
            <a:pPr algn="just"/>
            <a:r>
              <a:rPr lang="es-MX" sz="2300" b="1" i="0" u="none" strike="noStrike" baseline="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haroni" panose="02010803020104030203" pitchFamily="2" charset="-79"/>
                <a:cs typeface="Aharoni" panose="02010803020104030203" pitchFamily="2" charset="-79"/>
              </a:rPr>
              <a:t>B) FACILITAR LA CANALIZACIÓN ADECUADA DE LAS EMOCIONES.</a:t>
            </a:r>
          </a:p>
          <a:p>
            <a:pPr algn="just"/>
            <a:r>
              <a:rPr lang="es-MX" sz="2300" b="1" i="0" u="none" strike="noStrike" baseline="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haroni" panose="02010803020104030203" pitchFamily="2" charset="-79"/>
                <a:cs typeface="Aharoni" panose="02010803020104030203" pitchFamily="2" charset="-79"/>
              </a:rPr>
              <a:t>C) DERRIBAR MITO EN RELACIÓN A LAS CAUSAS DEL CÁNCER A LA PERSONALIDAD O EMOCIONALIDAD DEL PACIENTE.</a:t>
            </a:r>
          </a:p>
          <a:p>
            <a:pPr algn="just"/>
            <a:r>
              <a:rPr lang="es-MX" sz="2300" b="1" i="0" u="none" strike="noStrike" baseline="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haroni" panose="02010803020104030203" pitchFamily="2" charset="-79"/>
                <a:cs typeface="Aharoni" panose="02010803020104030203" pitchFamily="2" charset="-79"/>
              </a:rPr>
              <a:t>D) FACILITAR LA SIGNIFICACIÓN DE LA ENFERMEDAD, PARA ENCONTRARLE UN SENTIDO</a:t>
            </a:r>
            <a:r>
              <a:rPr lang="es-MX" sz="2300" b="1" i="0" u="none" strike="noStrike"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haroni" panose="02010803020104030203" pitchFamily="2" charset="-79"/>
                <a:cs typeface="Aharoni" panose="02010803020104030203" pitchFamily="2" charset="-79"/>
              </a:rPr>
              <a:t> </a:t>
            </a:r>
            <a:r>
              <a:rPr lang="es-MX" sz="2300" b="1" i="0" u="none" strike="noStrike" baseline="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haroni" panose="02010803020104030203" pitchFamily="2" charset="-79"/>
                <a:cs typeface="Aharoni" panose="02010803020104030203" pitchFamily="2" charset="-79"/>
              </a:rPr>
              <a:t>PERSONAL A ÉSTA Y ASÍ RESIGNIFICAR LAS EXPERIENCIAS VITALES DE LA PERSONA.</a:t>
            </a:r>
          </a:p>
          <a:p>
            <a:pPr algn="just"/>
            <a:r>
              <a:rPr lang="es-MX" sz="2300" b="1" i="0" u="none" strike="noStrike" baseline="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haroni" panose="02010803020104030203" pitchFamily="2" charset="-79"/>
                <a:cs typeface="Aharoni" panose="02010803020104030203" pitchFamily="2" charset="-79"/>
              </a:rPr>
              <a:t>E)FOMENTAR EN LO POSIBLE QUE EL PACIENTE SE MANTENGA ACTIVO EN CUANTO A SU RUTINA Y EN LA TOMA DE DECISIONES EN RELACIÓN A SU TRATAMIENTO, CON EL FIN DE FOMENTAR LA AUTONOMÍA Y SENSACIÓN DE CONTROL SOBRE SÍ MISMO.</a:t>
            </a:r>
          </a:p>
          <a:p>
            <a:pPr algn="just"/>
            <a:r>
              <a:rPr lang="es-MX" sz="2300" b="1" i="0" u="none" strike="noStrike" baseline="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haroni" panose="02010803020104030203" pitchFamily="2" charset="-79"/>
                <a:cs typeface="Aharoni" panose="02010803020104030203" pitchFamily="2" charset="-79"/>
              </a:rPr>
              <a:t>F) PERMITIR UN ESPACIO DE CONTENCIÓN AL PACIENTE EN QUE EL PUEDA EXPRESAR SUS MIEDOS Y FANTASÍAS, EMOCIONES Y PREOCUPACIONES DIVERSAS.</a:t>
            </a:r>
            <a:endParaRPr lang="es-MX" sz="23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haroni" panose="02010803020104030203" pitchFamily="2" charset="-79"/>
              <a:cs typeface="Aharoni" panose="02010803020104030203" pitchFamily="2" charset="-79"/>
            </a:endParaRPr>
          </a:p>
        </p:txBody>
      </p:sp>
      <p:sp>
        <p:nvSpPr>
          <p:cNvPr id="3" name="Rectángulo 2"/>
          <p:cNvSpPr/>
          <p:nvPr/>
        </p:nvSpPr>
        <p:spPr>
          <a:xfrm>
            <a:off x="239843" y="244954"/>
            <a:ext cx="10579332" cy="769441"/>
          </a:xfrm>
          <a:prstGeom prst="rect">
            <a:avLst/>
          </a:prstGeom>
        </p:spPr>
        <p:style>
          <a:lnRef idx="1">
            <a:schemeClr val="accent2"/>
          </a:lnRef>
          <a:fillRef idx="2">
            <a:schemeClr val="accent2"/>
          </a:fillRef>
          <a:effectRef idx="1">
            <a:schemeClr val="accent2"/>
          </a:effectRef>
          <a:fontRef idx="minor">
            <a:schemeClr val="dk1"/>
          </a:fontRef>
        </p:style>
        <p:txBody>
          <a:bodyPr wrap="square" lIns="91440" tIns="45720" rIns="91440" bIns="45720">
            <a:spAutoFit/>
          </a:bodyPr>
          <a:lstStyle/>
          <a:p>
            <a:pPr algn="ctr"/>
            <a:r>
              <a:rPr lang="es-ES" sz="44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ESTRATEGIAS DE INTERVENCION</a:t>
            </a:r>
            <a:endParaRPr lang="es-ES" sz="44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42471886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28587" y="1435984"/>
            <a:ext cx="8056043" cy="4708981"/>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just"/>
            <a:r>
              <a:rPr lang="es-MX" sz="2500" b="1" i="0" u="none" strike="noStrike" baseline="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haroni" panose="02010803020104030203" pitchFamily="2" charset="-79"/>
                <a:cs typeface="Aharoni" panose="02010803020104030203" pitchFamily="2" charset="-79"/>
              </a:rPr>
              <a:t>G) DETERMINAR Y HACER CONSCIENTE LOS RECURSOS DEL PACIENTE PARA FAVORECER EL ABORDAJE DE LAS DIFICULTADES QUE SE PUEDEN PRESENTAR DURANTE SU ENFERMEDAD Y TRATAMIENTO.</a:t>
            </a:r>
          </a:p>
          <a:p>
            <a:pPr algn="just"/>
            <a:r>
              <a:rPr lang="es-MX" sz="2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haroni" panose="02010803020104030203" pitchFamily="2" charset="-79"/>
                <a:cs typeface="Aharoni" panose="02010803020104030203" pitchFamily="2" charset="-79"/>
              </a:rPr>
              <a:t>H</a:t>
            </a:r>
            <a:r>
              <a:rPr lang="es-MX" sz="2500" b="1" i="0" u="none" strike="noStrike" baseline="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haroni" panose="02010803020104030203" pitchFamily="2" charset="-79"/>
                <a:cs typeface="Aharoni" panose="02010803020104030203" pitchFamily="2" charset="-79"/>
              </a:rPr>
              <a:t>) FACILITAR LA COMUNICACIÓN ENTRE EL EQUIPO MÉDICO, LA PERSONA Y SU FAMILIA, CON EL FIN DE POTENCIAR EL BUEN MANEJO EN LA ENTREGA DE INFORMACIÓN HACIA EL PACIENTE</a:t>
            </a:r>
            <a:r>
              <a:rPr lang="es-MX" sz="2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haroni" panose="02010803020104030203" pitchFamily="2" charset="-79"/>
                <a:cs typeface="Aharoni" panose="02010803020104030203" pitchFamily="2" charset="-79"/>
              </a:rPr>
              <a:t>.</a:t>
            </a:r>
            <a:endParaRPr lang="es-MX" sz="2500" b="1" i="0" u="none" strike="noStrike" baseline="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haroni" panose="02010803020104030203" pitchFamily="2" charset="-79"/>
              <a:cs typeface="Aharoni" panose="02010803020104030203" pitchFamily="2" charset="-79"/>
            </a:endParaRPr>
          </a:p>
          <a:p>
            <a:pPr algn="just"/>
            <a:r>
              <a:rPr lang="es-MX" sz="25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haroni" panose="02010803020104030203" pitchFamily="2" charset="-79"/>
                <a:cs typeface="Aharoni" panose="02010803020104030203" pitchFamily="2" charset="-79"/>
              </a:rPr>
              <a:t>I</a:t>
            </a:r>
            <a:r>
              <a:rPr lang="es-MX" sz="2500" b="1" i="0" u="none" strike="noStrike" baseline="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haroni" panose="02010803020104030203" pitchFamily="2" charset="-79"/>
                <a:cs typeface="Aharoni" panose="02010803020104030203" pitchFamily="2" charset="-79"/>
              </a:rPr>
              <a:t>) VALIDAR Y NORMALIZAR LOS PROCESOS AFECTIVOS IMPLICADOS EN LAS FASES DEL DUELO ONCOLÓGICO</a:t>
            </a:r>
            <a:r>
              <a:rPr lang="es-MX" sz="2200" b="1" i="0" u="none" strike="noStrike" baseline="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Aharoni" panose="02010803020104030203" pitchFamily="2" charset="-79"/>
                <a:cs typeface="Aharoni" panose="02010803020104030203" pitchFamily="2" charset="-79"/>
              </a:rPr>
              <a:t>.</a:t>
            </a:r>
            <a:endParaRPr lang="es-MX" dirty="0"/>
          </a:p>
        </p:txBody>
      </p:sp>
      <p:sp>
        <p:nvSpPr>
          <p:cNvPr id="4" name="Rectángulo 3"/>
          <p:cNvSpPr/>
          <p:nvPr/>
        </p:nvSpPr>
        <p:spPr>
          <a:xfrm>
            <a:off x="239843" y="244954"/>
            <a:ext cx="10579332" cy="769441"/>
          </a:xfrm>
          <a:prstGeom prst="rect">
            <a:avLst/>
          </a:prstGeom>
        </p:spPr>
        <p:style>
          <a:lnRef idx="1">
            <a:schemeClr val="accent2"/>
          </a:lnRef>
          <a:fillRef idx="2">
            <a:schemeClr val="accent2"/>
          </a:fillRef>
          <a:effectRef idx="1">
            <a:schemeClr val="accent2"/>
          </a:effectRef>
          <a:fontRef idx="minor">
            <a:schemeClr val="dk1"/>
          </a:fontRef>
        </p:style>
        <p:txBody>
          <a:bodyPr wrap="square" lIns="91440" tIns="45720" rIns="91440" bIns="45720">
            <a:spAutoFit/>
          </a:bodyPr>
          <a:lstStyle/>
          <a:p>
            <a:pPr algn="ctr"/>
            <a:r>
              <a:rPr lang="es-ES" sz="44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ESTRATEGIAS DE INTERVENCION</a:t>
            </a:r>
            <a:endParaRPr lang="es-ES" sz="4400"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13314" name="Picture 2" descr="Qué es la Psicooncologí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79502" y="1435983"/>
            <a:ext cx="3672589" cy="490485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spTree>
    <p:extLst>
      <p:ext uri="{BB962C8B-B14F-4D97-AF65-F5344CB8AC3E}">
        <p14:creationId xmlns:p14="http://schemas.microsoft.com/office/powerpoint/2010/main" val="39396202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542925" y="592685"/>
            <a:ext cx="10900227" cy="4525963"/>
          </a:xfrm>
        </p:spPr>
        <p:txBody>
          <a:bodyPr>
            <a:normAutofit fontScale="92500"/>
          </a:bodyPr>
          <a:lstStyle/>
          <a:p>
            <a:pPr marL="68580" indent="0">
              <a:buNone/>
            </a:pPr>
            <a:r>
              <a:rPr lang="es-MX" dirty="0" smtClean="0"/>
              <a:t> </a:t>
            </a:r>
          </a:p>
          <a:p>
            <a:pPr marL="68580" indent="0" algn="r">
              <a:buNone/>
            </a:pPr>
            <a:endParaRPr lang="es-MX" sz="8500" b="1" u="sng" dirty="0">
              <a:ln w="22225">
                <a:solidFill>
                  <a:schemeClr val="accent2"/>
                </a:solidFill>
                <a:prstDash val="solid"/>
              </a:ln>
              <a:solidFill>
                <a:schemeClr val="bg1"/>
              </a:solidFill>
            </a:endParaRPr>
          </a:p>
          <a:p>
            <a:pPr marL="109728" indent="0" algn="ctr">
              <a:buNone/>
            </a:pPr>
            <a:r>
              <a:rPr lang="es-MX" sz="3900" b="1" dirty="0" smtClean="0">
                <a:ln w="6600">
                  <a:solidFill>
                    <a:schemeClr val="accent2"/>
                  </a:solidFill>
                  <a:prstDash val="solid"/>
                </a:ln>
                <a:solidFill>
                  <a:srgbClr val="FFFFFF"/>
                </a:solidFill>
                <a:effectLst>
                  <a:outerShdw dist="38100" dir="2700000" algn="tl" rotWithShape="0">
                    <a:schemeClr val="accent2"/>
                  </a:outerShdw>
                </a:effectLst>
              </a:rPr>
              <a:t>a) REAL            </a:t>
            </a:r>
            <a:r>
              <a:rPr lang="es-MX" sz="3900" b="1" dirty="0">
                <a:ln w="6600">
                  <a:solidFill>
                    <a:schemeClr val="accent2"/>
                  </a:solidFill>
                  <a:prstDash val="solid"/>
                </a:ln>
                <a:solidFill>
                  <a:srgbClr val="FFFFFF"/>
                </a:solidFill>
                <a:effectLst>
                  <a:outerShdw dist="38100" dir="2700000" algn="tl" rotWithShape="0">
                    <a:schemeClr val="accent2"/>
                  </a:outerShdw>
                </a:effectLst>
              </a:rPr>
              <a:t>b) </a:t>
            </a:r>
            <a:r>
              <a:rPr lang="es-MX" sz="3900" b="1" dirty="0" smtClean="0">
                <a:ln w="6600">
                  <a:solidFill>
                    <a:schemeClr val="accent2"/>
                  </a:solidFill>
                  <a:prstDash val="solid"/>
                </a:ln>
                <a:solidFill>
                  <a:srgbClr val="FFFFFF"/>
                </a:solidFill>
                <a:effectLst>
                  <a:outerShdw dist="38100" dir="2700000" algn="tl" rotWithShape="0">
                    <a:schemeClr val="accent2"/>
                  </a:outerShdw>
                </a:effectLst>
              </a:rPr>
              <a:t>SIMBÓLICA       </a:t>
            </a:r>
            <a:r>
              <a:rPr lang="es-MX" sz="3900" b="1" dirty="0">
                <a:ln w="6600">
                  <a:solidFill>
                    <a:schemeClr val="accent2"/>
                  </a:solidFill>
                  <a:prstDash val="solid"/>
                </a:ln>
                <a:solidFill>
                  <a:srgbClr val="FFFFFF"/>
                </a:solidFill>
                <a:effectLst>
                  <a:outerShdw dist="38100" dir="2700000" algn="tl" rotWithShape="0">
                    <a:schemeClr val="accent2"/>
                  </a:outerShdw>
                </a:effectLst>
              </a:rPr>
              <a:t>c) </a:t>
            </a:r>
            <a:r>
              <a:rPr lang="es-MX" sz="3900" b="1" dirty="0" smtClean="0">
                <a:ln w="6600">
                  <a:solidFill>
                    <a:schemeClr val="accent2"/>
                  </a:solidFill>
                  <a:prstDash val="solid"/>
                </a:ln>
                <a:solidFill>
                  <a:srgbClr val="FFFFFF"/>
                </a:solidFill>
                <a:effectLst>
                  <a:outerShdw dist="38100" dir="2700000" algn="tl" rotWithShape="0">
                    <a:schemeClr val="accent2"/>
                  </a:outerShdw>
                </a:effectLst>
              </a:rPr>
              <a:t>IMAGINARIA</a:t>
            </a:r>
          </a:p>
          <a:p>
            <a:pPr marL="624078" indent="-514350">
              <a:buAutoNum type="alphaLcParenR"/>
            </a:pPr>
            <a:endParaRPr lang="es-MX" dirty="0" smtClean="0"/>
          </a:p>
          <a:p>
            <a:pPr marL="624078" indent="-514350" algn="ctr">
              <a:buNone/>
            </a:pPr>
            <a:r>
              <a:rPr lang="es-MX" sz="3600" b="1" spc="50" dirty="0" smtClean="0">
                <a:ln w="0"/>
                <a:solidFill>
                  <a:schemeClr val="bg1"/>
                </a:solidFill>
                <a:effectLst>
                  <a:innerShdw blurRad="63500" dist="50800" dir="13500000">
                    <a:srgbClr val="000000">
                      <a:alpha val="50000"/>
                    </a:srgbClr>
                  </a:innerShdw>
                </a:effectLst>
              </a:rPr>
              <a:t>BAJO UN DUELO HAY MÁS DUELOS POR ELABORAR</a:t>
            </a:r>
            <a:r>
              <a:rPr lang="es-MX" sz="36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t>
            </a:r>
            <a:endParaRPr lang="es-MX"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3" name="Pergamino horizontal 2"/>
          <p:cNvSpPr/>
          <p:nvPr/>
        </p:nvSpPr>
        <p:spPr>
          <a:xfrm>
            <a:off x="788305" y="5118648"/>
            <a:ext cx="10241645" cy="126876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dirty="0">
                <a:latin typeface="Aharoni" panose="02010803020104030203" pitchFamily="2" charset="-79"/>
                <a:cs typeface="Aharoni" panose="02010803020104030203" pitchFamily="2" charset="-79"/>
              </a:rPr>
              <a:t>NO SON LAS SITUACIONES QUE DESARMONIZAN A LA PERSONA, SINO LA INTERPRETACION DE LA SITUACION</a:t>
            </a:r>
          </a:p>
        </p:txBody>
      </p:sp>
      <p:sp>
        <p:nvSpPr>
          <p:cNvPr id="4" name="Rectángulo 3"/>
          <p:cNvSpPr/>
          <p:nvPr/>
        </p:nvSpPr>
        <p:spPr>
          <a:xfrm>
            <a:off x="788305" y="406947"/>
            <a:ext cx="10813145" cy="1446550"/>
          </a:xfrm>
          <a:prstGeom prst="rect">
            <a:avLst/>
          </a:prstGeom>
          <a:noFill/>
        </p:spPr>
        <p:txBody>
          <a:bodyPr wrap="square" lIns="91440" tIns="45720" rIns="91440" bIns="45720">
            <a:spAutoFit/>
          </a:bodyPr>
          <a:lstStyle/>
          <a:p>
            <a:pPr algn="just"/>
            <a:r>
              <a:rPr lang="es-MX" sz="8800" b="1" u="sng" dirty="0" smtClean="0">
                <a:ln w="12700">
                  <a:solidFill>
                    <a:schemeClr val="accent1"/>
                  </a:solidFill>
                  <a:prstDash val="solid"/>
                </a:ln>
                <a:solidFill>
                  <a:schemeClr val="bg1"/>
                </a:solidFill>
                <a:effectLst>
                  <a:outerShdw dist="38100" dir="2640000" algn="bl" rotWithShape="0">
                    <a:schemeClr val="accent1"/>
                  </a:outerShdw>
                </a:effectLst>
              </a:rPr>
              <a:t>CÁNCER = PERDIDA</a:t>
            </a:r>
            <a:endParaRPr lang="es-MX" sz="8800" b="1" dirty="0">
              <a:ln w="12700">
                <a:solidFill>
                  <a:schemeClr val="accent1"/>
                </a:solidFill>
                <a:prstDash val="solid"/>
              </a:ln>
              <a:solidFill>
                <a:schemeClr val="bg1"/>
              </a:solidFill>
              <a:effectLst>
                <a:outerShdw dist="38100" dir="2640000" algn="bl" rotWithShape="0">
                  <a:schemeClr val="accent1"/>
                </a:outerShdw>
              </a:effectLst>
            </a:endParaRPr>
          </a:p>
        </p:txBody>
      </p:sp>
    </p:spTree>
    <p:extLst>
      <p:ext uri="{BB962C8B-B14F-4D97-AF65-F5344CB8AC3E}">
        <p14:creationId xmlns:p14="http://schemas.microsoft.com/office/powerpoint/2010/main" val="7024501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arcador de contenido 5">
            <a:extLst>
              <a:ext uri="{FF2B5EF4-FFF2-40B4-BE49-F238E27FC236}">
                <a16:creationId xmlns:lc="http://schemas.openxmlformats.org/drawingml/2006/lockedCanvas" xmlns:a16="http://schemas.microsoft.com/office/drawing/2014/main" xmlns="" id="{D277514C-D1CF-85BE-7ACF-AB4CB90BBD84}"/>
              </a:ext>
            </a:extLst>
          </p:cNvPr>
          <p:cNvPicPr>
            <a:picLocks noGrp="1" noChangeAspect="1"/>
          </p:cNvPicPr>
          <p:nvPr/>
        </p:nvPicPr>
        <p:blipFill>
          <a:blip r:embed="rId2"/>
          <a:stretch>
            <a:fillRect/>
          </a:stretch>
        </p:blipFill>
        <p:spPr>
          <a:xfrm>
            <a:off x="371476" y="1614485"/>
            <a:ext cx="4991098" cy="4886327"/>
          </a:xfrm>
          <a:prstGeom prst="rect">
            <a:avLst/>
          </a:prstGeom>
        </p:spPr>
      </p:pic>
      <p:sp>
        <p:nvSpPr>
          <p:cNvPr id="3" name="Rectángulo 2"/>
          <p:cNvSpPr/>
          <p:nvPr/>
        </p:nvSpPr>
        <p:spPr>
          <a:xfrm>
            <a:off x="724386" y="475369"/>
            <a:ext cx="11147824" cy="83099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ctr"/>
            <a:r>
              <a:rPr lang="es-ES" sz="4800" b="1" spc="50" dirty="0" smtClean="0">
                <a:ln w="0"/>
                <a:solidFill>
                  <a:schemeClr val="bg1"/>
                </a:solidFill>
                <a:effectLst>
                  <a:innerShdw blurRad="63500" dist="50800" dir="13500000">
                    <a:srgbClr val="000000">
                      <a:alpha val="50000"/>
                    </a:srgbClr>
                  </a:innerShdw>
                </a:effectLst>
              </a:rPr>
              <a:t>¿QUÉ SABEMOS DEL CÁNCER?</a:t>
            </a:r>
            <a:endParaRPr lang="es-ES" sz="4800" b="1" spc="50" dirty="0">
              <a:ln w="0"/>
              <a:solidFill>
                <a:schemeClr val="bg1"/>
              </a:solidFill>
              <a:effectLst>
                <a:innerShdw blurRad="63500" dist="50800" dir="13500000">
                  <a:srgbClr val="000000">
                    <a:alpha val="50000"/>
                  </a:srgbClr>
                </a:innerShdw>
              </a:effectLst>
            </a:endParaRPr>
          </a:p>
        </p:txBody>
      </p:sp>
      <p:sp>
        <p:nvSpPr>
          <p:cNvPr id="4" name="Rectángulo 3"/>
          <p:cNvSpPr/>
          <p:nvPr/>
        </p:nvSpPr>
        <p:spPr>
          <a:xfrm>
            <a:off x="5776210" y="1869318"/>
            <a:ext cx="6096000" cy="3970318"/>
          </a:xfrm>
          <a:prstGeom prst="rect">
            <a:avLst/>
          </a:prstGeom>
        </p:spPr>
        <p:txBody>
          <a:bodyPr>
            <a:spAutoFit/>
          </a:bodyPr>
          <a:lstStyle/>
          <a:p>
            <a:pPr algn="just"/>
            <a:r>
              <a:rPr lang="es-MX" sz="3600" i="0" dirty="0" smtClean="0">
                <a:solidFill>
                  <a:schemeClr val="bg1"/>
                </a:solidFill>
                <a:effectLst/>
                <a:latin typeface="Aharoni" panose="02010803020104030203" pitchFamily="2" charset="-79"/>
                <a:cs typeface="Aharoni" panose="02010803020104030203" pitchFamily="2" charset="-79"/>
              </a:rPr>
              <a:t>EL CÁNCER ES UNA ENFERMEDAD POR LA QUE ALGUNAS CELULAS DEL CUERPO SE MULTIPLICAN SIN CONTROL Y SE DISEMINAN A OTRAS PARTES DEL CUERPO</a:t>
            </a:r>
            <a:r>
              <a:rPr lang="es-MX" sz="3600" i="0" dirty="0" smtClean="0">
                <a:solidFill>
                  <a:schemeClr val="bg1"/>
                </a:solidFill>
                <a:effectLst/>
                <a:latin typeface="Arial Narrow" panose="020B0606020202030204" pitchFamily="34" charset="0"/>
              </a:rPr>
              <a:t>. </a:t>
            </a:r>
            <a:endParaRPr lang="es-MX" sz="360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13802838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816350" y="718538"/>
            <a:ext cx="4716016"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s-419" sz="3600" b="1" spc="50" dirty="0" smtClean="0">
                <a:ln w="0"/>
                <a:solidFill>
                  <a:schemeClr val="bg2"/>
                </a:solidFill>
                <a:effectLst>
                  <a:innerShdw blurRad="63500" dist="50800" dir="13500000">
                    <a:srgbClr val="000000">
                      <a:alpha val="50000"/>
                    </a:srgbClr>
                  </a:innerShdw>
                </a:effectLst>
              </a:rPr>
              <a:t>EXTIRPACIÓN</a:t>
            </a:r>
            <a:endParaRPr lang="es-MX" sz="3600" b="1" spc="50" dirty="0">
              <a:ln w="0"/>
              <a:solidFill>
                <a:schemeClr val="bg2"/>
              </a:solidFill>
              <a:effectLst>
                <a:innerShdw blurRad="63500" dist="50800" dir="13500000">
                  <a:srgbClr val="000000">
                    <a:alpha val="50000"/>
                  </a:srgbClr>
                </a:innerShdw>
              </a:effectLst>
            </a:endParaRPr>
          </a:p>
        </p:txBody>
      </p:sp>
      <p:sp>
        <p:nvSpPr>
          <p:cNvPr id="5" name="CuadroTexto 4"/>
          <p:cNvSpPr txBox="1"/>
          <p:nvPr/>
        </p:nvSpPr>
        <p:spPr>
          <a:xfrm>
            <a:off x="6781051" y="486368"/>
            <a:ext cx="3384376" cy="120032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s-419" sz="3600" b="1" spc="50" dirty="0" smtClean="0">
                <a:ln w="0"/>
                <a:solidFill>
                  <a:schemeClr val="bg2"/>
                </a:solidFill>
                <a:effectLst>
                  <a:innerShdw blurRad="63500" dist="50800" dir="13500000">
                    <a:srgbClr val="000000">
                      <a:alpha val="50000"/>
                    </a:srgbClr>
                  </a:innerShdw>
                </a:effectLst>
              </a:rPr>
              <a:t>CAÍDA DEL CABELLO</a:t>
            </a:r>
            <a:endParaRPr lang="es-MX" sz="3600" b="1" spc="50" dirty="0">
              <a:ln w="0"/>
              <a:solidFill>
                <a:schemeClr val="bg2"/>
              </a:solidFill>
              <a:effectLst>
                <a:innerShdw blurRad="63500" dist="50800" dir="13500000">
                  <a:srgbClr val="000000">
                    <a:alpha val="50000"/>
                  </a:srgbClr>
                </a:innerShdw>
              </a:effectLst>
            </a:endParaRPr>
          </a:p>
        </p:txBody>
      </p:sp>
      <p:sp>
        <p:nvSpPr>
          <p:cNvPr id="6" name="Flecha abajo 5"/>
          <p:cNvSpPr/>
          <p:nvPr/>
        </p:nvSpPr>
        <p:spPr>
          <a:xfrm>
            <a:off x="5556915" y="1602523"/>
            <a:ext cx="1224136" cy="1800200"/>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MX"/>
          </a:p>
        </p:txBody>
      </p:sp>
      <p:sp>
        <p:nvSpPr>
          <p:cNvPr id="8" name="Corazón 7"/>
          <p:cNvSpPr/>
          <p:nvPr/>
        </p:nvSpPr>
        <p:spPr>
          <a:xfrm>
            <a:off x="3447924" y="3178423"/>
            <a:ext cx="5424613" cy="3212976"/>
          </a:xfrm>
          <a:prstGeom prst="hear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s-419" sz="4400" dirty="0" smtClean="0"/>
              <a:t>AUTOESTIMA</a:t>
            </a:r>
            <a:endParaRPr lang="es-MX" dirty="0"/>
          </a:p>
        </p:txBody>
      </p:sp>
      <p:grpSp>
        <p:nvGrpSpPr>
          <p:cNvPr id="11" name="Grupo 10"/>
          <p:cNvGrpSpPr/>
          <p:nvPr/>
        </p:nvGrpSpPr>
        <p:grpSpPr>
          <a:xfrm>
            <a:off x="8652527" y="1364869"/>
            <a:ext cx="3025799" cy="2398079"/>
            <a:chOff x="6951639" y="1908359"/>
            <a:chExt cx="2338758" cy="2398079"/>
          </a:xfrm>
        </p:grpSpPr>
        <p:sp>
          <p:nvSpPr>
            <p:cNvPr id="9" name="Rayo 8"/>
            <p:cNvSpPr/>
            <p:nvPr/>
          </p:nvSpPr>
          <p:spPr>
            <a:xfrm rot="6662049">
              <a:off x="6757336" y="2102662"/>
              <a:ext cx="2398079" cy="2009473"/>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0" name="CuadroTexto 9"/>
            <p:cNvSpPr txBox="1"/>
            <p:nvPr/>
          </p:nvSpPr>
          <p:spPr>
            <a:xfrm rot="20923322">
              <a:off x="7526201" y="2752523"/>
              <a:ext cx="1764196" cy="523220"/>
            </a:xfrm>
            <a:prstGeom prst="rect">
              <a:avLst/>
            </a:prstGeom>
            <a:noFill/>
          </p:spPr>
          <p:txBody>
            <a:bodyPr wrap="square" rtlCol="0">
              <a:spAutoFit/>
            </a:bodyPr>
            <a:lstStyle/>
            <a:p>
              <a:pPr algn="just"/>
              <a:r>
                <a:rPr lang="es-419" sz="2800" b="1" dirty="0" smtClean="0">
                  <a:ln w="6600">
                    <a:solidFill>
                      <a:schemeClr val="accent2"/>
                    </a:solidFill>
                    <a:prstDash val="solid"/>
                  </a:ln>
                  <a:solidFill>
                    <a:srgbClr val="FFFFFF"/>
                  </a:solidFill>
                  <a:effectLst>
                    <a:outerShdw dist="38100" dir="2700000" algn="tl" rotWithShape="0">
                      <a:schemeClr val="accent2"/>
                    </a:outerShdw>
                  </a:effectLst>
                </a:rPr>
                <a:t>SOLEDAD</a:t>
              </a:r>
              <a:endParaRPr lang="es-MX" sz="2800" b="1" dirty="0">
                <a:ln w="6600">
                  <a:solidFill>
                    <a:schemeClr val="accent2"/>
                  </a:solidFill>
                  <a:prstDash val="solid"/>
                </a:ln>
                <a:solidFill>
                  <a:srgbClr val="FFFFFF"/>
                </a:solidFill>
                <a:effectLst>
                  <a:outerShdw dist="38100" dir="2700000" algn="tl" rotWithShape="0">
                    <a:schemeClr val="accent2"/>
                  </a:outerShdw>
                </a:effectLst>
              </a:endParaRPr>
            </a:p>
          </p:txBody>
        </p:sp>
      </p:grpSp>
      <p:grpSp>
        <p:nvGrpSpPr>
          <p:cNvPr id="12" name="Grupo 11"/>
          <p:cNvGrpSpPr/>
          <p:nvPr/>
        </p:nvGrpSpPr>
        <p:grpSpPr>
          <a:xfrm>
            <a:off x="8624080" y="4148084"/>
            <a:ext cx="3083372" cy="2398079"/>
            <a:chOff x="6951639" y="1908359"/>
            <a:chExt cx="2193415" cy="2398079"/>
          </a:xfrm>
        </p:grpSpPr>
        <p:sp>
          <p:nvSpPr>
            <p:cNvPr id="13" name="Rayo 12"/>
            <p:cNvSpPr/>
            <p:nvPr/>
          </p:nvSpPr>
          <p:spPr>
            <a:xfrm rot="6662049">
              <a:off x="6757336" y="2102662"/>
              <a:ext cx="2398079" cy="2009473"/>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4" name="CuadroTexto 13"/>
            <p:cNvSpPr txBox="1"/>
            <p:nvPr/>
          </p:nvSpPr>
          <p:spPr>
            <a:xfrm rot="20923322">
              <a:off x="7380857" y="2870598"/>
              <a:ext cx="1764197" cy="523220"/>
            </a:xfrm>
            <a:prstGeom prst="rect">
              <a:avLst/>
            </a:prstGeom>
            <a:noFill/>
          </p:spPr>
          <p:txBody>
            <a:bodyPr wrap="square" rtlCol="0">
              <a:spAutoFit/>
            </a:bodyPr>
            <a:lstStyle/>
            <a:p>
              <a:pPr algn="ctr"/>
              <a:r>
                <a:rPr lang="es-419" sz="2800" b="1" dirty="0" smtClean="0">
                  <a:ln w="6600">
                    <a:solidFill>
                      <a:schemeClr val="accent2"/>
                    </a:solidFill>
                    <a:prstDash val="solid"/>
                  </a:ln>
                  <a:solidFill>
                    <a:srgbClr val="FFFFFF"/>
                  </a:solidFill>
                  <a:effectLst>
                    <a:outerShdw dist="38100" dir="2700000" algn="tl" rotWithShape="0">
                      <a:schemeClr val="accent2"/>
                    </a:outerShdw>
                  </a:effectLst>
                </a:rPr>
                <a:t>AISLAMIENTO</a:t>
              </a:r>
              <a:endParaRPr lang="es-MX" sz="2800" b="1" dirty="0">
                <a:ln w="6600">
                  <a:solidFill>
                    <a:schemeClr val="accent2"/>
                  </a:solidFill>
                  <a:prstDash val="solid"/>
                </a:ln>
                <a:solidFill>
                  <a:srgbClr val="FFFFFF"/>
                </a:solidFill>
                <a:effectLst>
                  <a:outerShdw dist="38100" dir="2700000" algn="tl" rotWithShape="0">
                    <a:schemeClr val="accent2"/>
                  </a:outerShdw>
                </a:effectLst>
              </a:endParaRPr>
            </a:p>
          </p:txBody>
        </p:sp>
      </p:grpSp>
      <p:grpSp>
        <p:nvGrpSpPr>
          <p:cNvPr id="15" name="Grupo 14"/>
          <p:cNvGrpSpPr/>
          <p:nvPr/>
        </p:nvGrpSpPr>
        <p:grpSpPr>
          <a:xfrm rot="14035568">
            <a:off x="725916" y="1442607"/>
            <a:ext cx="2647118" cy="2398079"/>
            <a:chOff x="6951639" y="1908359"/>
            <a:chExt cx="2009473" cy="2398079"/>
          </a:xfrm>
        </p:grpSpPr>
        <p:sp>
          <p:nvSpPr>
            <p:cNvPr id="16" name="Rayo 15"/>
            <p:cNvSpPr/>
            <p:nvPr/>
          </p:nvSpPr>
          <p:spPr>
            <a:xfrm rot="6662049">
              <a:off x="6757336" y="2102662"/>
              <a:ext cx="2398079" cy="2009473"/>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7" name="CuadroTexto 16"/>
            <p:cNvSpPr txBox="1"/>
            <p:nvPr/>
          </p:nvSpPr>
          <p:spPr>
            <a:xfrm rot="9608929">
              <a:off x="7129031" y="2523811"/>
              <a:ext cx="1764196" cy="954107"/>
            </a:xfrm>
            <a:prstGeom prst="rect">
              <a:avLst/>
            </a:prstGeom>
            <a:noFill/>
          </p:spPr>
          <p:txBody>
            <a:bodyPr wrap="square" rtlCol="0">
              <a:spAutoFit/>
            </a:bodyPr>
            <a:lstStyle/>
            <a:p>
              <a:r>
                <a:rPr lang="es-419" sz="2800" b="1" dirty="0" smtClean="0">
                  <a:ln w="6600">
                    <a:solidFill>
                      <a:schemeClr val="accent2"/>
                    </a:solidFill>
                    <a:prstDash val="solid"/>
                  </a:ln>
                  <a:solidFill>
                    <a:srgbClr val="FFFFFF"/>
                  </a:solidFill>
                  <a:effectLst>
                    <a:outerShdw dist="38100" dir="2700000" algn="tl" rotWithShape="0">
                      <a:schemeClr val="accent2"/>
                    </a:outerShdw>
                  </a:effectLst>
                </a:rPr>
                <a:t>VERGÜENZA</a:t>
              </a:r>
              <a:endParaRPr lang="es-MX" sz="2800" b="1" dirty="0">
                <a:ln w="6600">
                  <a:solidFill>
                    <a:schemeClr val="accent2"/>
                  </a:solidFill>
                  <a:prstDash val="solid"/>
                </a:ln>
                <a:solidFill>
                  <a:srgbClr val="FFFFFF"/>
                </a:solidFill>
                <a:effectLst>
                  <a:outerShdw dist="38100" dir="2700000" algn="tl" rotWithShape="0">
                    <a:schemeClr val="accent2"/>
                  </a:outerShdw>
                </a:effectLst>
              </a:endParaRPr>
            </a:p>
          </p:txBody>
        </p:sp>
      </p:grpSp>
      <p:grpSp>
        <p:nvGrpSpPr>
          <p:cNvPr id="18" name="Grupo 17"/>
          <p:cNvGrpSpPr/>
          <p:nvPr/>
        </p:nvGrpSpPr>
        <p:grpSpPr>
          <a:xfrm rot="13396371">
            <a:off x="714540" y="4025193"/>
            <a:ext cx="2857685" cy="2398079"/>
            <a:chOff x="6951639" y="1908359"/>
            <a:chExt cx="2009473" cy="2398079"/>
          </a:xfrm>
        </p:grpSpPr>
        <p:sp>
          <p:nvSpPr>
            <p:cNvPr id="19" name="Rayo 18"/>
            <p:cNvSpPr/>
            <p:nvPr/>
          </p:nvSpPr>
          <p:spPr>
            <a:xfrm rot="6662049">
              <a:off x="6757336" y="2102662"/>
              <a:ext cx="2398079" cy="2009473"/>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0" name="CuadroTexto 19"/>
            <p:cNvSpPr txBox="1"/>
            <p:nvPr/>
          </p:nvSpPr>
          <p:spPr>
            <a:xfrm rot="9608929">
              <a:off x="7030589" y="2461347"/>
              <a:ext cx="1764196" cy="954107"/>
            </a:xfrm>
            <a:prstGeom prst="rect">
              <a:avLst/>
            </a:prstGeom>
            <a:noFill/>
          </p:spPr>
          <p:txBody>
            <a:bodyPr wrap="square" rtlCol="0">
              <a:spAutoFit/>
            </a:bodyPr>
            <a:lstStyle/>
            <a:p>
              <a:r>
                <a:rPr lang="es-419" sz="2800" b="1" dirty="0" smtClean="0">
                  <a:ln w="6600">
                    <a:solidFill>
                      <a:schemeClr val="accent2"/>
                    </a:solidFill>
                    <a:prstDash val="solid"/>
                  </a:ln>
                  <a:solidFill>
                    <a:srgbClr val="FFFFFF"/>
                  </a:solidFill>
                  <a:effectLst>
                    <a:outerShdw dist="38100" dir="2700000" algn="tl" rotWithShape="0">
                      <a:schemeClr val="accent2"/>
                    </a:outerShdw>
                  </a:effectLst>
                </a:rPr>
                <a:t>SEXUALIDAD</a:t>
              </a:r>
              <a:endParaRPr lang="es-MX" sz="2800" b="1" dirty="0">
                <a:ln w="6600">
                  <a:solidFill>
                    <a:schemeClr val="accent2"/>
                  </a:solidFill>
                  <a:prstDash val="solid"/>
                </a:ln>
                <a:solidFill>
                  <a:srgbClr val="FFFFFF"/>
                </a:solidFill>
                <a:effectLst>
                  <a:outerShdw dist="38100" dir="2700000" algn="tl" rotWithShape="0">
                    <a:schemeClr val="accent2"/>
                  </a:outerShdw>
                </a:effectLst>
              </a:endParaRPr>
            </a:p>
          </p:txBody>
        </p:sp>
      </p:grpSp>
    </p:spTree>
    <p:extLst>
      <p:ext uri="{BB962C8B-B14F-4D97-AF65-F5344CB8AC3E}">
        <p14:creationId xmlns:p14="http://schemas.microsoft.com/office/powerpoint/2010/main" val="24902527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3">
            <a:extLst>
              <a:ext uri="{FF2B5EF4-FFF2-40B4-BE49-F238E27FC236}">
                <a16:creationId xmlns:lc="http://schemas.openxmlformats.org/drawingml/2006/lockedCanvas" xmlns:a16="http://schemas.microsoft.com/office/drawing/2014/main" xmlns="" id="{AB192C28-FDB1-FC4E-6B98-4E9A089BB1A6}"/>
              </a:ext>
            </a:extLst>
          </p:cNvPr>
          <p:cNvSpPr>
            <a:spLocks noGrp="1"/>
          </p:cNvSpPr>
          <p:nvPr/>
        </p:nvSpPr>
        <p:spPr>
          <a:xfrm>
            <a:off x="397491" y="479425"/>
            <a:ext cx="3188672" cy="749300"/>
          </a:xfrm>
          <a:prstGeom prst="rect">
            <a:avLst/>
          </a:prstGeom>
        </p:spPr>
        <p:style>
          <a:lnRef idx="3">
            <a:schemeClr val="lt1"/>
          </a:lnRef>
          <a:fillRef idx="1">
            <a:schemeClr val="accent2"/>
          </a:fillRef>
          <a:effectRef idx="1">
            <a:schemeClr val="accent2"/>
          </a:effectRef>
          <a:fontRef idx="minor">
            <a:schemeClr val="lt1"/>
          </a:fontRef>
        </p:style>
        <p:txBody>
          <a:bodyPr vert="horz" lIns="91440" tIns="45720" rIns="91440" bIns="45720" rtlCol="0" anchor="t">
            <a:normAutofit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sz="4400" b="1" dirty="0">
                <a:ln w="6600">
                  <a:solidFill>
                    <a:schemeClr val="accent2"/>
                  </a:solidFill>
                  <a:prstDash val="solid"/>
                </a:ln>
                <a:solidFill>
                  <a:srgbClr val="FFFFFF"/>
                </a:solidFill>
                <a:effectLst>
                  <a:outerShdw dist="38100" dir="2700000" algn="tl" rotWithShape="0">
                    <a:schemeClr val="accent2"/>
                  </a:outerShdw>
                </a:effectLst>
                <a:latin typeface="Arial Narrow" panose="020B0606020202030204" pitchFamily="34" charset="0"/>
              </a:rPr>
              <a:t>CREENCIAS</a:t>
            </a:r>
          </a:p>
        </p:txBody>
      </p:sp>
      <p:sp>
        <p:nvSpPr>
          <p:cNvPr id="3" name="Marcador de contenido 4">
            <a:extLst>
              <a:ext uri="{FF2B5EF4-FFF2-40B4-BE49-F238E27FC236}">
                <a16:creationId xmlns:lc="http://schemas.openxmlformats.org/drawingml/2006/lockedCanvas" xmlns:a16="http://schemas.microsoft.com/office/drawing/2014/main" xmlns="" id="{248735AC-1396-997B-80AE-9C8380F9CFA3}"/>
              </a:ext>
            </a:extLst>
          </p:cNvPr>
          <p:cNvSpPr>
            <a:spLocks noGrp="1"/>
          </p:cNvSpPr>
          <p:nvPr/>
        </p:nvSpPr>
        <p:spPr>
          <a:xfrm>
            <a:off x="397491" y="1422400"/>
            <a:ext cx="6063916" cy="4906963"/>
          </a:xfrm>
          <a:prstGeom prst="rect">
            <a:avLst/>
          </a:prstGeom>
        </p:spPr>
        <p:style>
          <a:lnRef idx="3">
            <a:schemeClr val="lt1"/>
          </a:lnRef>
          <a:fillRef idx="1">
            <a:schemeClr val="accent2"/>
          </a:fillRef>
          <a:effectRef idx="1">
            <a:schemeClr val="accent2"/>
          </a:effectRef>
          <a:fontRef idx="minor">
            <a:schemeClr val="lt1"/>
          </a:fontRef>
        </p:style>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lgn="just">
              <a:buFont typeface="Wingdings" panose="05000000000000000000" pitchFamily="2" charset="2"/>
              <a:buChar char="v"/>
            </a:pPr>
            <a:r>
              <a:rPr lang="es-MX" sz="2800" b="1" i="0" dirty="0" smtClean="0">
                <a:effectLst/>
                <a:latin typeface="Arial Narrow" panose="020B0606020202030204" pitchFamily="34" charset="0"/>
              </a:rPr>
              <a:t>SI TENGO CÁNCER VOY A MORIR.</a:t>
            </a:r>
          </a:p>
          <a:p>
            <a:pPr algn="just">
              <a:buFont typeface="Wingdings" panose="05000000000000000000" pitchFamily="2" charset="2"/>
              <a:buChar char="v"/>
            </a:pPr>
            <a:r>
              <a:rPr lang="es-MX" sz="2800" b="1" i="0" dirty="0" smtClean="0">
                <a:effectLst/>
                <a:latin typeface="Arial Narrow" panose="020B0606020202030204" pitchFamily="34" charset="0"/>
              </a:rPr>
              <a:t>SI TENGO CÁNCER SIGNIFICA QUE VOY A SER MUTILADO.</a:t>
            </a:r>
          </a:p>
          <a:p>
            <a:pPr algn="just">
              <a:buFont typeface="Wingdings" panose="05000000000000000000" pitchFamily="2" charset="2"/>
              <a:buChar char="v"/>
            </a:pPr>
            <a:r>
              <a:rPr lang="es-MX" sz="2800" b="1" i="0" dirty="0" smtClean="0">
                <a:effectLst/>
                <a:latin typeface="Arial Narrow" panose="020B0606020202030204" pitchFamily="34" charset="0"/>
              </a:rPr>
              <a:t>TODA PERSONA CON CÁNCER SUFRE INTENSOS DOLORES.</a:t>
            </a:r>
          </a:p>
          <a:p>
            <a:pPr algn="just">
              <a:buFont typeface="Wingdings" panose="05000000000000000000" pitchFamily="2" charset="2"/>
              <a:buChar char="v"/>
            </a:pPr>
            <a:r>
              <a:rPr lang="es-MX" sz="2800" b="1" i="0" dirty="0" smtClean="0">
                <a:effectLst/>
                <a:latin typeface="Arial Narrow" panose="020B0606020202030204" pitchFamily="34" charset="0"/>
              </a:rPr>
              <a:t>LOS TRATAMIENTOS SON LO PEOR DEL MUNDO.</a:t>
            </a:r>
          </a:p>
          <a:p>
            <a:pPr algn="just">
              <a:buFont typeface="Wingdings" panose="05000000000000000000" pitchFamily="2" charset="2"/>
              <a:buChar char="v"/>
            </a:pPr>
            <a:r>
              <a:rPr lang="es-MX" sz="2800" b="1" i="0" dirty="0" smtClean="0">
                <a:effectLst/>
                <a:latin typeface="Arial Narrow" panose="020B0606020202030204" pitchFamily="34" charset="0"/>
              </a:rPr>
              <a:t>PERDERÉ MI CAPACIDAD FÍSICA Y NO PODRÉ ATENDER MIS RESPONSABILIDADES.</a:t>
            </a:r>
            <a:endParaRPr lang="es-MX" dirty="0"/>
          </a:p>
        </p:txBody>
      </p:sp>
      <p:pic>
        <p:nvPicPr>
          <p:cNvPr id="4" name="Imagen 3">
            <a:extLst>
              <a:ext uri="{FF2B5EF4-FFF2-40B4-BE49-F238E27FC236}">
                <a16:creationId xmlns:lc="http://schemas.openxmlformats.org/drawingml/2006/lockedCanvas" xmlns:a16="http://schemas.microsoft.com/office/drawing/2014/main" xmlns="" id="{F1B40889-2584-57DC-7D15-30BA046AA6EE}"/>
              </a:ext>
            </a:extLst>
          </p:cNvPr>
          <p:cNvPicPr>
            <a:picLocks noChangeAspect="1"/>
          </p:cNvPicPr>
          <p:nvPr/>
        </p:nvPicPr>
        <p:blipFill rotWithShape="1">
          <a:blip r:embed="rId2"/>
          <a:srcRect t="2277" r="3" b="2280"/>
          <a:stretch/>
        </p:blipFill>
        <p:spPr>
          <a:xfrm>
            <a:off x="6872288" y="479425"/>
            <a:ext cx="5129212" cy="6107113"/>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5827553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14300" y="166390"/>
            <a:ext cx="7815264" cy="6617196"/>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lvl="1" algn="just"/>
            <a:r>
              <a:rPr lang="es-ES" sz="2800" dirty="0" smtClean="0">
                <a:ln w="0"/>
              </a:rPr>
              <a:t>LA PALABRA </a:t>
            </a:r>
            <a:r>
              <a:rPr lang="es-ES" sz="2800" i="1" u="sng" dirty="0" smtClean="0">
                <a:ln w="0"/>
                <a:effectLst>
                  <a:outerShdw blurRad="38100" dist="25400" dir="5400000" algn="ctr" rotWithShape="0">
                    <a:srgbClr val="6E747A">
                      <a:alpha val="43000"/>
                    </a:srgbClr>
                  </a:outerShdw>
                </a:effectLst>
              </a:rPr>
              <a:t>«INCURABLE», </a:t>
            </a:r>
            <a:r>
              <a:rPr lang="es-ES" sz="2800" dirty="0" smtClean="0">
                <a:ln w="0"/>
                <a:effectLst>
                  <a:outerShdw blurRad="38100" dist="25400" dir="5400000" algn="ctr" rotWithShape="0">
                    <a:srgbClr val="6E747A">
                      <a:alpha val="43000"/>
                    </a:srgbClr>
                  </a:outerShdw>
                </a:effectLst>
              </a:rPr>
              <a:t>TAN ATERRADORA PARA TANTAS PERSONAS, PARA MÍ SIGNIFICA QUE ESA DOLENCIA, LA QUE FUERE, NO SE PUEDE CURAR POR MEDIOS EXTERNOS, Y QUE PARA ENCONTRARLE CURACIÓN DEBEMOS IR HACIA ADENTRO. SI YO ME HACÍA OPERAR PARA LIBRARME DEL CÁNCER, PERO NO ME LIBERABA DEL MODELO MENTAL QUE LO HABÍA CREADO, LOS MÉDICOS NO HARÍAN OTRA COSA QUE SEGUIR CORTÁNDOLE PEDAZOS A LOUISE HASTA QUE YA NO LES QUEDARA MÁS LOUISE PARA CORTAR. Y ESA IDEA NO ME GUSTABA. L</a:t>
            </a:r>
            <a:r>
              <a:rPr lang="es-ES" sz="3200" dirty="0" smtClean="0">
                <a:ln w="0"/>
                <a:effectLst>
                  <a:outerShdw blurRad="38100" dist="25400" dir="5400000" algn="ctr" rotWithShape="0">
                    <a:srgbClr val="6E747A">
                      <a:alpha val="43000"/>
                    </a:srgbClr>
                  </a:outerShdw>
                </a:effectLst>
              </a:rPr>
              <a:t>OUISE HAY</a:t>
            </a:r>
            <a:endParaRPr lang="es-ES" sz="3200" dirty="0">
              <a:ln w="0"/>
              <a:effectLst>
                <a:outerShdw blurRad="38100" dist="25400" dir="5400000" algn="ctr" rotWithShape="0">
                  <a:srgbClr val="6E747A">
                    <a:alpha val="43000"/>
                  </a:srgbClr>
                </a:outerShdw>
              </a:effectLst>
            </a:endParaRPr>
          </a:p>
        </p:txBody>
      </p:sp>
      <p:pic>
        <p:nvPicPr>
          <p:cNvPr id="3" name="Imagen 2">
            <a:extLst>
              <a:ext uri="{FF2B5EF4-FFF2-40B4-BE49-F238E27FC236}">
                <a16:creationId xmlns:lc="http://schemas.openxmlformats.org/drawingml/2006/lockedCanvas" xmlns:a16="http://schemas.microsoft.com/office/drawing/2014/main" xmlns="" id="{E15DBFCA-060D-4E9E-803B-376459A1F292}"/>
              </a:ext>
            </a:extLst>
          </p:cNvPr>
          <p:cNvPicPr>
            <a:picLocks noChangeAspect="1"/>
          </p:cNvPicPr>
          <p:nvPr/>
        </p:nvPicPr>
        <p:blipFill>
          <a:blip r:embed="rId2"/>
          <a:stretch>
            <a:fillRect/>
          </a:stretch>
        </p:blipFill>
        <p:spPr>
          <a:xfrm>
            <a:off x="7929563" y="166390"/>
            <a:ext cx="4100511" cy="6617196"/>
          </a:xfrm>
          <a:prstGeom prst="rect">
            <a:avLst/>
          </a:prstGeom>
        </p:spPr>
      </p:pic>
    </p:spTree>
    <p:extLst>
      <p:ext uri="{BB962C8B-B14F-4D97-AF65-F5344CB8AC3E}">
        <p14:creationId xmlns:p14="http://schemas.microsoft.com/office/powerpoint/2010/main" val="20624506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a:extLst>
              <a:ext uri="{FF2B5EF4-FFF2-40B4-BE49-F238E27FC236}">
                <a16:creationId xmlns:lc="http://schemas.openxmlformats.org/drawingml/2006/lockedCanvas" xmlns:a16="http://schemas.microsoft.com/office/drawing/2014/main" xmlns="" id="{F69D6E20-B85F-DAC9-153F-4273F56C162A}"/>
              </a:ext>
            </a:extLst>
          </p:cNvPr>
          <p:cNvSpPr>
            <a:spLocks noGrp="1"/>
          </p:cNvSpPr>
          <p:nvPr/>
        </p:nvSpPr>
        <p:spPr>
          <a:xfrm>
            <a:off x="242888" y="297029"/>
            <a:ext cx="5638047" cy="5606716"/>
          </a:xfrm>
          <a:prstGeom prst="rect">
            <a:avLst/>
          </a:prstGeom>
        </p:spPr>
        <p:style>
          <a:lnRef idx="1">
            <a:schemeClr val="accent1"/>
          </a:lnRef>
          <a:fillRef idx="3">
            <a:schemeClr val="accent1"/>
          </a:fillRef>
          <a:effectRef idx="2">
            <a:schemeClr val="accent1"/>
          </a:effectRef>
          <a:fontRef idx="minor">
            <a:schemeClr val="lt1"/>
          </a:fontRef>
        </p:style>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a:buNone/>
            </a:pPr>
            <a:r>
              <a:rPr lang="es-MX" sz="3200" b="1" i="0" dirty="0" smtClean="0">
                <a:solidFill>
                  <a:schemeClr val="tx1"/>
                </a:solidFill>
                <a:effectLst/>
                <a:latin typeface="Arial Narrow" panose="020B0606020202030204" pitchFamily="34" charset="0"/>
              </a:rPr>
              <a:t>PARA AYUDAR A ALGUIEN CON CÁNCER ES NECESARIO SABER ESCUCHAR, ESTAR AHÍ CUANDO NOS NECESITE Y AYUDARLE A SOBRELLEVAR LA ENFERMEDAD EN LA MEDIDA DE LO POSIBLE. LA SENSACIÓN DE MIEDO E INCERTIDUMBRE QUE TIENEN LO PACIENTES CON CÁNCER SE REDUCE CUANDO SIENTEN QUE TIENEN UN APOYO FIRME A SU ALREDEDOR.</a:t>
            </a:r>
            <a:endParaRPr lang="es-MX" sz="3200" b="1" dirty="0">
              <a:solidFill>
                <a:schemeClr val="tx1"/>
              </a:solidFill>
              <a:latin typeface="Arial Narrow" panose="020B0606020202030204" pitchFamily="34" charset="0"/>
            </a:endParaRPr>
          </a:p>
        </p:txBody>
      </p:sp>
      <p:pic>
        <p:nvPicPr>
          <p:cNvPr id="5" name="Imagen 4">
            <a:extLst>
              <a:ext uri="{FF2B5EF4-FFF2-40B4-BE49-F238E27FC236}">
                <a16:creationId xmlns:lc="http://schemas.openxmlformats.org/drawingml/2006/lockedCanvas" xmlns:a16="http://schemas.microsoft.com/office/drawing/2014/main" xmlns="" id="{9DB4D803-C929-13B7-87CA-E8C78F83B57C}"/>
              </a:ext>
            </a:extLst>
          </p:cNvPr>
          <p:cNvPicPr>
            <a:picLocks noChangeAspect="1"/>
          </p:cNvPicPr>
          <p:nvPr/>
        </p:nvPicPr>
        <p:blipFill rotWithShape="1">
          <a:blip r:embed="rId2"/>
          <a:srcRect l="15003" r="15151" b="1"/>
          <a:stretch/>
        </p:blipFill>
        <p:spPr>
          <a:xfrm>
            <a:off x="6143674" y="297029"/>
            <a:ext cx="5772101" cy="5606716"/>
          </a:xfrm>
          <a:prstGeom prst="rect">
            <a:avLst/>
          </a:prstGeom>
        </p:spPr>
      </p:pic>
    </p:spTree>
    <p:extLst>
      <p:ext uri="{BB962C8B-B14F-4D97-AF65-F5344CB8AC3E}">
        <p14:creationId xmlns:p14="http://schemas.microsoft.com/office/powerpoint/2010/main" val="251808686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2">
            <a:extLst>
              <a:ext uri="{FF2B5EF4-FFF2-40B4-BE49-F238E27FC236}">
                <a16:creationId xmlns:lc="http://schemas.openxmlformats.org/drawingml/2006/lockedCanvas" xmlns:a16="http://schemas.microsoft.com/office/drawing/2014/main" xmlns="" id="{34C774A5-1B73-D605-EC20-9ABBFC8F8FC1}"/>
              </a:ext>
            </a:extLst>
          </p:cNvPr>
          <p:cNvSpPr>
            <a:spLocks noGrp="1"/>
          </p:cNvSpPr>
          <p:nvPr/>
        </p:nvSpPr>
        <p:spPr>
          <a:xfrm>
            <a:off x="3214687" y="181478"/>
            <a:ext cx="5086351" cy="6476498"/>
          </a:xfrm>
          <a:prstGeom prst="rect">
            <a:avLst/>
          </a:prstGeom>
        </p:spPr>
        <p:style>
          <a:lnRef idx="0">
            <a:schemeClr val="accent1"/>
          </a:lnRef>
          <a:fillRef idx="3">
            <a:schemeClr val="accent1"/>
          </a:fillRef>
          <a:effectRef idx="3">
            <a:schemeClr val="accent1"/>
          </a:effectRef>
          <a:fontRef idx="minor">
            <a:schemeClr val="lt1"/>
          </a:fontRef>
        </p:style>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es-MX" sz="2800" b="1" i="0" dirty="0" smtClean="0">
                <a:solidFill>
                  <a:schemeClr val="tx1"/>
                </a:solidFill>
                <a:effectLst/>
                <a:latin typeface="Aharoni" panose="02010803020104030203" pitchFamily="2" charset="-79"/>
                <a:cs typeface="Aharoni" panose="02010803020104030203" pitchFamily="2" charset="-79"/>
              </a:rPr>
              <a:t>COMO FAMILIARES DE UNA PERSONA CON CÁNCER, ES NECESARIO QUE SEPAMOS ADAPTARNOS Y SER FLEXIBLES A LA NUEVA SITUACIÓN. ES POSIBLE QUE CAMBIEN ALGUNOS ASPECTOS DE NUESTRA RUTINA HABITUAL COMO HORARIOS, OBLIGACIONES Y CAMBIO EN LAS RESPONSABILIDADES Y FUNCIONES FAMILIARES</a:t>
            </a:r>
            <a:r>
              <a:rPr lang="es-MX" sz="3200" b="1" i="0" dirty="0" smtClean="0">
                <a:solidFill>
                  <a:schemeClr val="tx1"/>
                </a:solidFill>
                <a:effectLst/>
                <a:latin typeface="Aharoni" panose="02010803020104030203" pitchFamily="2" charset="-79"/>
                <a:cs typeface="Aharoni" panose="02010803020104030203" pitchFamily="2" charset="-79"/>
              </a:rPr>
              <a:t>.</a:t>
            </a:r>
            <a:endParaRPr lang="es-MX" sz="3200" b="1" dirty="0">
              <a:solidFill>
                <a:schemeClr val="tx1"/>
              </a:solidFill>
              <a:latin typeface="Aharoni" panose="02010803020104030203" pitchFamily="2" charset="-79"/>
              <a:cs typeface="Aharoni" panose="02010803020104030203" pitchFamily="2" charset="-79"/>
            </a:endParaRPr>
          </a:p>
        </p:txBody>
      </p:sp>
      <p:pic>
        <p:nvPicPr>
          <p:cNvPr id="3" name="Imagen 2">
            <a:extLst>
              <a:ext uri="{FF2B5EF4-FFF2-40B4-BE49-F238E27FC236}">
                <a16:creationId xmlns:lc="http://schemas.openxmlformats.org/drawingml/2006/lockedCanvas" xmlns:a16="http://schemas.microsoft.com/office/drawing/2014/main" xmlns="" id="{844BFFBE-8844-C695-54AC-6C5B79310F8F}"/>
              </a:ext>
            </a:extLst>
          </p:cNvPr>
          <p:cNvPicPr>
            <a:picLocks noChangeAspect="1"/>
          </p:cNvPicPr>
          <p:nvPr/>
        </p:nvPicPr>
        <p:blipFill>
          <a:blip r:embed="rId3"/>
          <a:stretch>
            <a:fillRect/>
          </a:stretch>
        </p:blipFill>
        <p:spPr>
          <a:xfrm>
            <a:off x="214313" y="181477"/>
            <a:ext cx="3000375" cy="6476498"/>
          </a:xfrm>
          <a:prstGeom prst="rect">
            <a:avLst/>
          </a:prstGeom>
        </p:spPr>
      </p:pic>
      <p:pic>
        <p:nvPicPr>
          <p:cNvPr id="14338" name="Picture 2" descr="Psicooncología - Técnicas para aliviar el dolor crónic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01038" y="181477"/>
            <a:ext cx="3757612" cy="6476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046872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Marcador de contenido"/>
          <p:cNvSpPr txBox="1">
            <a:spLocks/>
          </p:cNvSpPr>
          <p:nvPr/>
        </p:nvSpPr>
        <p:spPr>
          <a:xfrm>
            <a:off x="157163" y="200026"/>
            <a:ext cx="7058025" cy="6372225"/>
          </a:xfrm>
          <a:prstGeom prst="rect">
            <a:avLst/>
          </a:prstGeom>
        </p:spPr>
        <p:style>
          <a:lnRef idx="1">
            <a:schemeClr val="accent2"/>
          </a:lnRef>
          <a:fillRef idx="2">
            <a:schemeClr val="accent2"/>
          </a:fillRef>
          <a:effectRef idx="1">
            <a:schemeClr val="accent2"/>
          </a:effectRef>
          <a:fontRef idx="minor">
            <a:schemeClr val="dk1"/>
          </a:fontRef>
        </p:style>
        <p:txBody>
          <a:bodyPr>
            <a:normAutofit fontScale="92500"/>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algn="ctr"/>
            <a:endParaRPr lang="es-MX" sz="3200" dirty="0" smtClean="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endParaRPr>
          </a:p>
          <a:p>
            <a:pPr algn="ctr"/>
            <a:r>
              <a:rPr lang="es-MX" sz="3200" dirty="0" smtClean="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rPr>
              <a:t>ESPERANZA: ES LA QUE SOSTIENE Y DA FORTALEZA AL PENSAR QUE SE PUEDE ESTAR MEJOR Y SE PUEDE PROMOVER EL DESEO DE QUE TODO ESTE DOLOR TENGA ALGÚN SENTIDO; PERMITE PODER SENTIR QUE LA VIDA AÚN ESPERA ALGO IMPORTANTE Y TRASCENDENTE DE CADA UNO. BUSCAR Y ENCONTRAR UNA MISIÓN QUE CUMPLIR ES UN GRAN ESTÍMULO QUE ALIMENTA LA ESPERANZA.</a:t>
            </a:r>
            <a:endParaRPr lang="es-MX" sz="3200"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5362" name="Picture 2" descr="frases #quotes #psicologia #psicooncologia #emociones #coaching #alma #salu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5188" y="200026"/>
            <a:ext cx="4805363" cy="6372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139404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4313" y="242888"/>
            <a:ext cx="11758611" cy="640115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64716949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WhatsApp Image 2020-02-06 at 11">
            <a:extLst>
              <a:ext uri="{FF2B5EF4-FFF2-40B4-BE49-F238E27FC236}">
                <a16:creationI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a16="http://schemas.microsoft.com/office/drawing/2014/main" xmlns:xdr="http://schemas.openxmlformats.org/drawingml/2006/spreadsheetDrawing" xmlns="" xmlns:w="http://schemas.openxmlformats.org/wordprocessingml/2006/main" xmlns:w10="urn:schemas-microsoft-com:office:word" xmlns:v="urn:schemas-microsoft-com:vml" xmlns:o="urn:schemas-microsoft-com:office:office" xmlns:lc="http://schemas.openxmlformats.org/drawingml/2006/lockedCanvas" id="{00000000-0008-0000-0000-000004000000}"/>
              </a:ext>
            </a:extLst>
          </p:cNvPr>
          <p:cNvPicPr/>
          <p:nvPr/>
        </p:nvPicPr>
        <p:blipFill>
          <a:blip r:embed="rId2" cstate="print">
            <a:extLst>
              <a:ext uri="{28A0092B-C50C-407E-A947-70E740481C1C}">
                <a14:useLocalDpi xmlns:a14="http://schemas.microsoft.com/office/drawing/2010/main" val="0"/>
              </a:ext>
            </a:extLst>
          </a:blip>
          <a:srcRect b="25685"/>
          <a:stretch>
            <a:fillRect/>
          </a:stretch>
        </p:blipFill>
        <p:spPr bwMode="auto">
          <a:xfrm>
            <a:off x="285749" y="739120"/>
            <a:ext cx="5514976" cy="3314065"/>
          </a:xfrm>
          <a:prstGeom prst="rect">
            <a:avLst/>
          </a:prstGeom>
          <a:ln w="228600" cap="sq" cmpd="thickThin">
            <a:solidFill>
              <a:schemeClr val="accent3">
                <a:lumMod val="75000"/>
              </a:schemeClr>
            </a:solidFill>
            <a:prstDash val="solid"/>
            <a:miter lim="800000"/>
          </a:ln>
          <a:effectLst>
            <a:innerShdw blurRad="76200">
              <a:srgbClr val="000000"/>
            </a:innerShdw>
          </a:effectLst>
          <a:scene3d>
            <a:camera prst="isometricOffAxis1Right"/>
            <a:lightRig rig="threePt" dir="t"/>
          </a:scene3d>
          <a:extLst/>
        </p:spPr>
      </p:pic>
      <p:pic>
        <p:nvPicPr>
          <p:cNvPr id="3" name="Imagen 2"/>
          <p:cNvPicPr/>
          <p:nvPr/>
        </p:nvPicPr>
        <p:blipFill>
          <a:blip r:embed="rId3" cstate="print">
            <a:extLst>
              <a:ext uri="{28A0092B-C50C-407E-A947-70E740481C1C}">
                <a14:useLocalDpi xmlns:a14="http://schemas.microsoft.com/office/drawing/2010/main" val="0"/>
              </a:ext>
            </a:extLst>
          </a:blip>
          <a:stretch>
            <a:fillRect/>
          </a:stretch>
        </p:blipFill>
        <p:spPr>
          <a:xfrm>
            <a:off x="5800725" y="739121"/>
            <a:ext cx="6086476" cy="3504268"/>
          </a:xfrm>
          <a:prstGeom prst="rect">
            <a:avLst/>
          </a:prstGeom>
          <a:solidFill>
            <a:srgbClr val="FFFFFF">
              <a:shade val="85000"/>
            </a:srgbClr>
          </a:solidFill>
          <a:ln w="190500" cap="rnd">
            <a:solidFill>
              <a:schemeClr val="accent3">
                <a:lumMod val="75000"/>
              </a:schemeClr>
            </a:solidFill>
          </a:ln>
          <a:effectLst>
            <a:glow rad="101600">
              <a:schemeClr val="accent3">
                <a:satMod val="175000"/>
                <a:alpha val="40000"/>
              </a:schemeClr>
            </a:glow>
            <a:outerShdw blurRad="36195" dist="12700" dir="11400000" algn="tl" rotWithShape="0">
              <a:srgbClr val="000000">
                <a:alpha val="33000"/>
              </a:srgbClr>
            </a:outerShdw>
          </a:effectLst>
          <a:scene3d>
            <a:camera prst="isometricOffAxis2Left"/>
            <a:lightRig rig="soft" dir="t"/>
          </a:scene3d>
          <a:sp3d contourW="12700" prstMaterial="matte">
            <a:bevelT w="63500" h="50800"/>
            <a:contourClr>
              <a:srgbClr val="C0C0C0"/>
            </a:contourClr>
          </a:sp3d>
        </p:spPr>
      </p:pic>
      <p:sp>
        <p:nvSpPr>
          <p:cNvPr id="6" name="Rectángulo 5"/>
          <p:cNvSpPr/>
          <p:nvPr/>
        </p:nvSpPr>
        <p:spPr>
          <a:xfrm>
            <a:off x="4217799" y="4361835"/>
            <a:ext cx="3926075" cy="1754326"/>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s-ES" sz="5400" b="1" dirty="0" smtClean="0">
                <a:ln/>
                <a:solidFill>
                  <a:schemeClr val="bg1"/>
                </a:solidFill>
              </a:rPr>
              <a:t>MUCHAS</a:t>
            </a:r>
          </a:p>
          <a:p>
            <a:pPr algn="ctr"/>
            <a:r>
              <a:rPr lang="es-ES" sz="5400" b="1" dirty="0" smtClean="0">
                <a:ln/>
                <a:solidFill>
                  <a:schemeClr val="bg1"/>
                </a:solidFill>
              </a:rPr>
              <a:t>GRACIAS</a:t>
            </a:r>
            <a:endParaRPr lang="es-ES" sz="5400" b="1" cap="none" spc="0" dirty="0">
              <a:ln/>
              <a:solidFill>
                <a:schemeClr val="bg1"/>
              </a:solidFill>
              <a:effectLst/>
            </a:endParaRPr>
          </a:p>
        </p:txBody>
      </p:sp>
      <p:pic>
        <p:nvPicPr>
          <p:cNvPr id="7" name="Picture 4" descr="HUSI sensible al duelo materno - HUS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2462" y="4361835"/>
            <a:ext cx="3486151" cy="22812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USI sensible al duelo materno - HUS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637" y="4598651"/>
            <a:ext cx="3486151" cy="2281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81516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628650" y="365126"/>
            <a:ext cx="7886700" cy="1325563"/>
          </a:xfrm>
          <a:prstGeom prst="rect">
            <a:avLst/>
          </a:prstGeom>
        </p:spPr>
        <p:style>
          <a:lnRef idx="1">
            <a:schemeClr val="accent2"/>
          </a:lnRef>
          <a:fillRef idx="2">
            <a:schemeClr val="accent2"/>
          </a:fillRef>
          <a:effectRef idx="1">
            <a:schemeClr val="accent2"/>
          </a:effectRef>
          <a:fontRef idx="minor">
            <a:schemeClr val="dk1"/>
          </a:fontRef>
        </p:style>
        <p:txBody>
          <a:bodyPr/>
          <a:lst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dirty="0" smtClean="0">
                <a:solidFill>
                  <a:schemeClr val="accent2">
                    <a:lumMod val="50000"/>
                  </a:schemeClr>
                </a:solidFill>
                <a:latin typeface="Eras Bold ITC" panose="020B0907030504020204" pitchFamily="34" charset="0"/>
              </a:rPr>
              <a:t>¿QUÉ SIENTE QUIEN RECIBE LA NOTICIA? ¿QUÉ PIERDE?</a:t>
            </a:r>
            <a:endParaRPr lang="es-MX" dirty="0">
              <a:solidFill>
                <a:schemeClr val="accent2">
                  <a:lumMod val="50000"/>
                </a:schemeClr>
              </a:solidFill>
              <a:latin typeface="Eras Bold ITC" panose="020B0907030504020204" pitchFamily="34" charset="0"/>
            </a:endParaRPr>
          </a:p>
        </p:txBody>
      </p:sp>
      <p:sp>
        <p:nvSpPr>
          <p:cNvPr id="3" name="Marcador de contenido 2">
            <a:extLst>
              <a:ext uri="{FF2B5EF4-FFF2-40B4-BE49-F238E27FC236}">
                <a16:creationId xmlns:lc="http://schemas.openxmlformats.org/drawingml/2006/lockedCanvas" xmlns:a16="http://schemas.microsoft.com/office/drawing/2014/main" xmlns="" id="{46E39F9F-5227-2FEA-BCD1-E49EDC057313}"/>
              </a:ext>
            </a:extLst>
          </p:cNvPr>
          <p:cNvSpPr>
            <a:spLocks noGrp="1"/>
          </p:cNvSpPr>
          <p:nvPr/>
        </p:nvSpPr>
        <p:spPr>
          <a:xfrm>
            <a:off x="628650" y="2100262"/>
            <a:ext cx="5810250" cy="3657601"/>
          </a:xfrm>
          <a:prstGeom prst="rect">
            <a:avLst/>
          </a:prstGeom>
        </p:spPr>
        <p:txBody>
          <a:bodyPr vert="horz" lIns="91440" tIns="45720" rIns="91440" bIns="45720" rtlCol="0">
            <a:normAutofit fontScale="925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a:buNone/>
            </a:pPr>
            <a:r>
              <a:rPr lang="es-MX" sz="3600" b="0" i="0" dirty="0" smtClean="0">
                <a:solidFill>
                  <a:schemeClr val="bg1"/>
                </a:solidFill>
                <a:effectLst/>
                <a:latin typeface="Aharoni" panose="02010803020104030203" pitchFamily="2" charset="-79"/>
                <a:cs typeface="Aharoni" panose="02010803020104030203" pitchFamily="2" charset="-79"/>
              </a:rPr>
              <a:t>CUANDO UNA PERSONA RECIBE UN DIAGNÓSTICO DE CÁNCER, ESO SUPONE UN FUERTE IMPACTO EMOCIONAL TANTO PARA ELLA MISMA COMO PARA AMIGOS Y FAMILIARES</a:t>
            </a:r>
            <a:r>
              <a:rPr lang="es-MX" sz="3600" b="0" i="0" dirty="0" smtClean="0">
                <a:solidFill>
                  <a:srgbClr val="333333"/>
                </a:solidFill>
                <a:effectLst/>
                <a:latin typeface="Arial Narrow" panose="020B0606020202030204" pitchFamily="34" charset="0"/>
              </a:rPr>
              <a:t>.</a:t>
            </a:r>
            <a:endParaRPr lang="es-MX" sz="3600" b="0" i="0" dirty="0">
              <a:solidFill>
                <a:srgbClr val="333333"/>
              </a:solidFill>
              <a:effectLst/>
              <a:latin typeface="Arial Narrow" panose="020B0606020202030204" pitchFamily="34" charset="0"/>
            </a:endParaRPr>
          </a:p>
          <a:p>
            <a:endParaRPr lang="es-MX" dirty="0"/>
          </a:p>
        </p:txBody>
      </p:sp>
      <p:pic>
        <p:nvPicPr>
          <p:cNvPr id="2050" name="Picture 2" descr="Psicooncología para mejorar la calidad de vida de los enfermos de cánc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0700" y="1882775"/>
            <a:ext cx="5087937" cy="4575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3112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5648325" y="221814"/>
            <a:ext cx="6096000" cy="6494085"/>
          </a:xfrm>
          <a:prstGeom prst="rect">
            <a:avLst/>
          </a:prstGeom>
        </p:spPr>
        <p:style>
          <a:lnRef idx="3">
            <a:schemeClr val="lt1"/>
          </a:lnRef>
          <a:fillRef idx="1">
            <a:schemeClr val="accent1"/>
          </a:fillRef>
          <a:effectRef idx="1">
            <a:schemeClr val="accent1"/>
          </a:effectRef>
          <a:fontRef idx="minor">
            <a:schemeClr val="lt1"/>
          </a:fontRef>
        </p:style>
        <p:txBody>
          <a:bodyPr>
            <a:spAutoFit/>
          </a:bodyPr>
          <a:lstStyle/>
          <a:p>
            <a:pPr algn="just"/>
            <a:r>
              <a:rPr lang="es-MX" sz="2600" b="1" i="0" u="none" strike="noStrike" baseline="0"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Aharoni" panose="02010803020104030203" pitchFamily="2" charset="-79"/>
                <a:cs typeface="Aharoni" panose="02010803020104030203" pitchFamily="2" charset="-79"/>
              </a:rPr>
              <a:t>UN DIAGNÓSTICO DE CÁNCER SUPONE UNA EXPERIENCIA DE RUPTURA EN LA VIDA DE LA PERSONA, CON IMPORTANTES REPERCUSIONES NO SOLO A NIVEL CORPORAL SINO TAMBIÉN PSICOLÓGICO.</a:t>
            </a:r>
          </a:p>
          <a:p>
            <a:pPr algn="just"/>
            <a:endParaRPr lang="es-MX" sz="2600" b="1" i="0" u="none" strike="noStrike" baseline="0"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Aharoni" panose="02010803020104030203" pitchFamily="2" charset="-79"/>
              <a:cs typeface="Aharoni" panose="02010803020104030203" pitchFamily="2" charset="-79"/>
            </a:endParaRPr>
          </a:p>
          <a:p>
            <a:pPr algn="just"/>
            <a:r>
              <a:rPr lang="es-MX" sz="2600" b="1" i="0" u="none" strike="noStrike" baseline="0"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Aharoni" panose="02010803020104030203" pitchFamily="2" charset="-79"/>
                <a:cs typeface="Aharoni" panose="02010803020104030203" pitchFamily="2" charset="-79"/>
              </a:rPr>
              <a:t>LAS DIFERENTES FASES DE ENFERMEDAD Y TRATAMIENTO PUEDEN GENERAR ESTRÉS SIGNIFICATIVO,</a:t>
            </a:r>
          </a:p>
          <a:p>
            <a:pPr algn="just"/>
            <a:r>
              <a:rPr lang="es-MX" sz="2600" b="1" i="0" u="none" strike="noStrike" baseline="0"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Aharoni" panose="02010803020104030203" pitchFamily="2" charset="-79"/>
                <a:cs typeface="Aharoni" panose="02010803020104030203" pitchFamily="2" charset="-79"/>
              </a:rPr>
              <a:t>IMPACTANDO SOBRE EL BIENESTAR EMOCIONAL Y COGNITIVO DEL PACIENTE, ASÍ COMO EN SUS</a:t>
            </a:r>
          </a:p>
          <a:p>
            <a:pPr algn="just"/>
            <a:r>
              <a:rPr lang="es-MX" sz="2600" b="1" i="0" u="none" strike="noStrike" baseline="0" dirty="0" smtClean="0">
                <a:ln w="9525">
                  <a:solidFill>
                    <a:schemeClr val="bg1"/>
                  </a:solidFill>
                  <a:prstDash val="solid"/>
                </a:ln>
                <a:solidFill>
                  <a:schemeClr val="tx1"/>
                </a:solidFill>
                <a:effectLst>
                  <a:outerShdw blurRad="12700" dist="38100" dir="2700000" algn="tl" rotWithShape="0">
                    <a:schemeClr val="bg1">
                      <a:lumMod val="50000"/>
                    </a:schemeClr>
                  </a:outerShdw>
                </a:effectLst>
                <a:latin typeface="Aharoni" panose="02010803020104030203" pitchFamily="2" charset="-79"/>
                <a:cs typeface="Aharoni" panose="02010803020104030203" pitchFamily="2" charset="-79"/>
              </a:rPr>
              <a:t>RELACIONES</a:t>
            </a:r>
            <a:endParaRPr lang="es-MX" sz="26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haroni" panose="02010803020104030203" pitchFamily="2" charset="-79"/>
              <a:cs typeface="Aharoni" panose="02010803020104030203" pitchFamily="2" charset="-79"/>
            </a:endParaRPr>
          </a:p>
        </p:txBody>
      </p:sp>
      <p:pic>
        <p:nvPicPr>
          <p:cNvPr id="3" name="Imagen 2"/>
          <p:cNvPicPr>
            <a:picLocks noChangeAspect="1"/>
          </p:cNvPicPr>
          <p:nvPr/>
        </p:nvPicPr>
        <p:blipFill>
          <a:blip r:embed="rId2"/>
          <a:stretch>
            <a:fillRect/>
          </a:stretch>
        </p:blipFill>
        <p:spPr>
          <a:xfrm>
            <a:off x="297759" y="221814"/>
            <a:ext cx="5031479" cy="6393299"/>
          </a:xfrm>
          <a:prstGeom prst="rect">
            <a:avLst/>
          </a:prstGeom>
        </p:spPr>
      </p:pic>
    </p:spTree>
    <p:extLst>
      <p:ext uri="{BB962C8B-B14F-4D97-AF65-F5344CB8AC3E}">
        <p14:creationId xmlns:p14="http://schemas.microsoft.com/office/powerpoint/2010/main" val="40159209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76238" y="915085"/>
            <a:ext cx="6096000" cy="4832092"/>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algn="just"/>
            <a:r>
              <a:rPr lang="es-MX" sz="2800" b="0" i="0" dirty="0" smtClean="0">
                <a:solidFill>
                  <a:schemeClr val="bg1"/>
                </a:solidFill>
                <a:effectLst/>
                <a:latin typeface="Aharoni" panose="02010803020104030203" pitchFamily="2" charset="-79"/>
                <a:cs typeface="Aharoni" panose="02010803020104030203" pitchFamily="2" charset="-79"/>
              </a:rPr>
              <a:t>UNA DE LAS EMOCIONES MÁS FRECUENTES ES EL </a:t>
            </a:r>
            <a:r>
              <a:rPr lang="es-MX" sz="2800" b="1" i="0" dirty="0" smtClean="0">
                <a:solidFill>
                  <a:schemeClr val="bg1"/>
                </a:solidFill>
                <a:effectLst/>
                <a:latin typeface="Aharoni" panose="02010803020104030203" pitchFamily="2" charset="-79"/>
                <a:cs typeface="Aharoni" panose="02010803020104030203" pitchFamily="2" charset="-79"/>
              </a:rPr>
              <a:t>MIEDO</a:t>
            </a:r>
            <a:r>
              <a:rPr lang="es-MX" sz="2800" b="0" i="0" dirty="0" smtClean="0">
                <a:solidFill>
                  <a:schemeClr val="bg1"/>
                </a:solidFill>
                <a:effectLst/>
                <a:latin typeface="Aharoni" panose="02010803020104030203" pitchFamily="2" charset="-79"/>
                <a:cs typeface="Aharoni" panose="02010803020104030203" pitchFamily="2" charset="-79"/>
              </a:rPr>
              <a:t>, QUE SUELE IR UNIDO A OTRAS COMO TENSIÓN, ANSIEDAD O ANGUSTIA. A LA PERSONA AFECTADA LE CUESTA ENTENDER POR QUÉ LE HA TOCADO A ELLA PADECER ESA ENFERMEDAD Y ESO SUELE DESENCADENAR RABIA Y ENFADO AL PERCIBIR EL CÁNCER COMO UNA GRAN INJUSTICIA</a:t>
            </a:r>
            <a:r>
              <a:rPr lang="es-MX" sz="2800" b="0" i="0" dirty="0" smtClean="0">
                <a:solidFill>
                  <a:schemeClr val="bg1"/>
                </a:solidFill>
                <a:effectLst/>
                <a:latin typeface="Arial Narrow" panose="020B0606020202030204" pitchFamily="34" charset="0"/>
              </a:rPr>
              <a:t>.</a:t>
            </a:r>
            <a:endParaRPr lang="es-MX" sz="2800" b="0" i="0" dirty="0">
              <a:solidFill>
                <a:schemeClr val="bg1"/>
              </a:solidFill>
              <a:effectLst/>
              <a:latin typeface="Arial Narrow" panose="020B0606020202030204" pitchFamily="34" charset="0"/>
            </a:endParaRPr>
          </a:p>
        </p:txBody>
      </p:sp>
      <p:pic>
        <p:nvPicPr>
          <p:cNvPr id="3" name="Imagen 2">
            <a:extLst>
              <a:ext uri="{FF2B5EF4-FFF2-40B4-BE49-F238E27FC236}">
                <a16:creationId xmlns:lc="http://schemas.openxmlformats.org/drawingml/2006/lockedCanvas" xmlns:a16="http://schemas.microsoft.com/office/drawing/2014/main" xmlns="" id="{9BF48AF3-8D02-04D7-08CA-3E4C938A7BB3}"/>
              </a:ext>
            </a:extLst>
          </p:cNvPr>
          <p:cNvPicPr>
            <a:picLocks noChangeAspect="1"/>
          </p:cNvPicPr>
          <p:nvPr/>
        </p:nvPicPr>
        <p:blipFill>
          <a:blip r:embed="rId2"/>
          <a:stretch>
            <a:fillRect/>
          </a:stretch>
        </p:blipFill>
        <p:spPr>
          <a:xfrm>
            <a:off x="6990070" y="375761"/>
            <a:ext cx="4782830" cy="616791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1626352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idx="1"/>
          </p:nvPr>
        </p:nvSpPr>
        <p:spPr>
          <a:xfrm>
            <a:off x="1992313" y="-27384"/>
            <a:ext cx="8229600" cy="3816424"/>
          </a:xfrm>
        </p:spPr>
        <p:txBody>
          <a:bodyPr>
            <a:normAutofit fontScale="85000" lnSpcReduction="10000"/>
          </a:bodyPr>
          <a:lstStyle/>
          <a:p>
            <a:pPr algn="ctr">
              <a:lnSpc>
                <a:spcPct val="90000"/>
              </a:lnSpc>
              <a:buFont typeface="Wingdings" pitchFamily="2" charset="2"/>
              <a:buNone/>
            </a:pPr>
            <a:r>
              <a:rPr lang="es-MX" dirty="0"/>
              <a:t> </a:t>
            </a:r>
            <a:endParaRPr lang="es-MX" dirty="0" smtClean="0"/>
          </a:p>
          <a:p>
            <a:pPr algn="ctr">
              <a:lnSpc>
                <a:spcPct val="90000"/>
              </a:lnSpc>
              <a:buFont typeface="Wingdings" pitchFamily="2" charset="2"/>
              <a:buNone/>
            </a:pPr>
            <a:r>
              <a:rPr lang="es-MX" sz="3200" b="1" dirty="0" smtClean="0">
                <a:ln w="0"/>
                <a:solidFill>
                  <a:schemeClr val="bg1"/>
                </a:solidFill>
                <a:effectLst>
                  <a:outerShdw blurRad="38100" dist="25400" dir="5400000" algn="ctr" rotWithShape="0">
                    <a:srgbClr val="6E747A">
                      <a:alpha val="43000"/>
                    </a:srgbClr>
                  </a:outerShdw>
                </a:effectLst>
                <a:latin typeface="Verdana" pitchFamily="34" charset="0"/>
              </a:rPr>
              <a:t>¿QUÉ ES LA PSICOONCOLOGÍA?</a:t>
            </a:r>
          </a:p>
          <a:p>
            <a:pPr algn="ctr">
              <a:lnSpc>
                <a:spcPct val="90000"/>
              </a:lnSpc>
              <a:buFont typeface="Wingdings" pitchFamily="2" charset="2"/>
              <a:buNone/>
            </a:pPr>
            <a:endParaRPr lang="es-MX" b="1" dirty="0">
              <a:latin typeface="Verdana" pitchFamily="34" charset="0"/>
            </a:endParaRPr>
          </a:p>
          <a:p>
            <a:pPr algn="ctr">
              <a:lnSpc>
                <a:spcPct val="90000"/>
              </a:lnSpc>
              <a:buFont typeface="Wingdings" pitchFamily="2" charset="2"/>
              <a:buNone/>
            </a:pPr>
            <a:r>
              <a:rPr lang="es-ES" sz="2800" b="1" dirty="0" smtClean="0">
                <a:solidFill>
                  <a:schemeClr val="bg1"/>
                </a:solidFill>
                <a:latin typeface="Verdana" pitchFamily="34" charset="0"/>
              </a:rPr>
              <a:t>ESTUDIA LA INFLUENCIA DE LOS FACTORES PSICOLÓGICOS SOBRE LA APARICIÓN DEL CÁNCER Y SU EVOLUCIÓN, COMO TAMBIÉN EL ESTUDIO DE LAS REACCIONES PSICOLÓGICAS DEL PACIENTE ONCOLÓGICO, SU FAMILIA Y EL PERSONAL ASISTENCIAL, A LO LARGO DE TODO EL PROCESO DE LA ENFERMEDAD</a:t>
            </a:r>
            <a:r>
              <a:rPr lang="es-ES" sz="2800" b="1" dirty="0" smtClean="0">
                <a:latin typeface="Verdana" pitchFamily="34" charset="0"/>
              </a:rPr>
              <a:t>.</a:t>
            </a:r>
            <a:r>
              <a:rPr lang="es-ES" dirty="0" smtClean="0"/>
              <a:t> </a:t>
            </a:r>
            <a:endParaRPr lang="es-ES" dirty="0"/>
          </a:p>
        </p:txBody>
      </p:sp>
      <p:pic>
        <p:nvPicPr>
          <p:cNvPr id="12293" name="Picture 5" descr="imagesCAL6HHRR"/>
          <p:cNvPicPr>
            <a:picLocks noChangeAspect="1" noChangeArrowheads="1"/>
          </p:cNvPicPr>
          <p:nvPr/>
        </p:nvPicPr>
        <p:blipFill>
          <a:blip r:embed="rId2" cstate="print">
            <a:clrChange>
              <a:clrFrom>
                <a:srgbClr val="FFFDFD"/>
              </a:clrFrom>
              <a:clrTo>
                <a:srgbClr val="FFFDFD">
                  <a:alpha val="0"/>
                </a:srgbClr>
              </a:clrTo>
            </a:clrChange>
          </a:blip>
          <a:srcRect/>
          <a:stretch>
            <a:fillRect/>
          </a:stretch>
        </p:blipFill>
        <p:spPr bwMode="auto">
          <a:xfrm>
            <a:off x="4543425" y="3789041"/>
            <a:ext cx="3514725" cy="2980583"/>
          </a:xfrm>
          <a:prstGeom prst="rect">
            <a:avLst/>
          </a:prstGeom>
          <a:noFill/>
        </p:spPr>
      </p:pic>
      <p:pic>
        <p:nvPicPr>
          <p:cNvPr id="3074" name="Picture 2" descr="Psico-Oncología - Aelemi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5827" y="3429001"/>
            <a:ext cx="3954697" cy="334062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6" name="Picture 4" descr="La importancia de la psicooncología para convivir con el cáncer : Clínica  Ciudad del M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01050" y="3789041"/>
            <a:ext cx="3386137" cy="276892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36714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idx="1"/>
          </p:nvPr>
        </p:nvSpPr>
        <p:spPr>
          <a:xfrm>
            <a:off x="2321137" y="774998"/>
            <a:ext cx="8229600" cy="2592388"/>
          </a:xfrm>
        </p:spPr>
        <p:txBody>
          <a:bodyPr>
            <a:noAutofit/>
          </a:bodyPr>
          <a:lstStyle/>
          <a:p>
            <a:pPr algn="ctr">
              <a:lnSpc>
                <a:spcPct val="90000"/>
              </a:lnSpc>
              <a:buFont typeface="Wingdings" pitchFamily="2" charset="2"/>
              <a:buNone/>
            </a:pPr>
            <a:endParaRPr lang="es-ES" sz="2400" b="1" dirty="0">
              <a:solidFill>
                <a:schemeClr val="accent2">
                  <a:lumMod val="50000"/>
                </a:schemeClr>
              </a:solidFill>
              <a:latin typeface="Verdana" pitchFamily="34" charset="0"/>
            </a:endParaRPr>
          </a:p>
          <a:p>
            <a:pPr algn="ctr">
              <a:lnSpc>
                <a:spcPct val="90000"/>
              </a:lnSpc>
              <a:buFont typeface="Wingdings" pitchFamily="2" charset="2"/>
              <a:buNone/>
            </a:pPr>
            <a:r>
              <a:rPr lang="es-ES" sz="2400" b="1" dirty="0" smtClean="0">
                <a:solidFill>
                  <a:schemeClr val="bg1"/>
                </a:solidFill>
                <a:latin typeface="Verdana" pitchFamily="34" charset="0"/>
              </a:rPr>
              <a:t>ES FÁCIL SENTIRSE DESBORDADO, NO SÓLO POR LA ENFERMEDAD MISMA, SINO TAMBIÉN POR “EFECTOS SECUNDARIOS”, COMO LOS QUE TIENEN QUE VER CON LA DIMENSIÓN PSICOLÓGICA Y SOCIAL DEL CÁNCER, ASPECTOS QUE, A MENUDO, NO RECIBEN LA ATENCIÓN NECESARIA. </a:t>
            </a:r>
          </a:p>
          <a:p>
            <a:pPr algn="ctr">
              <a:lnSpc>
                <a:spcPct val="90000"/>
              </a:lnSpc>
              <a:buFont typeface="Wingdings" pitchFamily="2" charset="2"/>
              <a:buNone/>
            </a:pPr>
            <a:endParaRPr lang="es-ES" sz="2400" b="1" dirty="0" smtClean="0">
              <a:solidFill>
                <a:schemeClr val="bg1"/>
              </a:solidFill>
              <a:latin typeface="Verdana" pitchFamily="34" charset="0"/>
            </a:endParaRPr>
          </a:p>
          <a:p>
            <a:pPr algn="ctr">
              <a:lnSpc>
                <a:spcPct val="90000"/>
              </a:lnSpc>
              <a:buFont typeface="Wingdings" pitchFamily="2" charset="2"/>
              <a:buNone/>
            </a:pPr>
            <a:r>
              <a:rPr lang="es-ES" sz="2400" b="1" dirty="0" smtClean="0">
                <a:solidFill>
                  <a:schemeClr val="bg1"/>
                </a:solidFill>
                <a:latin typeface="Verdana" pitchFamily="34" charset="0"/>
              </a:rPr>
              <a:t>AQUÍ ES DONDE PUEDE INTERVENIR LA PSICOONCOLOGÍA.</a:t>
            </a:r>
            <a:endParaRPr lang="es-ES" sz="2400" dirty="0" smtClean="0">
              <a:solidFill>
                <a:schemeClr val="bg1"/>
              </a:solidFill>
              <a:latin typeface="Verdana" pitchFamily="34" charset="0"/>
            </a:endParaRPr>
          </a:p>
          <a:p>
            <a:pPr>
              <a:lnSpc>
                <a:spcPct val="90000"/>
              </a:lnSpc>
              <a:buFont typeface="Wingdings" pitchFamily="2" charset="2"/>
              <a:buNone/>
            </a:pPr>
            <a:endParaRPr lang="es-ES" sz="2400" dirty="0">
              <a:solidFill>
                <a:schemeClr val="bg1"/>
              </a:solidFill>
              <a:latin typeface="Verdana" pitchFamily="34" charset="0"/>
            </a:endParaRPr>
          </a:p>
        </p:txBody>
      </p:sp>
      <p:pic>
        <p:nvPicPr>
          <p:cNvPr id="14340" name="Picture 4" descr="imagesCAYVLBTE"/>
          <p:cNvPicPr>
            <a:picLocks noChangeAspect="1" noChangeArrowheads="1"/>
          </p:cNvPicPr>
          <p:nvPr/>
        </p:nvPicPr>
        <p:blipFill>
          <a:blip r:embed="rId2" cstate="print"/>
          <a:srcRect/>
          <a:stretch>
            <a:fillRect/>
          </a:stretch>
        </p:blipFill>
        <p:spPr bwMode="auto">
          <a:xfrm>
            <a:off x="269554" y="3889477"/>
            <a:ext cx="4103167" cy="2721047"/>
          </a:xfrm>
          <a:prstGeom prst="rect">
            <a:avLst/>
          </a:prstGeom>
          <a:noFill/>
        </p:spPr>
      </p:pic>
      <p:pic>
        <p:nvPicPr>
          <p:cNvPr id="4098" name="Picture 2" descr="Cuatro razones para acudir a la psicooncologí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3513" y="4140572"/>
            <a:ext cx="6029325" cy="246995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spTree>
    <p:extLst>
      <p:ext uri="{BB962C8B-B14F-4D97-AF65-F5344CB8AC3E}">
        <p14:creationId xmlns:p14="http://schemas.microsoft.com/office/powerpoint/2010/main" val="3597278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407366" y="2475039"/>
            <a:ext cx="6480720" cy="138499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s-MX" sz="3600" b="1" dirty="0" smtClean="0">
                <a:solidFill>
                  <a:schemeClr val="bg1"/>
                </a:solidFill>
                <a:latin typeface="Aharoni" panose="02010803020104030203" pitchFamily="2" charset="-79"/>
                <a:ea typeface="Verdana" pitchFamily="34" charset="0"/>
                <a:cs typeface="Aharoni" panose="02010803020104030203" pitchFamily="2" charset="-79"/>
              </a:rPr>
              <a:t>META:</a:t>
            </a:r>
          </a:p>
          <a:p>
            <a:pPr algn="ctr"/>
            <a:r>
              <a:rPr lang="es-MX" sz="2400" b="1" dirty="0" smtClean="0">
                <a:solidFill>
                  <a:schemeClr val="bg1"/>
                </a:solidFill>
                <a:latin typeface="Aharoni" panose="02010803020104030203" pitchFamily="2" charset="-79"/>
                <a:ea typeface="Verdana" pitchFamily="34" charset="0"/>
                <a:cs typeface="Aharoni" panose="02010803020104030203" pitchFamily="2" charset="-79"/>
              </a:rPr>
              <a:t>OFRECER CALIDAD DE VIDA AL PACIENTE Y A SU FAMILIA</a:t>
            </a:r>
            <a:r>
              <a:rPr lang="es-MX" sz="2400" b="1" dirty="0" smtClean="0">
                <a:solidFill>
                  <a:schemeClr val="tx1"/>
                </a:solidFill>
                <a:latin typeface="Calibri" panose="020F0502020204030204" pitchFamily="34" charset="0"/>
                <a:ea typeface="Verdana" pitchFamily="34" charset="0"/>
                <a:cs typeface="Verdana" pitchFamily="34" charset="0"/>
              </a:rPr>
              <a:t>.</a:t>
            </a:r>
            <a:endParaRPr lang="es-MX" sz="2400" b="1" dirty="0">
              <a:solidFill>
                <a:schemeClr val="tx1"/>
              </a:solidFill>
              <a:latin typeface="Calibri" panose="020F0502020204030204" pitchFamily="34" charset="0"/>
              <a:ea typeface="Verdana" pitchFamily="34" charset="0"/>
              <a:cs typeface="Verdana" pitchFamily="34" charset="0"/>
            </a:endParaRPr>
          </a:p>
        </p:txBody>
      </p:sp>
      <p:sp>
        <p:nvSpPr>
          <p:cNvPr id="5" name="4 CuadroTexto"/>
          <p:cNvSpPr txBox="1"/>
          <p:nvPr/>
        </p:nvSpPr>
        <p:spPr>
          <a:xfrm>
            <a:off x="407368" y="362373"/>
            <a:ext cx="6840760" cy="1754326"/>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s-MX" sz="3600" b="1" dirty="0">
                <a:effectLst>
                  <a:outerShdw blurRad="38100" dist="38100" dir="2700000" algn="tl">
                    <a:srgbClr val="000000">
                      <a:alpha val="43137"/>
                    </a:srgbClr>
                  </a:outerShdw>
                </a:effectLst>
                <a:latin typeface="Calibri" panose="020F0502020204030204" pitchFamily="34" charset="0"/>
              </a:rPr>
              <a:t> </a:t>
            </a:r>
            <a:r>
              <a:rPr lang="es-MX" sz="3600" b="1" dirty="0" smtClean="0">
                <a:solidFill>
                  <a:schemeClr val="bg1"/>
                </a:solidFill>
                <a:effectLst>
                  <a:outerShdw blurRad="38100" dist="38100" dir="2700000" algn="tl">
                    <a:srgbClr val="000000">
                      <a:alpha val="43137"/>
                    </a:srgbClr>
                  </a:outerShdw>
                </a:effectLst>
                <a:latin typeface="Aharoni" panose="02010803020104030203" pitchFamily="2" charset="-79"/>
                <a:ea typeface="Verdana" pitchFamily="34" charset="0"/>
                <a:cs typeface="Aharoni" panose="02010803020104030203" pitchFamily="2" charset="-79"/>
              </a:rPr>
              <a:t>OBJETIVO:</a:t>
            </a:r>
          </a:p>
          <a:p>
            <a:pPr algn="ctr"/>
            <a:r>
              <a:rPr lang="es-MX" sz="2400" b="1" dirty="0" smtClean="0">
                <a:solidFill>
                  <a:schemeClr val="bg1"/>
                </a:solidFill>
                <a:effectLst>
                  <a:outerShdw blurRad="38100" dist="38100" dir="2700000" algn="tl">
                    <a:srgbClr val="000000">
                      <a:alpha val="43137"/>
                    </a:srgbClr>
                  </a:outerShdw>
                </a:effectLst>
                <a:latin typeface="Aharoni" panose="02010803020104030203" pitchFamily="2" charset="-79"/>
                <a:ea typeface="Verdana" pitchFamily="34" charset="0"/>
                <a:cs typeface="Aharoni" panose="02010803020104030203" pitchFamily="2" charset="-79"/>
              </a:rPr>
              <a:t>CONTROL DE DOLOR Y OTROS SÍNTOMAS, ASÍ COMO LOS PROBLEMAS EMOCIONALES, SOCIALES Y ESPIRITUALES.</a:t>
            </a:r>
            <a:endParaRPr lang="es-MX" sz="2400" b="1" dirty="0">
              <a:solidFill>
                <a:schemeClr val="bg1"/>
              </a:solidFill>
              <a:effectLst>
                <a:outerShdw blurRad="38100" dist="38100" dir="2700000" algn="tl">
                  <a:srgbClr val="000000">
                    <a:alpha val="43137"/>
                  </a:srgbClr>
                </a:outerShdw>
              </a:effectLst>
              <a:latin typeface="Aharoni" panose="02010803020104030203" pitchFamily="2" charset="-79"/>
              <a:ea typeface="Verdana" pitchFamily="34" charset="0"/>
              <a:cs typeface="Aharoni" panose="02010803020104030203" pitchFamily="2" charset="-79"/>
            </a:endParaRPr>
          </a:p>
        </p:txBody>
      </p:sp>
      <p:sp>
        <p:nvSpPr>
          <p:cNvPr id="2" name="Rectángulo 1"/>
          <p:cNvSpPr/>
          <p:nvPr/>
        </p:nvSpPr>
        <p:spPr>
          <a:xfrm>
            <a:off x="407366" y="4106478"/>
            <a:ext cx="11422684" cy="2419124"/>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algn="ctr">
              <a:lnSpc>
                <a:spcPct val="90000"/>
              </a:lnSpc>
              <a:buFont typeface="Wingdings" pitchFamily="2" charset="2"/>
              <a:buNone/>
            </a:pPr>
            <a:r>
              <a:rPr lang="es-ES" sz="2400" b="1" dirty="0" smtClean="0">
                <a:solidFill>
                  <a:schemeClr val="bg1"/>
                </a:solidFill>
                <a:latin typeface="Aharoni" panose="02010803020104030203" pitchFamily="2" charset="-79"/>
                <a:cs typeface="Aharoni" panose="02010803020104030203" pitchFamily="2" charset="-79"/>
              </a:rPr>
              <a:t>UNO DE LOS PARÁMETROS TENIDOS EN CUENTA PARA EVALUAR LA CALIDAD DE VIDA ES LA "FUNCIONALIDAD". </a:t>
            </a:r>
          </a:p>
          <a:p>
            <a:pPr algn="ctr">
              <a:lnSpc>
                <a:spcPct val="90000"/>
              </a:lnSpc>
              <a:buFont typeface="Wingdings" pitchFamily="2" charset="2"/>
              <a:buNone/>
            </a:pPr>
            <a:endParaRPr lang="es-ES" sz="2400" b="1" dirty="0" smtClean="0">
              <a:solidFill>
                <a:schemeClr val="bg1"/>
              </a:solidFill>
              <a:latin typeface="Aharoni" panose="02010803020104030203" pitchFamily="2" charset="-79"/>
              <a:cs typeface="Aharoni" panose="02010803020104030203" pitchFamily="2" charset="-79"/>
            </a:endParaRPr>
          </a:p>
          <a:p>
            <a:pPr algn="ctr">
              <a:lnSpc>
                <a:spcPct val="90000"/>
              </a:lnSpc>
              <a:buFont typeface="Wingdings" pitchFamily="2" charset="2"/>
              <a:buNone/>
            </a:pPr>
            <a:r>
              <a:rPr lang="es-ES" sz="2400" b="1" dirty="0" smtClean="0">
                <a:solidFill>
                  <a:schemeClr val="bg1"/>
                </a:solidFill>
                <a:latin typeface="Aharoni" panose="02010803020104030203" pitchFamily="2" charset="-79"/>
                <a:cs typeface="Aharoni" panose="02010803020104030203" pitchFamily="2" charset="-79"/>
              </a:rPr>
              <a:t>LA FUNCIONALIDAD FÍSICA ES LA QUE MÁS VALORAN LAS PERSONAS EN GENERAL Y LA QUE QUIERE MANTENER MIENTRAS VIVAN.</a:t>
            </a:r>
          </a:p>
          <a:p>
            <a:pPr algn="ctr">
              <a:lnSpc>
                <a:spcPct val="90000"/>
              </a:lnSpc>
              <a:buFont typeface="Wingdings" pitchFamily="2" charset="2"/>
              <a:buNone/>
            </a:pPr>
            <a:endParaRPr lang="es-ES" sz="2400" b="1" dirty="0" smtClean="0">
              <a:solidFill>
                <a:schemeClr val="bg1"/>
              </a:solidFill>
              <a:latin typeface="Aharoni" panose="02010803020104030203" pitchFamily="2" charset="-79"/>
              <a:cs typeface="Aharoni" panose="02010803020104030203" pitchFamily="2" charset="-79"/>
            </a:endParaRPr>
          </a:p>
          <a:p>
            <a:pPr algn="ctr">
              <a:lnSpc>
                <a:spcPct val="90000"/>
              </a:lnSpc>
              <a:buFont typeface="Wingdings" pitchFamily="2" charset="2"/>
              <a:buNone/>
            </a:pPr>
            <a:r>
              <a:rPr lang="es-ES" sz="2400" b="1" dirty="0" smtClean="0">
                <a:solidFill>
                  <a:schemeClr val="bg1"/>
                </a:solidFill>
                <a:latin typeface="Aharoni" panose="02010803020104030203" pitchFamily="2" charset="-79"/>
                <a:cs typeface="Aharoni" panose="02010803020104030203" pitchFamily="2" charset="-79"/>
              </a:rPr>
              <a:t>AYUDAR A RESOLVER EXPERIENCIAS</a:t>
            </a:r>
            <a:endParaRPr lang="es-MX" sz="2400" dirty="0">
              <a:solidFill>
                <a:schemeClr val="bg1"/>
              </a:solidFill>
              <a:latin typeface="Aharoni" panose="02010803020104030203" pitchFamily="2" charset="-79"/>
              <a:cs typeface="Aharoni" panose="02010803020104030203" pitchFamily="2" charset="-79"/>
            </a:endParaRPr>
          </a:p>
        </p:txBody>
      </p:sp>
      <p:pic>
        <p:nvPicPr>
          <p:cNvPr id="5122" name="Picture 2" descr="psicologia #psicooncologia #frases #quotes #confucio #vida #salud #coaching  #despertar | Movie posters, Movies, Pos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8128" y="318706"/>
            <a:ext cx="4794647" cy="3595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91805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lc="http://schemas.openxmlformats.org/drawingml/2006/lockedCanvas" xmlns:a16="http://schemas.microsoft.com/office/drawing/2014/main" xmlns="" id="{2624081E-9811-E32D-DB50-8DDA43FB1312}"/>
              </a:ext>
            </a:extLst>
          </p:cNvPr>
          <p:cNvSpPr>
            <a:spLocks noGrp="1"/>
          </p:cNvSpPr>
          <p:nvPr/>
        </p:nvSpPr>
        <p:spPr>
          <a:xfrm>
            <a:off x="496654" y="457200"/>
            <a:ext cx="4369266" cy="800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dirty="0">
                <a:solidFill>
                  <a:schemeClr val="bg1"/>
                </a:solidFill>
              </a:rPr>
              <a:t>PRIMEROS PASOS</a:t>
            </a:r>
          </a:p>
        </p:txBody>
      </p:sp>
      <p:sp>
        <p:nvSpPr>
          <p:cNvPr id="3" name="Marcador de contenido 2">
            <a:extLst>
              <a:ext uri="{FF2B5EF4-FFF2-40B4-BE49-F238E27FC236}">
                <a16:creationId xmlns:lc="http://schemas.openxmlformats.org/drawingml/2006/lockedCanvas" xmlns:a16="http://schemas.microsoft.com/office/drawing/2014/main" xmlns="" id="{FD896009-8D3C-F3DC-C6E4-8AA6A487758E}"/>
              </a:ext>
            </a:extLst>
          </p:cNvPr>
          <p:cNvSpPr>
            <a:spLocks noGrp="1"/>
          </p:cNvSpPr>
          <p:nvPr/>
        </p:nvSpPr>
        <p:spPr>
          <a:xfrm>
            <a:off x="5224157" y="457200"/>
            <a:ext cx="6591606" cy="54398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ormAutofit fontScale="925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a:buNone/>
            </a:pPr>
            <a:r>
              <a:rPr lang="en-US" sz="3200" b="1" i="0" dirty="0" smtClean="0">
                <a:solidFill>
                  <a:schemeClr val="bg1"/>
                </a:solidFill>
                <a:effectLst/>
                <a:latin typeface="Aharoni" panose="02010803020104030203" pitchFamily="2" charset="-79"/>
                <a:cs typeface="Aharoni" panose="02010803020104030203" pitchFamily="2" charset="-79"/>
              </a:rPr>
              <a:t>LAS DOS PAUTAS MÁS IMPORTANTES QUE DEBEN RECIBIR LAS PERSONAS CON CANCER </a:t>
            </a:r>
            <a:r>
              <a:rPr lang="en-US" sz="3200" b="1" dirty="0" smtClean="0">
                <a:solidFill>
                  <a:schemeClr val="bg1"/>
                </a:solidFill>
                <a:latin typeface="Aharoni" panose="02010803020104030203" pitchFamily="2" charset="-79"/>
                <a:cs typeface="Aharoni" panose="02010803020104030203" pitchFamily="2" charset="-79"/>
              </a:rPr>
              <a:t>SON:</a:t>
            </a:r>
          </a:p>
          <a:p>
            <a:pPr marL="0" indent="0" algn="just">
              <a:buNone/>
            </a:pPr>
            <a:endParaRPr lang="en-US" sz="3200" b="1" dirty="0" smtClean="0">
              <a:solidFill>
                <a:schemeClr val="bg1"/>
              </a:solidFill>
              <a:latin typeface="Aharoni" panose="02010803020104030203" pitchFamily="2" charset="-79"/>
              <a:cs typeface="Aharoni" panose="02010803020104030203" pitchFamily="2" charset="-79"/>
            </a:endParaRPr>
          </a:p>
          <a:p>
            <a:pPr algn="just">
              <a:buFont typeface="Wingdings" panose="05000000000000000000" pitchFamily="2" charset="2"/>
              <a:buChar char="v"/>
            </a:pPr>
            <a:r>
              <a:rPr lang="en-US" sz="3200" b="1" dirty="0" smtClean="0">
                <a:solidFill>
                  <a:schemeClr val="bg1"/>
                </a:solidFill>
                <a:latin typeface="Aharoni" panose="02010803020104030203" pitchFamily="2" charset="-79"/>
                <a:cs typeface="Aharoni" panose="02010803020104030203" pitchFamily="2" charset="-79"/>
              </a:rPr>
              <a:t>C</a:t>
            </a:r>
            <a:r>
              <a:rPr lang="en-US" sz="3200" b="1" i="0" dirty="0" smtClean="0">
                <a:solidFill>
                  <a:schemeClr val="bg1"/>
                </a:solidFill>
                <a:effectLst/>
                <a:latin typeface="Aharoni" panose="02010803020104030203" pitchFamily="2" charset="-79"/>
                <a:cs typeface="Aharoni" panose="02010803020104030203" pitchFamily="2" charset="-79"/>
              </a:rPr>
              <a:t>ONOCER BIEN LO QUE ESTÁN VIVIENDO MEDIANTE FUENTES DE INFORMACIÓN CONFIABLES. </a:t>
            </a:r>
          </a:p>
          <a:p>
            <a:pPr algn="just">
              <a:buFont typeface="Wingdings" panose="05000000000000000000" pitchFamily="2" charset="2"/>
              <a:buChar char="v"/>
            </a:pPr>
            <a:endParaRPr lang="en-US" sz="3200" b="1" i="0" dirty="0" smtClean="0">
              <a:solidFill>
                <a:schemeClr val="bg1"/>
              </a:solidFill>
              <a:effectLst/>
              <a:latin typeface="Aharoni" panose="02010803020104030203" pitchFamily="2" charset="-79"/>
              <a:cs typeface="Aharoni" panose="02010803020104030203" pitchFamily="2" charset="-79"/>
            </a:endParaRPr>
          </a:p>
          <a:p>
            <a:pPr algn="just">
              <a:buFont typeface="Wingdings" panose="05000000000000000000" pitchFamily="2" charset="2"/>
              <a:buChar char="v"/>
            </a:pPr>
            <a:r>
              <a:rPr lang="en-US" sz="3200" b="1" dirty="0" smtClean="0">
                <a:solidFill>
                  <a:schemeClr val="bg1"/>
                </a:solidFill>
                <a:latin typeface="Aharoni" panose="02010803020104030203" pitchFamily="2" charset="-79"/>
                <a:cs typeface="Aharoni" panose="02010803020104030203" pitchFamily="2" charset="-79"/>
              </a:rPr>
              <a:t>H</a:t>
            </a:r>
            <a:r>
              <a:rPr lang="en-US" sz="3200" b="1" i="0" dirty="0" smtClean="0">
                <a:solidFill>
                  <a:schemeClr val="bg1"/>
                </a:solidFill>
                <a:effectLst/>
                <a:latin typeface="Aharoni" panose="02010803020104030203" pitchFamily="2" charset="-79"/>
                <a:cs typeface="Aharoni" panose="02010803020104030203" pitchFamily="2" charset="-79"/>
              </a:rPr>
              <a:t>ACERLE VER A LA PERSONA QUE NO ES NECESARIO QUE SEA FUERTE TODO EL TIEMPO Y QUE TIENE PERMISO PARA SENTIR Y LLORAR. </a:t>
            </a:r>
          </a:p>
          <a:p>
            <a:endParaRPr lang="en-US" dirty="0"/>
          </a:p>
        </p:txBody>
      </p:sp>
      <p:pic>
        <p:nvPicPr>
          <p:cNvPr id="6146" name="Picture 2" descr="Maestría en psicooncología y cuidados paliativos on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1484244"/>
            <a:ext cx="4384675" cy="505943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135682680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table">
  <a:themeElements>
    <a:clrScheme name="Violeta rojo">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Ci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Ci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Citable</Template>
  <TotalTime>476</TotalTime>
  <Words>1073</Words>
  <Application>Microsoft Office PowerPoint</Application>
  <PresentationFormat>Panorámica</PresentationFormat>
  <Paragraphs>129</Paragraphs>
  <Slides>27</Slides>
  <Notes>2</Notes>
  <HiddenSlides>0</HiddenSlides>
  <MMClips>0</MMClips>
  <ScaleCrop>false</ScaleCrop>
  <HeadingPairs>
    <vt:vector size="6" baseType="variant">
      <vt:variant>
        <vt:lpstr>Fuentes usadas</vt:lpstr>
      </vt:variant>
      <vt:variant>
        <vt:i4>13</vt:i4>
      </vt:variant>
      <vt:variant>
        <vt:lpstr>Tema</vt:lpstr>
      </vt:variant>
      <vt:variant>
        <vt:i4>1</vt:i4>
      </vt:variant>
      <vt:variant>
        <vt:lpstr>Títulos de diapositiva</vt:lpstr>
      </vt:variant>
      <vt:variant>
        <vt:i4>27</vt:i4>
      </vt:variant>
    </vt:vector>
  </HeadingPairs>
  <TitlesOfParts>
    <vt:vector size="41" baseType="lpstr">
      <vt:lpstr>Aharoni</vt:lpstr>
      <vt:lpstr>Arial</vt:lpstr>
      <vt:lpstr>Arial Narrow</vt:lpstr>
      <vt:lpstr>Calibri</vt:lpstr>
      <vt:lpstr>Century Gothic</vt:lpstr>
      <vt:lpstr>Eras Bold ITC</vt:lpstr>
      <vt:lpstr>Symbol</vt:lpstr>
      <vt:lpstr>Tahoma</vt:lpstr>
      <vt:lpstr>Times New Roman</vt:lpstr>
      <vt:lpstr>Verdana</vt:lpstr>
      <vt:lpstr>Wingdings</vt:lpstr>
      <vt:lpstr>Wingdings 2</vt:lpstr>
      <vt:lpstr>Wingdings 3</vt:lpstr>
      <vt:lpstr>Citable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tita</dc:creator>
  <cp:lastModifiedBy>tita</cp:lastModifiedBy>
  <cp:revision>35</cp:revision>
  <dcterms:created xsi:type="dcterms:W3CDTF">2022-10-16T20:26:29Z</dcterms:created>
  <dcterms:modified xsi:type="dcterms:W3CDTF">2022-10-22T16:21:49Z</dcterms:modified>
</cp:coreProperties>
</file>