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2" r:id="rId3"/>
    <p:sldId id="257" r:id="rId4"/>
    <p:sldId id="301" r:id="rId5"/>
    <p:sldId id="289" r:id="rId6"/>
    <p:sldId id="258" r:id="rId7"/>
    <p:sldId id="295" r:id="rId8"/>
    <p:sldId id="296" r:id="rId9"/>
    <p:sldId id="297" r:id="rId10"/>
    <p:sldId id="298" r:id="rId11"/>
    <p:sldId id="299" r:id="rId12"/>
    <p:sldId id="300" r:id="rId13"/>
    <p:sldId id="259" r:id="rId14"/>
    <p:sldId id="261" r:id="rId15"/>
    <p:sldId id="262" r:id="rId16"/>
    <p:sldId id="264" r:id="rId17"/>
    <p:sldId id="263" r:id="rId18"/>
    <p:sldId id="265" r:id="rId19"/>
    <p:sldId id="266" r:id="rId20"/>
    <p:sldId id="267" r:id="rId21"/>
    <p:sldId id="268" r:id="rId22"/>
    <p:sldId id="269" r:id="rId23"/>
    <p:sldId id="282" r:id="rId24"/>
    <p:sldId id="284" r:id="rId25"/>
    <p:sldId id="279" r:id="rId26"/>
    <p:sldId id="280" r:id="rId27"/>
    <p:sldId id="292" r:id="rId28"/>
    <p:sldId id="293" r:id="rId29"/>
    <p:sldId id="290" r:id="rId30"/>
    <p:sldId id="294" r:id="rId31"/>
    <p:sldId id="291" r:id="rId32"/>
    <p:sldId id="288" r:id="rId3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94660"/>
  </p:normalViewPr>
  <p:slideViewPr>
    <p:cSldViewPr snapToGrid="0">
      <p:cViewPr varScale="1">
        <p:scale>
          <a:sx n="71" d="100"/>
          <a:sy n="71" d="100"/>
        </p:scale>
        <p:origin x="82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235EE-7FB0-4B75-A01C-C88F86CE0030}" type="doc">
      <dgm:prSet loTypeId="urn:microsoft.com/office/officeart/2005/8/layout/default" loCatId="list" qsTypeId="urn:microsoft.com/office/officeart/2005/8/quickstyle/3d3" qsCatId="3D" csTypeId="urn:microsoft.com/office/officeart/2005/8/colors/colorful2" csCatId="colorful" phldr="1"/>
      <dgm:spPr/>
      <dgm:t>
        <a:bodyPr/>
        <a:lstStyle/>
        <a:p>
          <a:endParaRPr lang="es-MX"/>
        </a:p>
      </dgm:t>
    </dgm:pt>
    <dgm:pt modelId="{FCE841B7-B01D-4C6F-8D85-716EE590B549}">
      <dgm:prSet phldrT="[Texto]"/>
      <dgm:spPr/>
      <dgm:t>
        <a:bodyPr/>
        <a:lstStyle/>
        <a:p>
          <a:r>
            <a:rPr lang="es-MX" b="1" dirty="0" smtClean="0">
              <a:solidFill>
                <a:schemeClr val="tx1"/>
              </a:solidFill>
            </a:rPr>
            <a:t>EL NIÑO NO ENTIENDE LO QUE ESTA VIVIENDO</a:t>
          </a:r>
          <a:endParaRPr lang="es-MX" b="1" dirty="0">
            <a:solidFill>
              <a:schemeClr val="tx1"/>
            </a:solidFill>
          </a:endParaRPr>
        </a:p>
      </dgm:t>
    </dgm:pt>
    <dgm:pt modelId="{CEDF95D5-4754-4D5C-BDDC-67C681B6B733}" type="parTrans" cxnId="{C2DDC3FA-39FC-4DB9-9362-ADE01CC5E1C6}">
      <dgm:prSet/>
      <dgm:spPr/>
      <dgm:t>
        <a:bodyPr/>
        <a:lstStyle/>
        <a:p>
          <a:endParaRPr lang="es-MX"/>
        </a:p>
      </dgm:t>
    </dgm:pt>
    <dgm:pt modelId="{37A37EAF-BE4B-4F47-B601-E8C4373DEF1C}" type="sibTrans" cxnId="{C2DDC3FA-39FC-4DB9-9362-ADE01CC5E1C6}">
      <dgm:prSet/>
      <dgm:spPr/>
      <dgm:t>
        <a:bodyPr/>
        <a:lstStyle/>
        <a:p>
          <a:endParaRPr lang="es-MX"/>
        </a:p>
      </dgm:t>
    </dgm:pt>
    <dgm:pt modelId="{54E1801D-7BF5-4174-BC40-AD690FEF7B40}">
      <dgm:prSet phldrT="[Texto]"/>
      <dgm:spPr/>
      <dgm:t>
        <a:bodyPr/>
        <a:lstStyle/>
        <a:p>
          <a:r>
            <a:rPr lang="es-MX" b="1" dirty="0" smtClean="0">
              <a:solidFill>
                <a:schemeClr val="tx1"/>
              </a:solidFill>
            </a:rPr>
            <a:t>HAY QUE DISIMULAR EL DOLOR</a:t>
          </a:r>
          <a:endParaRPr lang="es-MX" b="1" dirty="0">
            <a:solidFill>
              <a:schemeClr val="tx1"/>
            </a:solidFill>
          </a:endParaRPr>
        </a:p>
      </dgm:t>
    </dgm:pt>
    <dgm:pt modelId="{94F9AF26-3518-4526-B2A2-49F01F22939A}" type="parTrans" cxnId="{D8F4380C-6789-4133-9817-09E543F62A12}">
      <dgm:prSet/>
      <dgm:spPr/>
      <dgm:t>
        <a:bodyPr/>
        <a:lstStyle/>
        <a:p>
          <a:endParaRPr lang="es-MX"/>
        </a:p>
      </dgm:t>
    </dgm:pt>
    <dgm:pt modelId="{C6142ACA-F8E0-4BD5-89BA-6AECA297D732}" type="sibTrans" cxnId="{D8F4380C-6789-4133-9817-09E543F62A12}">
      <dgm:prSet/>
      <dgm:spPr/>
      <dgm:t>
        <a:bodyPr/>
        <a:lstStyle/>
        <a:p>
          <a:endParaRPr lang="es-MX"/>
        </a:p>
      </dgm:t>
    </dgm:pt>
    <dgm:pt modelId="{0A25F94B-3927-4CAF-8E60-72BC7C81BA37}">
      <dgm:prSet phldrT="[Texto]"/>
      <dgm:spPr/>
      <dgm:t>
        <a:bodyPr/>
        <a:lstStyle/>
        <a:p>
          <a:r>
            <a:rPr lang="es-MX" b="1" dirty="0" smtClean="0">
              <a:solidFill>
                <a:schemeClr val="tx1"/>
              </a:solidFill>
            </a:rPr>
            <a:t>EL DUELO DURA UN AÑO</a:t>
          </a:r>
          <a:endParaRPr lang="es-MX" b="1" dirty="0">
            <a:solidFill>
              <a:schemeClr val="tx1"/>
            </a:solidFill>
          </a:endParaRPr>
        </a:p>
      </dgm:t>
    </dgm:pt>
    <dgm:pt modelId="{07126E16-AA10-4371-A931-3B30920EA853}" type="parTrans" cxnId="{0360EBDF-1D34-4908-B5A8-8A6EA90F989B}">
      <dgm:prSet/>
      <dgm:spPr/>
      <dgm:t>
        <a:bodyPr/>
        <a:lstStyle/>
        <a:p>
          <a:endParaRPr lang="es-MX"/>
        </a:p>
      </dgm:t>
    </dgm:pt>
    <dgm:pt modelId="{C3CB3EF3-05D5-468D-841F-600F0BE3E357}" type="sibTrans" cxnId="{0360EBDF-1D34-4908-B5A8-8A6EA90F989B}">
      <dgm:prSet/>
      <dgm:spPr/>
      <dgm:t>
        <a:bodyPr/>
        <a:lstStyle/>
        <a:p>
          <a:endParaRPr lang="es-MX"/>
        </a:p>
      </dgm:t>
    </dgm:pt>
    <dgm:pt modelId="{EB0C85EE-A847-4C69-B2C6-13E641C3B114}">
      <dgm:prSet phldrT="[Texto]"/>
      <dgm:spPr/>
      <dgm:t>
        <a:bodyPr/>
        <a:lstStyle/>
        <a:p>
          <a:r>
            <a:rPr lang="es-MX" b="1" dirty="0" smtClean="0">
              <a:solidFill>
                <a:schemeClr val="tx1"/>
              </a:solidFill>
            </a:rPr>
            <a:t>EL TIEMPO LO CURA TODO</a:t>
          </a:r>
          <a:endParaRPr lang="es-MX" b="1" dirty="0">
            <a:solidFill>
              <a:schemeClr val="tx1"/>
            </a:solidFill>
          </a:endParaRPr>
        </a:p>
      </dgm:t>
    </dgm:pt>
    <dgm:pt modelId="{2517B578-455C-4231-BBFF-6838E96C2C66}" type="parTrans" cxnId="{2587E2B0-075D-408C-BEE3-8ADF266FA341}">
      <dgm:prSet/>
      <dgm:spPr/>
      <dgm:t>
        <a:bodyPr/>
        <a:lstStyle/>
        <a:p>
          <a:endParaRPr lang="es-MX"/>
        </a:p>
      </dgm:t>
    </dgm:pt>
    <dgm:pt modelId="{F0678550-590E-4B96-9FF3-D7B4677A36D8}" type="sibTrans" cxnId="{2587E2B0-075D-408C-BEE3-8ADF266FA341}">
      <dgm:prSet/>
      <dgm:spPr/>
      <dgm:t>
        <a:bodyPr/>
        <a:lstStyle/>
        <a:p>
          <a:endParaRPr lang="es-MX"/>
        </a:p>
      </dgm:t>
    </dgm:pt>
    <dgm:pt modelId="{0DAE526B-94B2-4A36-8C47-2E2218F0E723}">
      <dgm:prSet phldrT="[Texto]"/>
      <dgm:spPr/>
      <dgm:t>
        <a:bodyPr/>
        <a:lstStyle/>
        <a:p>
          <a:r>
            <a:rPr lang="es-MX" b="1" dirty="0" smtClean="0">
              <a:solidFill>
                <a:schemeClr val="tx1"/>
              </a:solidFill>
            </a:rPr>
            <a:t>LOS FUNERALES PUEDEN TRAUMAR AL NIÑO</a:t>
          </a:r>
          <a:endParaRPr lang="es-MX" b="1" dirty="0">
            <a:solidFill>
              <a:schemeClr val="tx1"/>
            </a:solidFill>
          </a:endParaRPr>
        </a:p>
      </dgm:t>
    </dgm:pt>
    <dgm:pt modelId="{972ED8B3-24D7-48B7-B22B-8975F4824178}" type="sibTrans" cxnId="{269B97BA-BA7F-4A89-872D-189E4B53CDEF}">
      <dgm:prSet/>
      <dgm:spPr/>
      <dgm:t>
        <a:bodyPr/>
        <a:lstStyle/>
        <a:p>
          <a:endParaRPr lang="es-MX"/>
        </a:p>
      </dgm:t>
    </dgm:pt>
    <dgm:pt modelId="{CBCE364B-C8E6-4228-B7C7-24AD099891EE}" type="parTrans" cxnId="{269B97BA-BA7F-4A89-872D-189E4B53CDEF}">
      <dgm:prSet/>
      <dgm:spPr/>
      <dgm:t>
        <a:bodyPr/>
        <a:lstStyle/>
        <a:p>
          <a:endParaRPr lang="es-MX"/>
        </a:p>
      </dgm:t>
    </dgm:pt>
    <dgm:pt modelId="{FAF6C345-A6D1-4145-AFE4-9D9843AAF1C7}">
      <dgm:prSet phldrT="[Texto]"/>
      <dgm:spPr/>
      <dgm:t>
        <a:bodyPr/>
        <a:lstStyle/>
        <a:p>
          <a:r>
            <a:rPr lang="es-MX" b="1" dirty="0" smtClean="0">
              <a:solidFill>
                <a:schemeClr val="tx1"/>
              </a:solidFill>
            </a:rPr>
            <a:t>NO HAY QUE ESTAR TRISTES PORQUE EL FALLECIDO SE PONE TRISTE</a:t>
          </a:r>
          <a:endParaRPr lang="es-MX" b="1" dirty="0">
            <a:solidFill>
              <a:schemeClr val="tx1"/>
            </a:solidFill>
          </a:endParaRPr>
        </a:p>
      </dgm:t>
    </dgm:pt>
    <dgm:pt modelId="{302DF07C-588C-4B17-859C-179A9CC5D73A}" type="parTrans" cxnId="{F1116AD4-785C-43DF-AFAA-D333B09D14FC}">
      <dgm:prSet/>
      <dgm:spPr/>
      <dgm:t>
        <a:bodyPr/>
        <a:lstStyle/>
        <a:p>
          <a:endParaRPr lang="es-MX"/>
        </a:p>
      </dgm:t>
    </dgm:pt>
    <dgm:pt modelId="{EAAE4456-690D-48B4-B32B-B1C56418A548}" type="sibTrans" cxnId="{F1116AD4-785C-43DF-AFAA-D333B09D14FC}">
      <dgm:prSet/>
      <dgm:spPr/>
      <dgm:t>
        <a:bodyPr/>
        <a:lstStyle/>
        <a:p>
          <a:endParaRPr lang="es-MX"/>
        </a:p>
      </dgm:t>
    </dgm:pt>
    <dgm:pt modelId="{A6417C9B-EA63-4B19-B51B-DC3F5D1F0694}" type="pres">
      <dgm:prSet presAssocID="{C8F235EE-7FB0-4B75-A01C-C88F86CE0030}" presName="diagram" presStyleCnt="0">
        <dgm:presLayoutVars>
          <dgm:dir/>
          <dgm:resizeHandles val="exact"/>
        </dgm:presLayoutVars>
      </dgm:prSet>
      <dgm:spPr/>
      <dgm:t>
        <a:bodyPr/>
        <a:lstStyle/>
        <a:p>
          <a:endParaRPr lang="es-MX"/>
        </a:p>
      </dgm:t>
    </dgm:pt>
    <dgm:pt modelId="{AC106DDB-0599-473D-9533-4B4A8DF64DCA}" type="pres">
      <dgm:prSet presAssocID="{FCE841B7-B01D-4C6F-8D85-716EE590B549}" presName="node" presStyleLbl="node1" presStyleIdx="0" presStyleCnt="6" custLinFactNeighborX="2979" custLinFactNeighborY="7383">
        <dgm:presLayoutVars>
          <dgm:bulletEnabled val="1"/>
        </dgm:presLayoutVars>
      </dgm:prSet>
      <dgm:spPr/>
      <dgm:t>
        <a:bodyPr/>
        <a:lstStyle/>
        <a:p>
          <a:endParaRPr lang="es-MX"/>
        </a:p>
      </dgm:t>
    </dgm:pt>
    <dgm:pt modelId="{783C51CA-DCE0-4CB8-AF62-D12420B9AF31}" type="pres">
      <dgm:prSet presAssocID="{37A37EAF-BE4B-4F47-B601-E8C4373DEF1C}" presName="sibTrans" presStyleCnt="0"/>
      <dgm:spPr/>
      <dgm:t>
        <a:bodyPr/>
        <a:lstStyle/>
        <a:p>
          <a:endParaRPr lang="es-MX"/>
        </a:p>
      </dgm:t>
    </dgm:pt>
    <dgm:pt modelId="{B1A94DCD-A023-4DB5-A33A-EED43768BFFB}" type="pres">
      <dgm:prSet presAssocID="{54E1801D-7BF5-4174-BC40-AD690FEF7B40}" presName="node" presStyleLbl="node1" presStyleIdx="1" presStyleCnt="6" custLinFactNeighborX="851" custLinFactNeighborY="4965">
        <dgm:presLayoutVars>
          <dgm:bulletEnabled val="1"/>
        </dgm:presLayoutVars>
      </dgm:prSet>
      <dgm:spPr/>
      <dgm:t>
        <a:bodyPr/>
        <a:lstStyle/>
        <a:p>
          <a:endParaRPr lang="es-MX"/>
        </a:p>
      </dgm:t>
    </dgm:pt>
    <dgm:pt modelId="{C460E619-A08B-4CFD-BC31-42947686BF41}" type="pres">
      <dgm:prSet presAssocID="{C6142ACA-F8E0-4BD5-89BA-6AECA297D732}" presName="sibTrans" presStyleCnt="0"/>
      <dgm:spPr/>
      <dgm:t>
        <a:bodyPr/>
        <a:lstStyle/>
        <a:p>
          <a:endParaRPr lang="es-MX"/>
        </a:p>
      </dgm:t>
    </dgm:pt>
    <dgm:pt modelId="{27EA5DA5-DAC5-45D0-B871-BD636AD14D9B}" type="pres">
      <dgm:prSet presAssocID="{0DAE526B-94B2-4A36-8C47-2E2218F0E723}" presName="node" presStyleLbl="node1" presStyleIdx="2" presStyleCnt="6" custScaleY="101938" custLinFactNeighborX="1147" custLinFactNeighborY="1274">
        <dgm:presLayoutVars>
          <dgm:bulletEnabled val="1"/>
        </dgm:presLayoutVars>
      </dgm:prSet>
      <dgm:spPr/>
      <dgm:t>
        <a:bodyPr/>
        <a:lstStyle/>
        <a:p>
          <a:endParaRPr lang="es-MX"/>
        </a:p>
      </dgm:t>
    </dgm:pt>
    <dgm:pt modelId="{E92E20AA-7965-4393-9EB0-9C69A4D9CB03}" type="pres">
      <dgm:prSet presAssocID="{972ED8B3-24D7-48B7-B22B-8975F4824178}" presName="sibTrans" presStyleCnt="0"/>
      <dgm:spPr/>
      <dgm:t>
        <a:bodyPr/>
        <a:lstStyle/>
        <a:p>
          <a:endParaRPr lang="es-MX"/>
        </a:p>
      </dgm:t>
    </dgm:pt>
    <dgm:pt modelId="{4CB172BB-D52F-4AA0-855C-74097A9B3EC3}" type="pres">
      <dgm:prSet presAssocID="{0A25F94B-3927-4CAF-8E60-72BC7C81BA37}" presName="node" presStyleLbl="node1" presStyleIdx="3" presStyleCnt="6">
        <dgm:presLayoutVars>
          <dgm:bulletEnabled val="1"/>
        </dgm:presLayoutVars>
      </dgm:prSet>
      <dgm:spPr/>
      <dgm:t>
        <a:bodyPr/>
        <a:lstStyle/>
        <a:p>
          <a:endParaRPr lang="es-MX"/>
        </a:p>
      </dgm:t>
    </dgm:pt>
    <dgm:pt modelId="{73A4D174-FE19-419D-995B-E0E0FB043825}" type="pres">
      <dgm:prSet presAssocID="{C3CB3EF3-05D5-468D-841F-600F0BE3E357}" presName="sibTrans" presStyleCnt="0"/>
      <dgm:spPr/>
      <dgm:t>
        <a:bodyPr/>
        <a:lstStyle/>
        <a:p>
          <a:endParaRPr lang="es-MX"/>
        </a:p>
      </dgm:t>
    </dgm:pt>
    <dgm:pt modelId="{640130FB-018C-48E2-A4C8-A3D82633EE88}" type="pres">
      <dgm:prSet presAssocID="{EB0C85EE-A847-4C69-B2C6-13E641C3B114}" presName="node" presStyleLbl="node1" presStyleIdx="4" presStyleCnt="6">
        <dgm:presLayoutVars>
          <dgm:bulletEnabled val="1"/>
        </dgm:presLayoutVars>
      </dgm:prSet>
      <dgm:spPr/>
      <dgm:t>
        <a:bodyPr/>
        <a:lstStyle/>
        <a:p>
          <a:endParaRPr lang="es-MX"/>
        </a:p>
      </dgm:t>
    </dgm:pt>
    <dgm:pt modelId="{845E8910-D21C-47AA-939B-E49E13738ED0}" type="pres">
      <dgm:prSet presAssocID="{F0678550-590E-4B96-9FF3-D7B4677A36D8}" presName="sibTrans" presStyleCnt="0"/>
      <dgm:spPr/>
      <dgm:t>
        <a:bodyPr/>
        <a:lstStyle/>
        <a:p>
          <a:endParaRPr lang="es-MX"/>
        </a:p>
      </dgm:t>
    </dgm:pt>
    <dgm:pt modelId="{AF3E65CC-2AF4-44DD-93D2-47C0D3E01DDC}" type="pres">
      <dgm:prSet presAssocID="{FAF6C345-A6D1-4145-AFE4-9D9843AAF1C7}" presName="node" presStyleLbl="node1" presStyleIdx="5" presStyleCnt="6">
        <dgm:presLayoutVars>
          <dgm:bulletEnabled val="1"/>
        </dgm:presLayoutVars>
      </dgm:prSet>
      <dgm:spPr/>
      <dgm:t>
        <a:bodyPr/>
        <a:lstStyle/>
        <a:p>
          <a:endParaRPr lang="es-MX"/>
        </a:p>
      </dgm:t>
    </dgm:pt>
  </dgm:ptLst>
  <dgm:cxnLst>
    <dgm:cxn modelId="{74A3E6DD-CA5D-47F1-8C58-BA4DA963A723}" type="presOf" srcId="{C8F235EE-7FB0-4B75-A01C-C88F86CE0030}" destId="{A6417C9B-EA63-4B19-B51B-DC3F5D1F0694}" srcOrd="0" destOrd="0" presId="urn:microsoft.com/office/officeart/2005/8/layout/default"/>
    <dgm:cxn modelId="{FFDD9884-40C2-4A98-A907-8DDAFA124E47}" type="presOf" srcId="{FAF6C345-A6D1-4145-AFE4-9D9843AAF1C7}" destId="{AF3E65CC-2AF4-44DD-93D2-47C0D3E01DDC}" srcOrd="0" destOrd="0" presId="urn:microsoft.com/office/officeart/2005/8/layout/default"/>
    <dgm:cxn modelId="{D8F4380C-6789-4133-9817-09E543F62A12}" srcId="{C8F235EE-7FB0-4B75-A01C-C88F86CE0030}" destId="{54E1801D-7BF5-4174-BC40-AD690FEF7B40}" srcOrd="1" destOrd="0" parTransId="{94F9AF26-3518-4526-B2A2-49F01F22939A}" sibTransId="{C6142ACA-F8E0-4BD5-89BA-6AECA297D732}"/>
    <dgm:cxn modelId="{C2DDC3FA-39FC-4DB9-9362-ADE01CC5E1C6}" srcId="{C8F235EE-7FB0-4B75-A01C-C88F86CE0030}" destId="{FCE841B7-B01D-4C6F-8D85-716EE590B549}" srcOrd="0" destOrd="0" parTransId="{CEDF95D5-4754-4D5C-BDDC-67C681B6B733}" sibTransId="{37A37EAF-BE4B-4F47-B601-E8C4373DEF1C}"/>
    <dgm:cxn modelId="{2587E2B0-075D-408C-BEE3-8ADF266FA341}" srcId="{C8F235EE-7FB0-4B75-A01C-C88F86CE0030}" destId="{EB0C85EE-A847-4C69-B2C6-13E641C3B114}" srcOrd="4" destOrd="0" parTransId="{2517B578-455C-4231-BBFF-6838E96C2C66}" sibTransId="{F0678550-590E-4B96-9FF3-D7B4677A36D8}"/>
    <dgm:cxn modelId="{E87E59AA-0C9D-4634-88C7-D42469F215A5}" type="presOf" srcId="{FCE841B7-B01D-4C6F-8D85-716EE590B549}" destId="{AC106DDB-0599-473D-9533-4B4A8DF64DCA}" srcOrd="0" destOrd="0" presId="urn:microsoft.com/office/officeart/2005/8/layout/default"/>
    <dgm:cxn modelId="{0360EBDF-1D34-4908-B5A8-8A6EA90F989B}" srcId="{C8F235EE-7FB0-4B75-A01C-C88F86CE0030}" destId="{0A25F94B-3927-4CAF-8E60-72BC7C81BA37}" srcOrd="3" destOrd="0" parTransId="{07126E16-AA10-4371-A931-3B30920EA853}" sibTransId="{C3CB3EF3-05D5-468D-841F-600F0BE3E357}"/>
    <dgm:cxn modelId="{269B97BA-BA7F-4A89-872D-189E4B53CDEF}" srcId="{C8F235EE-7FB0-4B75-A01C-C88F86CE0030}" destId="{0DAE526B-94B2-4A36-8C47-2E2218F0E723}" srcOrd="2" destOrd="0" parTransId="{CBCE364B-C8E6-4228-B7C7-24AD099891EE}" sibTransId="{972ED8B3-24D7-48B7-B22B-8975F4824178}"/>
    <dgm:cxn modelId="{70E7E7CC-6828-4A49-BA3B-932A8E6DB3E0}" type="presOf" srcId="{EB0C85EE-A847-4C69-B2C6-13E641C3B114}" destId="{640130FB-018C-48E2-A4C8-A3D82633EE88}" srcOrd="0" destOrd="0" presId="urn:microsoft.com/office/officeart/2005/8/layout/default"/>
    <dgm:cxn modelId="{F1116AD4-785C-43DF-AFAA-D333B09D14FC}" srcId="{C8F235EE-7FB0-4B75-A01C-C88F86CE0030}" destId="{FAF6C345-A6D1-4145-AFE4-9D9843AAF1C7}" srcOrd="5" destOrd="0" parTransId="{302DF07C-588C-4B17-859C-179A9CC5D73A}" sibTransId="{EAAE4456-690D-48B4-B32B-B1C56418A548}"/>
    <dgm:cxn modelId="{639F963D-F290-4457-86F9-ED22D9368844}" type="presOf" srcId="{0A25F94B-3927-4CAF-8E60-72BC7C81BA37}" destId="{4CB172BB-D52F-4AA0-855C-74097A9B3EC3}" srcOrd="0" destOrd="0" presId="urn:microsoft.com/office/officeart/2005/8/layout/default"/>
    <dgm:cxn modelId="{C7F9C5FB-57F0-49F2-A555-A9BFE8818466}" type="presOf" srcId="{0DAE526B-94B2-4A36-8C47-2E2218F0E723}" destId="{27EA5DA5-DAC5-45D0-B871-BD636AD14D9B}" srcOrd="0" destOrd="0" presId="urn:microsoft.com/office/officeart/2005/8/layout/default"/>
    <dgm:cxn modelId="{4D5D2DC6-A391-4FD7-98EB-F6366E6B1596}" type="presOf" srcId="{54E1801D-7BF5-4174-BC40-AD690FEF7B40}" destId="{B1A94DCD-A023-4DB5-A33A-EED43768BFFB}" srcOrd="0" destOrd="0" presId="urn:microsoft.com/office/officeart/2005/8/layout/default"/>
    <dgm:cxn modelId="{E33901D0-26FE-473B-904D-9306B8AC9915}" type="presParOf" srcId="{A6417C9B-EA63-4B19-B51B-DC3F5D1F0694}" destId="{AC106DDB-0599-473D-9533-4B4A8DF64DCA}" srcOrd="0" destOrd="0" presId="urn:microsoft.com/office/officeart/2005/8/layout/default"/>
    <dgm:cxn modelId="{EEB404DC-5603-4230-934E-D9F7D7926BE4}" type="presParOf" srcId="{A6417C9B-EA63-4B19-B51B-DC3F5D1F0694}" destId="{783C51CA-DCE0-4CB8-AF62-D12420B9AF31}" srcOrd="1" destOrd="0" presId="urn:microsoft.com/office/officeart/2005/8/layout/default"/>
    <dgm:cxn modelId="{47DFB825-4EC0-432F-94BD-DFF53FE63AC2}" type="presParOf" srcId="{A6417C9B-EA63-4B19-B51B-DC3F5D1F0694}" destId="{B1A94DCD-A023-4DB5-A33A-EED43768BFFB}" srcOrd="2" destOrd="0" presId="urn:microsoft.com/office/officeart/2005/8/layout/default"/>
    <dgm:cxn modelId="{CDD5BC9E-FC93-47F5-B51D-7598BAE6D904}" type="presParOf" srcId="{A6417C9B-EA63-4B19-B51B-DC3F5D1F0694}" destId="{C460E619-A08B-4CFD-BC31-42947686BF41}" srcOrd="3" destOrd="0" presId="urn:microsoft.com/office/officeart/2005/8/layout/default"/>
    <dgm:cxn modelId="{72C20B22-7461-4D7A-AF2A-F8D7186E4C0C}" type="presParOf" srcId="{A6417C9B-EA63-4B19-B51B-DC3F5D1F0694}" destId="{27EA5DA5-DAC5-45D0-B871-BD636AD14D9B}" srcOrd="4" destOrd="0" presId="urn:microsoft.com/office/officeart/2005/8/layout/default"/>
    <dgm:cxn modelId="{AAEC6963-6DE6-4F60-81E0-4FE14B6FADB8}" type="presParOf" srcId="{A6417C9B-EA63-4B19-B51B-DC3F5D1F0694}" destId="{E92E20AA-7965-4393-9EB0-9C69A4D9CB03}" srcOrd="5" destOrd="0" presId="urn:microsoft.com/office/officeart/2005/8/layout/default"/>
    <dgm:cxn modelId="{6E0F4DBE-CEFB-4F85-A9A3-3B17CAF99339}" type="presParOf" srcId="{A6417C9B-EA63-4B19-B51B-DC3F5D1F0694}" destId="{4CB172BB-D52F-4AA0-855C-74097A9B3EC3}" srcOrd="6" destOrd="0" presId="urn:microsoft.com/office/officeart/2005/8/layout/default"/>
    <dgm:cxn modelId="{22C2CB34-23A5-41D0-A5C1-3F8A723F19DD}" type="presParOf" srcId="{A6417C9B-EA63-4B19-B51B-DC3F5D1F0694}" destId="{73A4D174-FE19-419D-995B-E0E0FB043825}" srcOrd="7" destOrd="0" presId="urn:microsoft.com/office/officeart/2005/8/layout/default"/>
    <dgm:cxn modelId="{D45F67D5-E861-491E-9EE5-9A3E1D8EA447}" type="presParOf" srcId="{A6417C9B-EA63-4B19-B51B-DC3F5D1F0694}" destId="{640130FB-018C-48E2-A4C8-A3D82633EE88}" srcOrd="8" destOrd="0" presId="urn:microsoft.com/office/officeart/2005/8/layout/default"/>
    <dgm:cxn modelId="{7DCC9273-2F2C-454F-A610-4F546A819F15}" type="presParOf" srcId="{A6417C9B-EA63-4B19-B51B-DC3F5D1F0694}" destId="{845E8910-D21C-47AA-939B-E49E13738ED0}" srcOrd="9" destOrd="0" presId="urn:microsoft.com/office/officeart/2005/8/layout/default"/>
    <dgm:cxn modelId="{39E6A955-6542-471D-AFAC-30E812B5DC3E}" type="presParOf" srcId="{A6417C9B-EA63-4B19-B51B-DC3F5D1F0694}" destId="{AF3E65CC-2AF4-44DD-93D2-47C0D3E01D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06DDB-0599-473D-9533-4B4A8DF64DCA}">
      <dsp:nvSpPr>
        <dsp:cNvPr id="0" name=""/>
        <dsp:cNvSpPr/>
      </dsp:nvSpPr>
      <dsp:spPr>
        <a:xfrm>
          <a:off x="104778" y="267250"/>
          <a:ext cx="3517246" cy="2110347"/>
        </a:xfrm>
        <a:prstGeom prst="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dirty="0" smtClean="0">
              <a:solidFill>
                <a:schemeClr val="tx1"/>
              </a:solidFill>
            </a:rPr>
            <a:t>EL NIÑO NO ENTIENDE LO QUE ESTA VIVIENDO</a:t>
          </a:r>
          <a:endParaRPr lang="es-MX" sz="3000" b="1" kern="1200" dirty="0">
            <a:solidFill>
              <a:schemeClr val="tx1"/>
            </a:solidFill>
          </a:endParaRPr>
        </a:p>
      </dsp:txBody>
      <dsp:txXfrm>
        <a:off x="104778" y="267250"/>
        <a:ext cx="3517246" cy="2110347"/>
      </dsp:txXfrm>
    </dsp:sp>
    <dsp:sp modelId="{B1A94DCD-A023-4DB5-A33A-EED43768BFFB}">
      <dsp:nvSpPr>
        <dsp:cNvPr id="0" name=""/>
        <dsp:cNvSpPr/>
      </dsp:nvSpPr>
      <dsp:spPr>
        <a:xfrm>
          <a:off x="3898902" y="216222"/>
          <a:ext cx="3517246" cy="2110347"/>
        </a:xfrm>
        <a:prstGeom prst="rect">
          <a:avLst/>
        </a:prstGeom>
        <a:solidFill>
          <a:schemeClr val="accent2">
            <a:hueOff val="-264675"/>
            <a:satOff val="298"/>
            <a:lumOff val="706"/>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dirty="0" smtClean="0">
              <a:solidFill>
                <a:schemeClr val="tx1"/>
              </a:solidFill>
            </a:rPr>
            <a:t>HAY QUE DISIMULAR EL DOLOR</a:t>
          </a:r>
          <a:endParaRPr lang="es-MX" sz="3000" b="1" kern="1200" dirty="0">
            <a:solidFill>
              <a:schemeClr val="tx1"/>
            </a:solidFill>
          </a:endParaRPr>
        </a:p>
      </dsp:txBody>
      <dsp:txXfrm>
        <a:off x="3898902" y="216222"/>
        <a:ext cx="3517246" cy="2110347"/>
      </dsp:txXfrm>
    </dsp:sp>
    <dsp:sp modelId="{27EA5DA5-DAC5-45D0-B871-BD636AD14D9B}">
      <dsp:nvSpPr>
        <dsp:cNvPr id="0" name=""/>
        <dsp:cNvSpPr/>
      </dsp:nvSpPr>
      <dsp:spPr>
        <a:xfrm>
          <a:off x="7737941" y="117880"/>
          <a:ext cx="3517246" cy="2151246"/>
        </a:xfrm>
        <a:prstGeom prst="rect">
          <a:avLst/>
        </a:prstGeom>
        <a:solidFill>
          <a:schemeClr val="accent2">
            <a:hueOff val="-529349"/>
            <a:satOff val="597"/>
            <a:lumOff val="1412"/>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dirty="0" smtClean="0">
              <a:solidFill>
                <a:schemeClr val="tx1"/>
              </a:solidFill>
            </a:rPr>
            <a:t>LOS FUNERALES PUEDEN TRAUMAR AL NIÑO</a:t>
          </a:r>
          <a:endParaRPr lang="es-MX" sz="3000" b="1" kern="1200" dirty="0">
            <a:solidFill>
              <a:schemeClr val="tx1"/>
            </a:solidFill>
          </a:endParaRPr>
        </a:p>
      </dsp:txBody>
      <dsp:txXfrm>
        <a:off x="7737941" y="117880"/>
        <a:ext cx="3517246" cy="2151246"/>
      </dsp:txXfrm>
    </dsp:sp>
    <dsp:sp modelId="{4CB172BB-D52F-4AA0-855C-74097A9B3EC3}">
      <dsp:nvSpPr>
        <dsp:cNvPr id="0" name=""/>
        <dsp:cNvSpPr/>
      </dsp:nvSpPr>
      <dsp:spPr>
        <a:xfrm>
          <a:off x="0" y="2593965"/>
          <a:ext cx="3517246" cy="2110347"/>
        </a:xfrm>
        <a:prstGeom prst="rect">
          <a:avLst/>
        </a:prstGeom>
        <a:solidFill>
          <a:schemeClr val="accent2">
            <a:hueOff val="-794024"/>
            <a:satOff val="895"/>
            <a:lumOff val="2118"/>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dirty="0" smtClean="0">
              <a:solidFill>
                <a:schemeClr val="tx1"/>
              </a:solidFill>
            </a:rPr>
            <a:t>EL DUELO DURA UN AÑO</a:t>
          </a:r>
          <a:endParaRPr lang="es-MX" sz="3000" b="1" kern="1200" dirty="0">
            <a:solidFill>
              <a:schemeClr val="tx1"/>
            </a:solidFill>
          </a:endParaRPr>
        </a:p>
      </dsp:txBody>
      <dsp:txXfrm>
        <a:off x="0" y="2593965"/>
        <a:ext cx="3517246" cy="2110347"/>
      </dsp:txXfrm>
    </dsp:sp>
    <dsp:sp modelId="{640130FB-018C-48E2-A4C8-A3D82633EE88}">
      <dsp:nvSpPr>
        <dsp:cNvPr id="0" name=""/>
        <dsp:cNvSpPr/>
      </dsp:nvSpPr>
      <dsp:spPr>
        <a:xfrm>
          <a:off x="3868970" y="2593965"/>
          <a:ext cx="3517246" cy="2110347"/>
        </a:xfrm>
        <a:prstGeom prst="rect">
          <a:avLst/>
        </a:prstGeom>
        <a:solidFill>
          <a:schemeClr val="accent2">
            <a:hueOff val="-1058698"/>
            <a:satOff val="1194"/>
            <a:lumOff val="2824"/>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dirty="0" smtClean="0">
              <a:solidFill>
                <a:schemeClr val="tx1"/>
              </a:solidFill>
            </a:rPr>
            <a:t>EL TIEMPO LO CURA TODO</a:t>
          </a:r>
          <a:endParaRPr lang="es-MX" sz="3000" b="1" kern="1200" dirty="0">
            <a:solidFill>
              <a:schemeClr val="tx1"/>
            </a:solidFill>
          </a:endParaRPr>
        </a:p>
      </dsp:txBody>
      <dsp:txXfrm>
        <a:off x="3868970" y="2593965"/>
        <a:ext cx="3517246" cy="2110347"/>
      </dsp:txXfrm>
    </dsp:sp>
    <dsp:sp modelId="{AF3E65CC-2AF4-44DD-93D2-47C0D3E01DDC}">
      <dsp:nvSpPr>
        <dsp:cNvPr id="0" name=""/>
        <dsp:cNvSpPr/>
      </dsp:nvSpPr>
      <dsp:spPr>
        <a:xfrm>
          <a:off x="7737941" y="2593965"/>
          <a:ext cx="3517246" cy="2110347"/>
        </a:xfrm>
        <a:prstGeom prst="rect">
          <a:avLst/>
        </a:prstGeom>
        <a:solidFill>
          <a:schemeClr val="accent2">
            <a:hueOff val="-1323373"/>
            <a:satOff val="1492"/>
            <a:lumOff val="353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dirty="0" smtClean="0">
              <a:solidFill>
                <a:schemeClr val="tx1"/>
              </a:solidFill>
            </a:rPr>
            <a:t>NO HAY QUE ESTAR TRISTES PORQUE EL FALLECIDO SE PONE TRISTE</a:t>
          </a:r>
          <a:endParaRPr lang="es-MX" sz="3000" b="1" kern="1200" dirty="0">
            <a:solidFill>
              <a:schemeClr val="tx1"/>
            </a:solidFill>
          </a:endParaRPr>
        </a:p>
      </dsp:txBody>
      <dsp:txXfrm>
        <a:off x="7737941" y="2593965"/>
        <a:ext cx="3517246" cy="21103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3F4C470A-9994-4764-ABF8-FC63FE822C74}" type="datetimeFigureOut">
              <a:rPr lang="es-MX" smtClean="0"/>
              <a:t>04/11/2022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9EBB09-0305-450B-BC26-43E4A3DF5973}"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46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4C470A-9994-4764-ABF8-FC63FE822C74}" type="datetimeFigureOut">
              <a:rPr lang="es-MX" smtClean="0"/>
              <a:t>04/11/2022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9EBB09-0305-450B-BC26-43E4A3DF5973}" type="slidenum">
              <a:rPr lang="es-MX" smtClean="0"/>
              <a:t>‹Nº›</a:t>
            </a:fld>
            <a:endParaRPr lang="es-MX"/>
          </a:p>
        </p:txBody>
      </p:sp>
    </p:spTree>
    <p:extLst>
      <p:ext uri="{BB962C8B-B14F-4D97-AF65-F5344CB8AC3E}">
        <p14:creationId xmlns:p14="http://schemas.microsoft.com/office/powerpoint/2010/main" val="308670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4C470A-9994-4764-ABF8-FC63FE822C74}" type="datetimeFigureOut">
              <a:rPr lang="es-MX" smtClean="0"/>
              <a:t>04/11/2022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9EBB09-0305-450B-BC26-43E4A3DF5973}" type="slidenum">
              <a:rPr lang="es-MX" smtClean="0"/>
              <a:t>‹Nº›</a:t>
            </a:fld>
            <a:endParaRPr lang="es-MX"/>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0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4C470A-9994-4764-ABF8-FC63FE822C74}" type="datetimeFigureOut">
              <a:rPr lang="es-MX" smtClean="0"/>
              <a:t>04/11/2022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9EBB09-0305-450B-BC26-43E4A3DF5973}" type="slidenum">
              <a:rPr lang="es-MX" smtClean="0"/>
              <a:t>‹Nº›</a:t>
            </a:fld>
            <a:endParaRPr lang="es-MX"/>
          </a:p>
        </p:txBody>
      </p:sp>
    </p:spTree>
    <p:extLst>
      <p:ext uri="{BB962C8B-B14F-4D97-AF65-F5344CB8AC3E}">
        <p14:creationId xmlns:p14="http://schemas.microsoft.com/office/powerpoint/2010/main" val="56331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F4C470A-9994-4764-ABF8-FC63FE822C74}" type="datetimeFigureOut">
              <a:rPr lang="es-MX" smtClean="0"/>
              <a:t>04/11/2022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9EBB09-0305-450B-BC26-43E4A3DF5973}"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69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F4C470A-9994-4764-ABF8-FC63FE822C74}" type="datetimeFigureOut">
              <a:rPr lang="es-MX" smtClean="0"/>
              <a:t>04/11/2022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9EBB09-0305-450B-BC26-43E4A3DF5973}" type="slidenum">
              <a:rPr lang="es-MX" smtClean="0"/>
              <a:t>‹Nº›</a:t>
            </a:fld>
            <a:endParaRPr lang="es-MX"/>
          </a:p>
        </p:txBody>
      </p:sp>
    </p:spTree>
    <p:extLst>
      <p:ext uri="{BB962C8B-B14F-4D97-AF65-F5344CB8AC3E}">
        <p14:creationId xmlns:p14="http://schemas.microsoft.com/office/powerpoint/2010/main" val="4669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4C470A-9994-4764-ABF8-FC63FE822C74}" type="datetimeFigureOut">
              <a:rPr lang="es-MX" smtClean="0"/>
              <a:t>04/11/2022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E9EBB09-0305-450B-BC26-43E4A3DF5973}" type="slidenum">
              <a:rPr lang="es-MX" smtClean="0"/>
              <a:t>‹Nº›</a:t>
            </a:fld>
            <a:endParaRPr lang="es-MX"/>
          </a:p>
        </p:txBody>
      </p:sp>
    </p:spTree>
    <p:extLst>
      <p:ext uri="{BB962C8B-B14F-4D97-AF65-F5344CB8AC3E}">
        <p14:creationId xmlns:p14="http://schemas.microsoft.com/office/powerpoint/2010/main" val="63752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F4C470A-9994-4764-ABF8-FC63FE822C74}" type="datetimeFigureOut">
              <a:rPr lang="es-MX" smtClean="0"/>
              <a:t>04/11/2022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E9EBB09-0305-450B-BC26-43E4A3DF5973}" type="slidenum">
              <a:rPr lang="es-MX" smtClean="0"/>
              <a:t>‹Nº›</a:t>
            </a:fld>
            <a:endParaRPr lang="es-MX"/>
          </a:p>
        </p:txBody>
      </p:sp>
    </p:spTree>
    <p:extLst>
      <p:ext uri="{BB962C8B-B14F-4D97-AF65-F5344CB8AC3E}">
        <p14:creationId xmlns:p14="http://schemas.microsoft.com/office/powerpoint/2010/main" val="270159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C470A-9994-4764-ABF8-FC63FE822C74}" type="datetimeFigureOut">
              <a:rPr lang="es-MX" smtClean="0"/>
              <a:t>04/11/2022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E9EBB09-0305-450B-BC26-43E4A3DF5973}" type="slidenum">
              <a:rPr lang="es-MX" smtClean="0"/>
              <a:t>‹Nº›</a:t>
            </a:fld>
            <a:endParaRPr lang="es-MX"/>
          </a:p>
        </p:txBody>
      </p:sp>
    </p:spTree>
    <p:extLst>
      <p:ext uri="{BB962C8B-B14F-4D97-AF65-F5344CB8AC3E}">
        <p14:creationId xmlns:p14="http://schemas.microsoft.com/office/powerpoint/2010/main" val="188659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4C470A-9994-4764-ABF8-FC63FE822C74}" type="datetimeFigureOut">
              <a:rPr lang="es-MX" smtClean="0"/>
              <a:t>04/11/2022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9EBB09-0305-450B-BC26-43E4A3DF5973}" type="slidenum">
              <a:rPr lang="es-MX" smtClean="0"/>
              <a:t>‹Nº›</a:t>
            </a:fld>
            <a:endParaRPr lang="es-MX"/>
          </a:p>
        </p:txBody>
      </p:sp>
    </p:spTree>
    <p:extLst>
      <p:ext uri="{BB962C8B-B14F-4D97-AF65-F5344CB8AC3E}">
        <p14:creationId xmlns:p14="http://schemas.microsoft.com/office/powerpoint/2010/main" val="42236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4C470A-9994-4764-ABF8-FC63FE822C74}" type="datetimeFigureOut">
              <a:rPr lang="es-MX" smtClean="0"/>
              <a:t>04/11/2022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9EBB09-0305-450B-BC26-43E4A3DF5973}"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76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F4C470A-9994-4764-ABF8-FC63FE822C74}" type="datetimeFigureOut">
              <a:rPr lang="es-MX" smtClean="0"/>
              <a:t>04/11/2022</a:t>
            </a:fld>
            <a:endParaRPr lang="es-MX"/>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MX"/>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9EBB09-0305-450B-BC26-43E4A3DF5973}" type="slidenum">
              <a:rPr lang="es-MX" smtClean="0"/>
              <a:t>‹Nº›</a:t>
            </a:fld>
            <a:endParaRPr lang="es-MX"/>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0451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 Influyo News - El duelo, una experiencia necesaria en niños y jóv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00025"/>
            <a:ext cx="11644312" cy="4286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Rectángulo 3"/>
          <p:cNvSpPr/>
          <p:nvPr/>
        </p:nvSpPr>
        <p:spPr>
          <a:xfrm>
            <a:off x="328613" y="4653260"/>
            <a:ext cx="11487150" cy="1754326"/>
          </a:xfrm>
          <a:prstGeom prst="rect">
            <a:avLst/>
          </a:prstGeom>
          <a:solidFill>
            <a:schemeClr val="accent2">
              <a:lumMod val="75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prstTxWarp prst="textChevron">
              <a:avLst/>
            </a:prstTxWarp>
            <a:spAutoFit/>
          </a:bodyPr>
          <a:lstStyle/>
          <a:p>
            <a:pPr algn="ctr"/>
            <a:r>
              <a:rPr lang="es-ES" sz="5400" b="1" dirty="0" smtClean="0">
                <a:ln w="22225">
                  <a:solidFill>
                    <a:schemeClr val="accent3">
                      <a:lumMod val="60000"/>
                      <a:lumOff val="40000"/>
                    </a:schemeClr>
                  </a:solidFill>
                  <a:prstDash val="solid"/>
                </a:ln>
                <a:solidFill>
                  <a:schemeClr val="accent2">
                    <a:lumMod val="60000"/>
                    <a:lumOff val="40000"/>
                  </a:schemeClr>
                </a:solidFill>
              </a:rPr>
              <a:t>EL DUELO EN LOS NIÑOS</a:t>
            </a:r>
          </a:p>
          <a:p>
            <a:pPr algn="ctr"/>
            <a:r>
              <a:rPr lang="es-ES" sz="5400" b="1" dirty="0" smtClean="0">
                <a:ln w="22225">
                  <a:solidFill>
                    <a:schemeClr val="accent3">
                      <a:lumMod val="60000"/>
                      <a:lumOff val="40000"/>
                    </a:schemeClr>
                  </a:solidFill>
                  <a:prstDash val="solid"/>
                </a:ln>
                <a:solidFill>
                  <a:schemeClr val="accent2">
                    <a:lumMod val="60000"/>
                    <a:lumOff val="40000"/>
                  </a:schemeClr>
                </a:solidFill>
              </a:rPr>
              <a:t>COMO APOYARLOS</a:t>
            </a:r>
            <a:endParaRPr lang="es-ES" sz="5400" b="1" dirty="0">
              <a:ln w="22225">
                <a:solidFill>
                  <a:schemeClr val="accent3">
                    <a:lumMod val="60000"/>
                    <a:lumOff val="40000"/>
                  </a:schemeClr>
                </a:solidFill>
                <a:prstDash val="solid"/>
              </a:ln>
              <a:solidFill>
                <a:schemeClr val="accent2">
                  <a:lumMod val="60000"/>
                  <a:lumOff val="40000"/>
                </a:schemeClr>
              </a:solidFill>
            </a:endParaRPr>
          </a:p>
        </p:txBody>
      </p:sp>
      <p:pic>
        <p:nvPicPr>
          <p:cNvPr id="6" name="Picture 4" descr="HUSI sensible al duelo materno - HU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774" y="142875"/>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6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9827" y="520504"/>
            <a:ext cx="974978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MX" sz="3200" dirty="0" smtClean="0">
                <a:solidFill>
                  <a:schemeClr val="tx1"/>
                </a:solidFill>
                <a:latin typeface="Aharoni" panose="02010803020104030203" pitchFamily="2" charset="-79"/>
                <a:cs typeface="Aharoni" panose="02010803020104030203" pitchFamily="2" charset="-79"/>
              </a:rPr>
              <a:t>ETAPA PRESCOLAR DE LOS TRES A LOS SEIS AÑOS</a:t>
            </a:r>
            <a:endParaRPr lang="es-MX" sz="3200" dirty="0">
              <a:solidFill>
                <a:schemeClr val="tx1"/>
              </a:solidFill>
              <a:latin typeface="Aharoni" panose="02010803020104030203" pitchFamily="2" charset="-79"/>
              <a:cs typeface="Aharoni" panose="02010803020104030203" pitchFamily="2" charset="-79"/>
            </a:endParaRPr>
          </a:p>
        </p:txBody>
      </p:sp>
      <p:sp>
        <p:nvSpPr>
          <p:cNvPr id="4" name="CuadroTexto 3"/>
          <p:cNvSpPr txBox="1"/>
          <p:nvPr/>
        </p:nvSpPr>
        <p:spPr>
          <a:xfrm>
            <a:off x="379829" y="1491176"/>
            <a:ext cx="7406018" cy="45243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342900" indent="-342900">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NO EXISTE UNA CONFIGURACION DE LA MUERTE, LA VEN COMO UN SUEÑO.</a:t>
            </a:r>
          </a:p>
          <a:p>
            <a:pPr marL="342900" indent="-342900">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TIENEN UN PENSAMIENTO MAGICO SOBRE LA MUERTE.</a:t>
            </a:r>
          </a:p>
          <a:p>
            <a:pPr marL="342900" indent="-342900">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ENTIENDEN QUE LOS ADULTOS LE TEMEN A LA MUERTE.</a:t>
            </a:r>
          </a:p>
          <a:p>
            <a:pPr marL="342900" indent="-342900">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LA MUERTE ES REVERSIBLE Y TEMPORAL.</a:t>
            </a:r>
          </a:p>
          <a:p>
            <a:pPr marL="342900" indent="-342900">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SUELEN TENER CURIOSIDAD SOBRE LA MUERTE, PREGUNTAN: ¿LOS MUERTOS COMEN?, ¿RESPIRAN?</a:t>
            </a:r>
          </a:p>
          <a:p>
            <a:pPr marL="342900" indent="-342900">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PRESENTAN SENTIMIENTOS DE CULPA, TRISTEZA, ENOJO, Y SON EGOCENTRICOS.</a:t>
            </a:r>
            <a:endParaRPr lang="es-MX" sz="24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1026" name="Picture 2" descr="El duelo en los niños o infantil: fases y caracterí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659" y="1491175"/>
            <a:ext cx="3926541"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27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4234" y="450166"/>
            <a:ext cx="10770897"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s-MX" sz="3600" dirty="0" smtClean="0">
                <a:solidFill>
                  <a:schemeClr val="tx1"/>
                </a:solidFill>
                <a:latin typeface="Aharoni" panose="02010803020104030203" pitchFamily="2" charset="-79"/>
                <a:cs typeface="Aharoni" panose="02010803020104030203" pitchFamily="2" charset="-79"/>
              </a:rPr>
              <a:t>ETAPA ESCOLAR DE LOS SIETE A LOS DOCE AÑOS</a:t>
            </a:r>
            <a:endParaRPr lang="es-MX" sz="3600" dirty="0">
              <a:solidFill>
                <a:schemeClr val="tx1"/>
              </a:solidFill>
              <a:latin typeface="Aharoni" panose="02010803020104030203" pitchFamily="2" charset="-79"/>
              <a:cs typeface="Aharoni" panose="02010803020104030203" pitchFamily="2" charset="-79"/>
            </a:endParaRPr>
          </a:p>
        </p:txBody>
      </p:sp>
      <p:sp>
        <p:nvSpPr>
          <p:cNvPr id="3" name="CuadroTexto 2"/>
          <p:cNvSpPr txBox="1"/>
          <p:nvPr/>
        </p:nvSpPr>
        <p:spPr>
          <a:xfrm>
            <a:off x="295622" y="1251495"/>
            <a:ext cx="10822692" cy="26776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TIENEN UN PENSAMIENTO LOGICO, LO QUE LES PERMITE ENTENDER QUE LA MUERTE EXISTE.</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LA MUERTE ES POR UNA ENFERMEDAD.</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COMIENZAN A ENTENDER QUE LA MUERTE ES IRREVERSIBLE, </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ES PERMANENTE E INEVITABLE.</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MUESTRAN MAS INTERES POR LOS DETALLES DE LA MUERTE.</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SIENTEN MIEDO HACIA LA MUERTE.</a:t>
            </a:r>
            <a:endParaRPr lang="es-MX" sz="2400" dirty="0">
              <a:solidFill>
                <a:schemeClr val="tx1"/>
              </a:solidFill>
              <a:latin typeface="Aharoni" panose="02010803020104030203" pitchFamily="2" charset="-79"/>
              <a:cs typeface="Aharoni" panose="02010803020104030203" pitchFamily="2" charset="-79"/>
            </a:endParaRPr>
          </a:p>
        </p:txBody>
      </p:sp>
      <p:sp>
        <p:nvSpPr>
          <p:cNvPr id="4" name="CuadroTexto 3"/>
          <p:cNvSpPr txBox="1"/>
          <p:nvPr/>
        </p:nvSpPr>
        <p:spPr>
          <a:xfrm>
            <a:off x="264462" y="4350431"/>
            <a:ext cx="8750104"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sz="2400" dirty="0" smtClean="0">
                <a:solidFill>
                  <a:schemeClr val="tx1"/>
                </a:solidFill>
                <a:latin typeface="Aharoni" panose="02010803020104030203" pitchFamily="2" charset="-79"/>
                <a:cs typeface="Aharoni" panose="02010803020104030203" pitchFamily="2" charset="-79"/>
              </a:rPr>
              <a:t>PUEDEN PRESENTAR:</a:t>
            </a:r>
          </a:p>
          <a:p>
            <a:pPr algn="just"/>
            <a:r>
              <a:rPr lang="es-MX" sz="2400" dirty="0" smtClean="0">
                <a:solidFill>
                  <a:schemeClr val="tx1"/>
                </a:solidFill>
                <a:latin typeface="Aharoni" panose="02010803020104030203" pitchFamily="2" charset="-79"/>
                <a:cs typeface="Aharoni" panose="02010803020104030203" pitchFamily="2" charset="-79"/>
              </a:rPr>
              <a:t>CULPA, TEMOR A LO DESCONOCIDO LO QUE LE GENERA ANSIEDAD, ENOJO, NEGACION, PUEDE HABER REGRESION DE CONDUCTA, FALTA DE CONCENTRACION EN LAS ACTIVIDADES ESCOLARES.</a:t>
            </a:r>
            <a:endParaRPr lang="es-MX" sz="2400" dirty="0">
              <a:solidFill>
                <a:schemeClr val="tx1"/>
              </a:solidFill>
              <a:latin typeface="Aharoni" panose="02010803020104030203" pitchFamily="2" charset="-79"/>
              <a:cs typeface="Aharoni" panose="02010803020104030203" pitchFamily="2" charset="-79"/>
            </a:endParaRPr>
          </a:p>
        </p:txBody>
      </p:sp>
      <p:pic>
        <p:nvPicPr>
          <p:cNvPr id="5" name="Picture 2" descr="El duelo en los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366" y="2165283"/>
            <a:ext cx="2870784" cy="45044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8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3087" y="382099"/>
            <a:ext cx="677140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s-MX" sz="32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DE LOS DOCE AÑOS EN ADELANTE</a:t>
            </a:r>
            <a:endParaRPr lang="es-MX" sz="32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3" name="CuadroTexto 2"/>
          <p:cNvSpPr txBox="1"/>
          <p:nvPr/>
        </p:nvSpPr>
        <p:spPr>
          <a:xfrm>
            <a:off x="183087" y="1213546"/>
            <a:ext cx="8449926" cy="52629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 ESTA EDAD MUESTRAN UN PENSAMIENTO ABSTRACTO Y FILOSOFICO, QUE LES PERMITE HACER RAZONAMIENTOS SOBE LAS CAUSAS DE LA MUERTE Y EL EFECTO EN LAS RELACIONES CON LAS FIGURAS SIGNIFICATIVAS.</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SUELEN PRESENTAR TEMOR PARA EXPRESAR SUS EMOCIONES Y HAY UNA TENDENCIA A MOSTRAR REBELDIA.</a:t>
            </a:r>
          </a:p>
          <a:p>
            <a:pPr marL="342900" indent="-342900" algn="just">
              <a:buFont typeface="Wingdings" panose="05000000000000000000" pitchFamily="2" charset="2"/>
              <a:buChar char="v"/>
            </a:pPr>
            <a:endPar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CONDUCTAS FRECUENTES:</a:t>
            </a:r>
          </a:p>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ENOJO, CULPA, RESENTIMIENTO, ANSIEDAD, MIEDO A LA MUERTE, TRASTORNOS EN EL SUEÑO Y EN LA ALIMENTACION, BAJO RENDIMIENTO ESCOLAR, CONDUCTAS DE RIESGO.</a:t>
            </a:r>
            <a:endParaRPr lang="es-MX" sz="24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4098" name="Picture 2" descr="El duelo en la infancia – Activa Psicología y Form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013" y="1213546"/>
            <a:ext cx="3361764" cy="526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951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frases de duelo infant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4" y="101600"/>
            <a:ext cx="12096725" cy="675639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685801" y="5357813"/>
            <a:ext cx="11144249" cy="971252"/>
          </a:xfrm>
          <a:prstGeom prst="rect">
            <a:avLst/>
          </a:prstGeom>
          <a:noFill/>
        </p:spPr>
        <p:txBody>
          <a:bodyPr wrap="none" lIns="91440" tIns="45720" rIns="91440" bIns="45720">
            <a:prstTxWarp prst="textChevronInverted">
              <a:avLst/>
            </a:prstTxWarp>
            <a:spAutoFit/>
          </a:bodyPr>
          <a:lstStyle/>
          <a:p>
            <a:pPr algn="ctr"/>
            <a:r>
              <a:rPr lang="es-ES" sz="5400" b="1" cap="none" spc="0" dirty="0" smtClean="0">
                <a:ln w="22225">
                  <a:solidFill>
                    <a:schemeClr val="accent2">
                      <a:lumMod val="75000"/>
                    </a:schemeClr>
                  </a:solidFill>
                  <a:prstDash val="solid"/>
                </a:ln>
                <a:effectLst/>
              </a:rPr>
              <a:t>EXPLICAME QUE ES LA MUERTE</a:t>
            </a:r>
            <a:endParaRPr lang="es-ES" sz="5400" b="1" cap="none" spc="0" dirty="0">
              <a:ln w="22225">
                <a:solidFill>
                  <a:schemeClr val="accent2">
                    <a:lumMod val="75000"/>
                  </a:schemeClr>
                </a:solidFill>
                <a:prstDash val="solid"/>
              </a:ln>
              <a:effectLst/>
            </a:endParaRPr>
          </a:p>
        </p:txBody>
      </p:sp>
      <p:pic>
        <p:nvPicPr>
          <p:cNvPr id="6" name="Picture 4" descr="HUSI sensible al duelo materno - HU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774" y="142875"/>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75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013795591"/>
              </p:ext>
            </p:extLst>
          </p:nvPr>
        </p:nvGraphicFramePr>
        <p:xfrm>
          <a:off x="171449" y="344442"/>
          <a:ext cx="6142748" cy="6105376"/>
        </p:xfrm>
        <a:graphic>
          <a:graphicData uri="http://schemas.openxmlformats.org/drawingml/2006/table">
            <a:tbl>
              <a:tblPr firstRow="1" bandRow="1">
                <a:tableStyleId>{21E4AEA4-8DFA-4A89-87EB-49C32662AFE0}</a:tableStyleId>
              </a:tblPr>
              <a:tblGrid>
                <a:gridCol w="3071374"/>
                <a:gridCol w="3071374"/>
              </a:tblGrid>
              <a:tr h="575979">
                <a:tc gridSpan="2">
                  <a:txBody>
                    <a:bodyPr/>
                    <a:lstStyle/>
                    <a:p>
                      <a:pPr algn="ctr"/>
                      <a:r>
                        <a:rPr lang="es-MX" sz="2400" dirty="0" smtClean="0">
                          <a:solidFill>
                            <a:schemeClr val="tx1"/>
                          </a:solidFill>
                        </a:rPr>
                        <a:t>LA MUERTE ES</a:t>
                      </a:r>
                      <a:endParaRPr lang="es-MX" sz="2400" dirty="0">
                        <a:solidFill>
                          <a:schemeClr val="tx1"/>
                        </a:solidFill>
                        <a:latin typeface="Aharoni" panose="02010803020104030203" pitchFamily="2" charset="-79"/>
                        <a:cs typeface="Aharoni" panose="02010803020104030203" pitchFamily="2" charset="-79"/>
                      </a:endParaRPr>
                    </a:p>
                  </a:txBody>
                  <a:tcPr/>
                </a:tc>
                <a:tc hMerge="1">
                  <a:txBody>
                    <a:bodyPr/>
                    <a:lstStyle/>
                    <a:p>
                      <a:endParaRPr lang="es-MX" dirty="0"/>
                    </a:p>
                  </a:txBody>
                  <a:tcPr/>
                </a:tc>
              </a:tr>
              <a:tr h="1036762">
                <a:tc>
                  <a:txBody>
                    <a:bodyPr/>
                    <a:lstStyle/>
                    <a:p>
                      <a:pPr algn="ctr"/>
                      <a:endParaRPr lang="es-MX" sz="2400" dirty="0" smtClean="0"/>
                    </a:p>
                    <a:p>
                      <a:pPr algn="ctr"/>
                      <a:r>
                        <a:rPr lang="es-MX" sz="2400" b="1" dirty="0" smtClean="0"/>
                        <a:t>UNIVERSAL</a:t>
                      </a:r>
                      <a:endParaRPr lang="es-MX" sz="2400" b="1" dirty="0">
                        <a:latin typeface="Aharoni" panose="02010803020104030203" pitchFamily="2" charset="-79"/>
                        <a:cs typeface="Aharoni" panose="02010803020104030203" pitchFamily="2" charset="-79"/>
                      </a:endParaRPr>
                    </a:p>
                  </a:txBody>
                  <a:tcPr>
                    <a:solidFill>
                      <a:schemeClr val="accent2">
                        <a:lumMod val="75000"/>
                      </a:schemeClr>
                    </a:solidFill>
                  </a:tcPr>
                </a:tc>
                <a:tc>
                  <a:txBody>
                    <a:bodyPr/>
                    <a:lstStyle/>
                    <a:p>
                      <a:pPr algn="ctr"/>
                      <a:r>
                        <a:rPr lang="es-MX" sz="2400" dirty="0" smtClean="0"/>
                        <a:t>TODOS LOS SERES VIVOS MUEREN</a:t>
                      </a:r>
                      <a:endParaRPr lang="es-MX" sz="2400" dirty="0">
                        <a:latin typeface="Aharoni" panose="02010803020104030203" pitchFamily="2" charset="-79"/>
                        <a:cs typeface="Aharoni" panose="02010803020104030203" pitchFamily="2" charset="-79"/>
                      </a:endParaRPr>
                    </a:p>
                  </a:txBody>
                  <a:tcPr>
                    <a:solidFill>
                      <a:schemeClr val="tx2">
                        <a:lumMod val="60000"/>
                        <a:lumOff val="40000"/>
                      </a:schemeClr>
                    </a:solidFill>
                  </a:tcPr>
                </a:tc>
              </a:tr>
              <a:tr h="1497545">
                <a:tc>
                  <a:txBody>
                    <a:bodyPr/>
                    <a:lstStyle/>
                    <a:p>
                      <a:pPr algn="ctr"/>
                      <a:endParaRPr lang="es-MX" sz="2400" dirty="0" smtClean="0"/>
                    </a:p>
                    <a:p>
                      <a:pPr algn="ctr"/>
                      <a:r>
                        <a:rPr lang="es-MX" sz="2400" b="1" dirty="0" smtClean="0"/>
                        <a:t>IRREVERSIBLE</a:t>
                      </a:r>
                      <a:endParaRPr lang="es-MX" sz="2400" b="1" dirty="0">
                        <a:latin typeface="Aharoni" panose="02010803020104030203" pitchFamily="2" charset="-79"/>
                        <a:cs typeface="Aharoni" panose="02010803020104030203" pitchFamily="2" charset="-79"/>
                      </a:endParaRPr>
                    </a:p>
                  </a:txBody>
                  <a:tcPr>
                    <a:solidFill>
                      <a:schemeClr val="accent3">
                        <a:lumMod val="75000"/>
                      </a:schemeClr>
                    </a:solidFill>
                  </a:tcPr>
                </a:tc>
                <a:tc>
                  <a:txBody>
                    <a:bodyPr/>
                    <a:lstStyle/>
                    <a:p>
                      <a:pPr algn="ctr"/>
                      <a:endParaRPr lang="es-MX" sz="2400" dirty="0" smtClean="0"/>
                    </a:p>
                    <a:p>
                      <a:pPr algn="ctr"/>
                      <a:r>
                        <a:rPr lang="es-MX" sz="2400" dirty="0" smtClean="0"/>
                        <a:t>NUNCA VOLVEMOS A ESTAR VIVOS</a:t>
                      </a:r>
                      <a:endParaRPr lang="es-MX" sz="2400" dirty="0">
                        <a:latin typeface="Aharoni" panose="02010803020104030203" pitchFamily="2" charset="-79"/>
                        <a:cs typeface="Aharoni" panose="02010803020104030203" pitchFamily="2" charset="-79"/>
                      </a:endParaRPr>
                    </a:p>
                  </a:txBody>
                  <a:tcPr>
                    <a:solidFill>
                      <a:schemeClr val="accent2">
                        <a:lumMod val="60000"/>
                        <a:lumOff val="40000"/>
                      </a:schemeClr>
                    </a:solidFill>
                  </a:tcPr>
                </a:tc>
              </a:tr>
              <a:tr h="1497545">
                <a:tc>
                  <a:txBody>
                    <a:bodyPr/>
                    <a:lstStyle/>
                    <a:p>
                      <a:pPr algn="ctr"/>
                      <a:r>
                        <a:rPr lang="es-MX" sz="2400" b="1" dirty="0" smtClean="0"/>
                        <a:t>TODAS LAS FUNCIONES VITALES TERMINAN</a:t>
                      </a:r>
                      <a:endParaRPr lang="es-MX" sz="2400" b="1" dirty="0">
                        <a:latin typeface="Aharoni" panose="02010803020104030203" pitchFamily="2" charset="-79"/>
                        <a:cs typeface="Aharoni" panose="02010803020104030203" pitchFamily="2" charset="-79"/>
                      </a:endParaRPr>
                    </a:p>
                  </a:txBody>
                  <a:tcPr>
                    <a:lnB w="12700" cap="flat" cmpd="sng" algn="ctr">
                      <a:noFill/>
                      <a:prstDash val="solid"/>
                      <a:round/>
                      <a:headEnd type="none" w="med" len="med"/>
                      <a:tailEnd type="none" w="med" len="med"/>
                    </a:lnB>
                    <a:solidFill>
                      <a:schemeClr val="tx2">
                        <a:lumMod val="60000"/>
                        <a:lumOff val="40000"/>
                      </a:schemeClr>
                    </a:solidFill>
                  </a:tcPr>
                </a:tc>
                <a:tc>
                  <a:txBody>
                    <a:bodyPr/>
                    <a:lstStyle/>
                    <a:p>
                      <a:pPr algn="ctr"/>
                      <a:endParaRPr lang="es-MX" sz="2400" dirty="0" smtClean="0"/>
                    </a:p>
                    <a:p>
                      <a:pPr algn="ctr"/>
                      <a:r>
                        <a:rPr lang="es-MX" sz="2400" dirty="0" smtClean="0"/>
                        <a:t>EL CUERPO YA NO FUNCIONA</a:t>
                      </a:r>
                      <a:endParaRPr lang="es-MX" sz="2400" dirty="0">
                        <a:latin typeface="Aharoni" panose="02010803020104030203" pitchFamily="2" charset="-79"/>
                        <a:cs typeface="Aharoni" panose="02010803020104030203" pitchFamily="2" charset="-79"/>
                      </a:endParaRPr>
                    </a:p>
                  </a:txBody>
                  <a:tcPr>
                    <a:solidFill>
                      <a:schemeClr val="accent1">
                        <a:lumMod val="75000"/>
                      </a:schemeClr>
                    </a:solidFill>
                  </a:tcPr>
                </a:tc>
              </a:tr>
              <a:tr h="1497545">
                <a:tc>
                  <a:txBody>
                    <a:bodyPr/>
                    <a:lstStyle/>
                    <a:p>
                      <a:pPr algn="ctr"/>
                      <a:endParaRPr lang="es-MX" sz="2400" dirty="0" smtClean="0"/>
                    </a:p>
                    <a:p>
                      <a:pPr algn="ctr"/>
                      <a:r>
                        <a:rPr lang="es-MX" sz="2400" b="1" dirty="0" smtClean="0"/>
                        <a:t>TODAS </a:t>
                      </a:r>
                      <a:r>
                        <a:rPr lang="es-MX" sz="2400" b="1" dirty="0" smtClean="0"/>
                        <a:t>LAS MUERTES TIENEN UN PORQUE</a:t>
                      </a:r>
                      <a:endParaRPr lang="es-MX" sz="2400" b="1" dirty="0">
                        <a:latin typeface="Aharoni" panose="02010803020104030203" pitchFamily="2" charset="-79"/>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s-MX" sz="2400" dirty="0" smtClean="0"/>
                    </a:p>
                    <a:p>
                      <a:pPr algn="ctr"/>
                      <a:r>
                        <a:rPr lang="es-MX" sz="2400" dirty="0" smtClean="0"/>
                        <a:t>TIENEN </a:t>
                      </a:r>
                      <a:r>
                        <a:rPr lang="es-MX" sz="2400" dirty="0" smtClean="0"/>
                        <a:t>UNA CAUSA Y QUIEREN SABERLA.</a:t>
                      </a:r>
                      <a:endParaRPr lang="es-MX" sz="2400" dirty="0">
                        <a:latin typeface="Aharoni" panose="02010803020104030203" pitchFamily="2" charset="-79"/>
                        <a:cs typeface="Aharoni" panose="02010803020104030203" pitchFamily="2" charset="-79"/>
                      </a:endParaRPr>
                    </a:p>
                  </a:txBody>
                  <a:tcPr>
                    <a:lnL w="12700" cap="flat" cmpd="sng" algn="ctr">
                      <a:solidFill>
                        <a:schemeClr val="tx1"/>
                      </a:solidFill>
                      <a:prstDash val="solid"/>
                      <a:round/>
                      <a:headEnd type="none" w="med" len="med"/>
                      <a:tailEnd type="none" w="med" len="med"/>
                    </a:lnL>
                    <a:solidFill>
                      <a:schemeClr val="accent2">
                        <a:lumMod val="75000"/>
                      </a:schemeClr>
                    </a:solidFill>
                  </a:tcPr>
                </a:tc>
              </a:tr>
            </a:tbl>
          </a:graphicData>
        </a:graphic>
      </p:graphicFrame>
      <p:pic>
        <p:nvPicPr>
          <p:cNvPr id="1026" name="Picture 2" descr="Resultado de imagen para DUELO EN ADOLSC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891" y="179365"/>
            <a:ext cx="5387096" cy="30948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Resultado de imagen para DUELO EN ADOLSC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916" y="3502855"/>
            <a:ext cx="5387096" cy="30104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083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34063" y="2614612"/>
            <a:ext cx="6096000" cy="304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r>
              <a:rPr lang="es-MX" b="0" i="1" u="none" strike="noStrike" baseline="0" dirty="0" smtClean="0">
                <a:solidFill>
                  <a:srgbClr val="003352"/>
                </a:solidFill>
                <a:latin typeface="GillSansLight,Italic"/>
              </a:rPr>
              <a:t>“</a:t>
            </a:r>
            <a:r>
              <a:rPr lang="es-MX" sz="2400" b="0" i="1" u="none" strike="noStrike" baseline="0" dirty="0" smtClean="0">
                <a:solidFill>
                  <a:schemeClr val="tx1"/>
                </a:solidFill>
                <a:latin typeface="Aharoni" panose="02010803020104030203" pitchFamily="2" charset="-79"/>
                <a:cs typeface="Aharoni" panose="02010803020104030203" pitchFamily="2" charset="-79"/>
              </a:rPr>
              <a:t>PAPÁ, </a:t>
            </a:r>
            <a:r>
              <a:rPr lang="es-MX" sz="2400" b="0" i="0" u="none" strike="noStrike" baseline="0" dirty="0" smtClean="0">
                <a:solidFill>
                  <a:schemeClr val="tx1"/>
                </a:solidFill>
                <a:latin typeface="Aharoni" panose="02010803020104030203" pitchFamily="2" charset="-79"/>
                <a:cs typeface="Aharoni" panose="02010803020104030203" pitchFamily="2" charset="-79"/>
              </a:rPr>
              <a:t>¿</a:t>
            </a:r>
            <a:r>
              <a:rPr lang="es-MX" sz="2400" b="0" i="1" u="none" strike="noStrike" baseline="0" dirty="0" smtClean="0">
                <a:solidFill>
                  <a:schemeClr val="tx1"/>
                </a:solidFill>
                <a:latin typeface="Aharoni" panose="02010803020104030203" pitchFamily="2" charset="-79"/>
                <a:cs typeface="Aharoni" panose="02010803020104030203" pitchFamily="2" charset="-79"/>
              </a:rPr>
              <a:t>Y LOS ANIMALES TAMBIÉN MUEREN?”</a:t>
            </a:r>
          </a:p>
          <a:p>
            <a:pPr algn="just"/>
            <a:r>
              <a:rPr lang="es-MX" sz="2400" b="0" i="1" u="none" strike="noStrike" baseline="0" dirty="0" smtClean="0">
                <a:solidFill>
                  <a:schemeClr val="tx1"/>
                </a:solidFill>
                <a:latin typeface="Aharoni" panose="02010803020104030203" pitchFamily="2" charset="-79"/>
                <a:cs typeface="Aharoni" panose="02010803020104030203" pitchFamily="2" charset="-79"/>
              </a:rPr>
              <a:t>- “SÍ HIJO, LOS ANIMALES TAMBIÉN SE MUEREN. TODAS LAS COSAS QUE ESTÁN VIVAS ALGÚN DÍA SE MUEREN”.</a:t>
            </a:r>
          </a:p>
          <a:p>
            <a:pPr algn="just"/>
            <a:r>
              <a:rPr lang="es-MX" sz="2400" b="0" i="1" u="none" strike="noStrike" baseline="0" dirty="0" smtClean="0">
                <a:solidFill>
                  <a:schemeClr val="tx1"/>
                </a:solidFill>
                <a:latin typeface="Aharoni" panose="02010803020104030203" pitchFamily="2" charset="-79"/>
                <a:cs typeface="Aharoni" panose="02010803020104030203" pitchFamily="2" charset="-79"/>
              </a:rPr>
              <a:t>- “</a:t>
            </a:r>
            <a:r>
              <a:rPr lang="es-MX" sz="2400" b="0" i="0" u="none" strike="noStrike" baseline="0" dirty="0" smtClean="0">
                <a:solidFill>
                  <a:schemeClr val="tx1"/>
                </a:solidFill>
                <a:latin typeface="Aharoni" panose="02010803020104030203" pitchFamily="2" charset="-79"/>
                <a:cs typeface="Aharoni" panose="02010803020104030203" pitchFamily="2" charset="-79"/>
              </a:rPr>
              <a:t>¿</a:t>
            </a:r>
            <a:r>
              <a:rPr lang="es-MX" sz="2400" b="0" i="1" u="none" strike="noStrike" baseline="0" dirty="0" smtClean="0">
                <a:solidFill>
                  <a:schemeClr val="tx1"/>
                </a:solidFill>
                <a:latin typeface="Aharoni" panose="02010803020104030203" pitchFamily="2" charset="-79"/>
                <a:cs typeface="Aharoni" panose="02010803020104030203" pitchFamily="2" charset="-79"/>
              </a:rPr>
              <a:t>Y TÚ TAMBIÉN? YO NO QUIERO QUE TE MUERAS, </a:t>
            </a:r>
            <a:r>
              <a:rPr lang="es-MX" sz="2400" b="0" i="0" u="none" strike="noStrike" baseline="0" dirty="0" smtClean="0">
                <a:solidFill>
                  <a:schemeClr val="tx1"/>
                </a:solidFill>
                <a:latin typeface="Aharoni" panose="02010803020104030203" pitchFamily="2" charset="-79"/>
                <a:cs typeface="Aharoni" panose="02010803020104030203" pitchFamily="2" charset="-79"/>
              </a:rPr>
              <a:t>¿</a:t>
            </a:r>
            <a:r>
              <a:rPr lang="es-MX" sz="2400" b="0" i="1" u="none" strike="noStrike" baseline="0" dirty="0" smtClean="0">
                <a:solidFill>
                  <a:schemeClr val="tx1"/>
                </a:solidFill>
                <a:latin typeface="Aharoni" panose="02010803020104030203" pitchFamily="2" charset="-79"/>
                <a:cs typeface="Aharoni" panose="02010803020104030203" pitchFamily="2" charset="-79"/>
              </a:rPr>
              <a:t>TÚ NO, VERDAD? Y YO QUE SOY PEQUEÑITO, TAMPOCO”.</a:t>
            </a:r>
            <a:endParaRPr lang="es-MX" sz="2400" dirty="0">
              <a:solidFill>
                <a:schemeClr val="tx1"/>
              </a:solidFill>
              <a:latin typeface="Aharoni" panose="02010803020104030203" pitchFamily="2" charset="-79"/>
              <a:cs typeface="Aharoni" panose="02010803020104030203" pitchFamily="2" charset="-79"/>
            </a:endParaRPr>
          </a:p>
        </p:txBody>
      </p:sp>
      <p:pic>
        <p:nvPicPr>
          <p:cNvPr id="2050" name="Picture 2" descr="los seres vivos: Los seres v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0" y="1179878"/>
            <a:ext cx="5374460" cy="5335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774" y="142875"/>
            <a:ext cx="3486151" cy="228123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77439" y="142875"/>
            <a:ext cx="4843462"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3200" dirty="0" smtClean="0">
                <a:solidFill>
                  <a:schemeClr val="tx1"/>
                </a:solidFill>
                <a:latin typeface="Aharoni" panose="02010803020104030203" pitchFamily="2" charset="-79"/>
                <a:cs typeface="Aharoni" panose="02010803020104030203" pitchFamily="2" charset="-79"/>
              </a:rPr>
              <a:t>A.- UNIVERSAL</a:t>
            </a:r>
            <a:endParaRPr lang="es-MX" sz="32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63097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6865" y="181931"/>
            <a:ext cx="3673570"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dirty="0" smtClean="0">
                <a:ln w="22225">
                  <a:solidFill>
                    <a:schemeClr val="accent2"/>
                  </a:solidFill>
                  <a:prstDash val="solid"/>
                </a:ln>
                <a:solidFill>
                  <a:schemeClr val="tx1"/>
                </a:solidFill>
              </a:rPr>
              <a:t>QUE HACER</a:t>
            </a:r>
            <a:endParaRPr lang="es-ES" sz="5400" b="1" cap="none" spc="0" dirty="0">
              <a:ln w="22225">
                <a:solidFill>
                  <a:schemeClr val="accent2"/>
                </a:solidFill>
                <a:prstDash val="solid"/>
              </a:ln>
              <a:solidFill>
                <a:schemeClr val="tx1"/>
              </a:solidFill>
              <a:effectLst/>
            </a:endParaRPr>
          </a:p>
        </p:txBody>
      </p:sp>
      <p:sp>
        <p:nvSpPr>
          <p:cNvPr id="5" name="Rectángulo 4"/>
          <p:cNvSpPr/>
          <p:nvPr/>
        </p:nvSpPr>
        <p:spPr>
          <a:xfrm>
            <a:off x="333436" y="1389906"/>
            <a:ext cx="7839013" cy="52629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IMPORTANCIA DEL DIALOGO.</a:t>
            </a: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DECIR LA VERDAD- SER HONESTOS</a:t>
            </a:r>
          </a:p>
          <a:p>
            <a:pPr marL="342900" indent="-342900" algn="just">
              <a:buFont typeface="Wingdings" panose="05000000000000000000" pitchFamily="2" charset="2"/>
              <a:buChar char="v"/>
            </a:pPr>
            <a:r>
              <a:rPr lang="es-MX" sz="2400" b="0" i="0" u="none" strike="noStrike" baseline="0" dirty="0" smtClean="0">
                <a:solidFill>
                  <a:schemeClr val="tx1"/>
                </a:solidFill>
                <a:latin typeface="Aharoni" panose="02010803020104030203" pitchFamily="2" charset="-79"/>
                <a:cs typeface="Aharoni" panose="02010803020104030203" pitchFamily="2" charset="-79"/>
              </a:rPr>
              <a:t>NEGAR NO ES MÁS QUE ALEJAR A LOS NIÑOS DE SU CAPACIDAD PARA DESARROLLAR RECURSOS Y AVANZAR EN SU CRECIMIENTO</a:t>
            </a:r>
            <a:endParaRPr lang="es-MX" sz="2400" dirty="0" smtClean="0">
              <a:solidFill>
                <a:schemeClr val="tx1"/>
              </a:solidFill>
            </a:endParaRP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OCUPAR LAS PALABRAS APROPIADAS Y EL TONO ADECUADO.</a:t>
            </a: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NO INTROYECTAR NUESTROS PROPIOS MIEDOS, RESENTIMIENTOS, RENCORES, ETC.</a:t>
            </a: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TRANSMITIRLE QUE ESO SUCEDERA, PERO QUE NO HA DE SER EN ESE MOMENTO, QUE QUIZA PUEDE PASAR MUCHO </a:t>
            </a:r>
            <a:r>
              <a:rPr lang="es-MX" sz="2400" dirty="0" err="1" smtClean="0">
                <a:solidFill>
                  <a:schemeClr val="tx1"/>
                </a:solidFill>
                <a:latin typeface="Aharoni" panose="02010803020104030203" pitchFamily="2" charset="-79"/>
                <a:cs typeface="Aharoni" panose="02010803020104030203" pitchFamily="2" charset="-79"/>
              </a:rPr>
              <a:t>MUCHO</a:t>
            </a:r>
            <a:r>
              <a:rPr lang="es-MX" sz="2400" dirty="0" smtClean="0">
                <a:solidFill>
                  <a:schemeClr val="tx1"/>
                </a:solidFill>
                <a:latin typeface="Aharoni" panose="02010803020104030203" pitchFamily="2" charset="-79"/>
                <a:cs typeface="Aharoni" panose="02010803020104030203" pitchFamily="2" charset="-79"/>
              </a:rPr>
              <a:t> TIEMPO.</a:t>
            </a: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GARANTIZAR EL CUIDADO-NUNCA VA A ESTAR SOLO</a:t>
            </a:r>
          </a:p>
        </p:txBody>
      </p:sp>
      <p:pic>
        <p:nvPicPr>
          <p:cNvPr id="3074" name="Picture 2" descr="Consejos para hablar con los niños sobre la muerte | Los Tiemp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488" y="400049"/>
            <a:ext cx="3586191" cy="607218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4293908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5750" y="1451401"/>
            <a:ext cx="11658600" cy="184665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s-MX" sz="2400" b="0" i="0" u="none" strike="noStrike" baseline="0" dirty="0" smtClean="0">
                <a:solidFill>
                  <a:schemeClr val="tx1"/>
                </a:solidFill>
                <a:latin typeface="Aharoni" panose="02010803020104030203" pitchFamily="2" charset="-79"/>
                <a:cs typeface="Aharoni" panose="02010803020104030203" pitchFamily="2" charset="-79"/>
              </a:rPr>
              <a:t>ES SUMAMENTE IMPORTANTE QUE LOS NIÑOS COMPRENDAN QUE CUANDO UN SER VIVO O UNA PERSONA MUERE, JAMÁS VOLVERÁ A ESTAR VIVA. SE TRATA DE QUE COMPRENDAN QUE LA MUERTE ES ALGO PERMANENTE Y NO UN ESTADO TEMPORAL.</a:t>
            </a:r>
          </a:p>
          <a:p>
            <a:endParaRPr lang="es-MX" dirty="0"/>
          </a:p>
        </p:txBody>
      </p:sp>
      <p:pic>
        <p:nvPicPr>
          <p:cNvPr id="4098" name="Picture 2" descr="Cómo explicar la muerte a niños - Psicólogos mad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2709863"/>
            <a:ext cx="3857625" cy="38909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ángulo 6"/>
          <p:cNvSpPr/>
          <p:nvPr/>
        </p:nvSpPr>
        <p:spPr>
          <a:xfrm>
            <a:off x="1238251" y="3683317"/>
            <a:ext cx="6096000" cy="2308324"/>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r>
              <a:rPr lang="es-MX" b="0" i="1" u="none" strike="noStrike" baseline="0" dirty="0" smtClean="0">
                <a:solidFill>
                  <a:srgbClr val="003352"/>
                </a:solidFill>
                <a:latin typeface="GillSansLight,Italic"/>
              </a:rPr>
              <a:t>“</a:t>
            </a:r>
            <a:r>
              <a:rPr lang="es-MX" sz="2400" b="0" i="1" u="none" strike="noStrike" baseline="0" dirty="0" smtClean="0">
                <a:solidFill>
                  <a:schemeClr val="tx1"/>
                </a:solidFill>
                <a:latin typeface="Aharoni" panose="02010803020104030203" pitchFamily="2" charset="-79"/>
                <a:cs typeface="Aharoni" panose="02010803020104030203" pitchFamily="2" charset="-79"/>
              </a:rPr>
              <a:t>YA SÉ QUE MI ABUELITO</a:t>
            </a:r>
            <a:r>
              <a:rPr lang="es-MX" sz="2400" b="0" i="1" u="none" strike="noStrike" dirty="0" smtClean="0">
                <a:solidFill>
                  <a:schemeClr val="tx1"/>
                </a:solidFill>
                <a:latin typeface="Aharoni" panose="02010803020104030203" pitchFamily="2" charset="-79"/>
                <a:cs typeface="Aharoni" panose="02010803020104030203" pitchFamily="2" charset="-79"/>
              </a:rPr>
              <a:t> </a:t>
            </a:r>
            <a:r>
              <a:rPr lang="es-MX" sz="2400" b="0" i="1" u="none" strike="noStrike" baseline="0" dirty="0" smtClean="0">
                <a:solidFill>
                  <a:schemeClr val="tx1"/>
                </a:solidFill>
                <a:latin typeface="Aharoni" panose="02010803020104030203" pitchFamily="2" charset="-79"/>
                <a:cs typeface="Aharoni" panose="02010803020104030203" pitchFamily="2" charset="-79"/>
              </a:rPr>
              <a:t>HA MUERTO, PERO QUIERO QUE VENGA A VERME A MI CUMPLEAÑOS, LE</a:t>
            </a:r>
          </a:p>
          <a:p>
            <a:pPr algn="ctr"/>
            <a:r>
              <a:rPr lang="es-MX" sz="2400" b="0" i="1" u="none" strike="noStrike" baseline="0" dirty="0" smtClean="0">
                <a:solidFill>
                  <a:schemeClr val="tx1"/>
                </a:solidFill>
                <a:latin typeface="Aharoni" panose="02010803020104030203" pitchFamily="2" charset="-79"/>
                <a:cs typeface="Aharoni" panose="02010803020104030203" pitchFamily="2" charset="-79"/>
              </a:rPr>
              <a:t>TIENES QUE DECIR QUE VENGA”.</a:t>
            </a:r>
          </a:p>
          <a:p>
            <a:pPr algn="ctr"/>
            <a:r>
              <a:rPr lang="es-MX" sz="2400" b="0" i="1" u="none" strike="noStrike" baseline="0" dirty="0" smtClean="0">
                <a:solidFill>
                  <a:schemeClr val="tx1"/>
                </a:solidFill>
                <a:latin typeface="Aharoni" panose="02010803020104030203" pitchFamily="2" charset="-79"/>
                <a:cs typeface="Aharoni" panose="02010803020104030203" pitchFamily="2" charset="-79"/>
              </a:rPr>
              <a:t>- “MI  ABUELITO VENDRÁ DEL CIELO Y ME AYUDARÁ A SOPLAR LAS VELAS</a:t>
            </a:r>
            <a:r>
              <a:rPr lang="es-MX" sz="2400" b="0" i="1" u="none" strike="noStrike" baseline="0" dirty="0" smtClean="0">
                <a:latin typeface="Aharoni" panose="02010803020104030203" pitchFamily="2" charset="-79"/>
                <a:cs typeface="Aharoni" panose="02010803020104030203" pitchFamily="2" charset="-79"/>
              </a:rPr>
              <a:t>”</a:t>
            </a:r>
            <a:r>
              <a:rPr lang="es-MX" sz="2400" b="0" i="0" u="none" strike="noStrike" baseline="0" dirty="0" smtClean="0">
                <a:latin typeface="Aharoni" panose="02010803020104030203" pitchFamily="2" charset="-79"/>
                <a:cs typeface="Aharoni" panose="02010803020104030203" pitchFamily="2" charset="-79"/>
              </a:rPr>
              <a:t>.</a:t>
            </a:r>
            <a:endParaRPr lang="es-MX" sz="2400" dirty="0">
              <a:latin typeface="Aharoni" panose="02010803020104030203" pitchFamily="2" charset="-79"/>
              <a:cs typeface="Aharoni" panose="02010803020104030203" pitchFamily="2" charset="-79"/>
            </a:endParaRPr>
          </a:p>
        </p:txBody>
      </p:sp>
      <p:sp>
        <p:nvSpPr>
          <p:cNvPr id="2" name="Rectángulo 1"/>
          <p:cNvSpPr/>
          <p:nvPr/>
        </p:nvSpPr>
        <p:spPr>
          <a:xfrm>
            <a:off x="485774" y="151744"/>
            <a:ext cx="51149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latin typeface="Aharoni" panose="02010803020104030203" pitchFamily="2" charset="-79"/>
                <a:cs typeface="Aharoni" panose="02010803020104030203" pitchFamily="2" charset="-79"/>
              </a:rPr>
              <a:t>B.- IRREVERSIBLE</a:t>
            </a:r>
            <a:endParaRPr lang="es-MX" sz="32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07361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6830" y="1705072"/>
            <a:ext cx="11496676"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ACLARAR QUE NO SE VA A VOLVER A VER AL DIFUNTO.</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NO USAR EUFEMISMOS. NO CONSOLAR CON ARGUMENTOS QUE CONFUNDEN. </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DESMENTIR SU FANTASIA CON CARIÑO Y CON LA VERDAD, ASI LO ESTAMOS APOYANDO EN SU CAMINO PARA ASIMILIAR LO SUCEDIDO.</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MOSTRAR NUESTROS SENTIMIENTOS.</a:t>
            </a:r>
          </a:p>
          <a:p>
            <a:pPr marL="342900" indent="-342900" algn="just">
              <a:buFont typeface="Wingdings" panose="05000000000000000000" pitchFamily="2" charset="2"/>
              <a:buChar char="v"/>
            </a:pPr>
            <a:r>
              <a:rPr lang="es-MX" sz="2400" dirty="0">
                <a:latin typeface="Aharoni" panose="02010803020104030203" pitchFamily="2" charset="-79"/>
                <a:cs typeface="Aharoni" panose="02010803020104030203" pitchFamily="2" charset="-79"/>
              </a:rPr>
              <a:t>NO HABLARLE MAL AL NIÑO DE LA PERSONA FALLECIDA</a:t>
            </a:r>
            <a:endParaRPr lang="es-MX" sz="2400" dirty="0" smtClean="0">
              <a:latin typeface="Aharoni" panose="02010803020104030203" pitchFamily="2" charset="-79"/>
              <a:cs typeface="Aharoni" panose="02010803020104030203" pitchFamily="2" charset="-79"/>
            </a:endParaRPr>
          </a:p>
          <a:p>
            <a:endParaRPr lang="es-MX" sz="2400" dirty="0" smtClean="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446865" y="181931"/>
            <a:ext cx="3673570"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dirty="0" smtClean="0">
                <a:ln w="22225">
                  <a:solidFill>
                    <a:schemeClr val="accent2"/>
                  </a:solidFill>
                  <a:prstDash val="solid"/>
                </a:ln>
                <a:solidFill>
                  <a:schemeClr val="tx1"/>
                </a:solidFill>
              </a:rPr>
              <a:t>QUE HACER</a:t>
            </a:r>
            <a:endParaRPr lang="es-ES" sz="5400" b="1" cap="none" spc="0" dirty="0">
              <a:ln w="22225">
                <a:solidFill>
                  <a:schemeClr val="accent2"/>
                </a:solidFill>
                <a:prstDash val="solid"/>
              </a:ln>
              <a:solidFill>
                <a:schemeClr val="tx1"/>
              </a:solidFill>
              <a:effectLst/>
            </a:endParaRPr>
          </a:p>
        </p:txBody>
      </p:sp>
      <p:sp>
        <p:nvSpPr>
          <p:cNvPr id="5" name="Rectángulo 4"/>
          <p:cNvSpPr/>
          <p:nvPr/>
        </p:nvSpPr>
        <p:spPr>
          <a:xfrm>
            <a:off x="216830" y="4887472"/>
            <a:ext cx="11496676"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MX" sz="2400" b="0" i="0" u="none" strike="noStrike" baseline="0" dirty="0" smtClean="0">
                <a:solidFill>
                  <a:schemeClr val="tx1"/>
                </a:solidFill>
                <a:latin typeface="Aharoni" panose="02010803020104030203" pitchFamily="2" charset="-79"/>
                <a:cs typeface="Aharoni" panose="02010803020104030203" pitchFamily="2" charset="-79"/>
              </a:rPr>
              <a:t>EL DUELO ES UN PROCESO DOLOROSO QUE IMPLICA REDEFINIR NUESTROS LAZOS CON LA PERSONA QUE HA FALLECIDO. UN PRIMER PASO ESENCIAL EN ESTE PROCESO, PARA LOS NIÑOS Y PARA LOS ADULTOS, ES ACEPTAR QUE LA PÉRDIDA ES PERMANENTE Y DEFINITIVA</a:t>
            </a:r>
            <a:endParaRPr lang="es-MX" sz="2400" dirty="0">
              <a:solidFill>
                <a:schemeClr val="tx1"/>
              </a:solidFill>
              <a:latin typeface="Aharoni" panose="02010803020104030203" pitchFamily="2" charset="-79"/>
              <a:cs typeface="Aharoni" panose="02010803020104030203" pitchFamily="2" charset="-79"/>
            </a:endParaRPr>
          </a:p>
        </p:txBody>
      </p:sp>
      <p:pic>
        <p:nvPicPr>
          <p:cNvPr id="6" name="Picture 4" descr="HUSI sensible al duelo materno - HU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17" y="0"/>
            <a:ext cx="3486151" cy="170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39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793581" y="1604486"/>
            <a:ext cx="6096000" cy="2677656"/>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r>
              <a:rPr lang="es-MX" sz="2400" b="0" i="0" u="none" strike="noStrike" baseline="0" dirty="0" smtClean="0">
                <a:solidFill>
                  <a:schemeClr val="tx1"/>
                </a:solidFill>
                <a:latin typeface="Aharoni" panose="02010803020104030203" pitchFamily="2" charset="-79"/>
                <a:cs typeface="Aharoni" panose="02010803020104030203" pitchFamily="2" charset="-79"/>
              </a:rPr>
              <a:t>ESTE HECHO HACE REFERENCIA A QUE, CUANDO UNA PERSONA MUERE, SU CUERPO DEJA LITERALMENTE DE FUNCIONAR: NO RESPIRA, NO SE MUEVE, NO LE LATE EL CORAZÓN Y DEJA A SU VEZ DE SENTIR, DE VER, DE OÍR Y DE PENSAR</a:t>
            </a:r>
            <a:r>
              <a:rPr lang="es-MX" sz="2400" b="0" i="0" u="none" strike="noStrike" baseline="0" dirty="0" smtClean="0">
                <a:solidFill>
                  <a:schemeClr val="bg1"/>
                </a:solidFill>
                <a:latin typeface="Aharoni" panose="02010803020104030203" pitchFamily="2" charset="-79"/>
                <a:cs typeface="Aharoni" panose="02010803020104030203" pitchFamily="2" charset="-79"/>
              </a:rPr>
              <a:t>.</a:t>
            </a:r>
            <a:endParaRPr lang="es-MX" sz="2400" dirty="0">
              <a:solidFill>
                <a:schemeClr val="bg1"/>
              </a:solidFill>
              <a:latin typeface="Aharoni" panose="02010803020104030203" pitchFamily="2" charset="-79"/>
              <a:cs typeface="Aharoni" panose="02010803020104030203" pitchFamily="2" charset="-79"/>
            </a:endParaRPr>
          </a:p>
        </p:txBody>
      </p:sp>
      <p:pic>
        <p:nvPicPr>
          <p:cNvPr id="5122" name="Picture 2" descr="Hablar de muerte con los niños - La Terc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1390174"/>
            <a:ext cx="4630738" cy="3181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09650" y="5085993"/>
            <a:ext cx="8524876"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s-MX" sz="2400" i="1" u="none" strike="noStrike" baseline="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“CÓMO VA A VER EL ABUELO SI NO SE HA LLEVADO SUS GAFAS? ¿LE  GUSTARÁ LA COMIDA DEL CIELO? ¿TIENEN ALLÍ TELEVISIÓN?  TENDRA FRIO?…</a:t>
            </a:r>
            <a:endParaRPr lang="es-MX" sz="2400" i="1"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5" name="Rectángulo 4"/>
          <p:cNvSpPr/>
          <p:nvPr/>
        </p:nvSpPr>
        <p:spPr>
          <a:xfrm>
            <a:off x="641350" y="218778"/>
            <a:ext cx="10631489"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3600" b="1" spc="50" dirty="0" smtClean="0">
                <a:ln w="9525" cmpd="sng">
                  <a:solidFill>
                    <a:schemeClr val="accent1"/>
                  </a:solidFill>
                  <a:prstDash val="solid"/>
                </a:ln>
                <a:solidFill>
                  <a:schemeClr val="tx1"/>
                </a:solidFill>
                <a:effectLst>
                  <a:glow rad="38100">
                    <a:schemeClr val="accent1">
                      <a:alpha val="40000"/>
                    </a:schemeClr>
                  </a:glow>
                </a:effectLst>
                <a:latin typeface="Aharoni" panose="02010803020104030203" pitchFamily="2" charset="-79"/>
                <a:cs typeface="Aharoni" panose="02010803020104030203" pitchFamily="2" charset="-79"/>
              </a:rPr>
              <a:t>C.- LAS FUNCIONES VITALES TERMINAN</a:t>
            </a:r>
            <a:endParaRPr lang="es-MX" sz="3600" b="1" spc="50" dirty="0">
              <a:ln w="9525" cmpd="sng">
                <a:solidFill>
                  <a:schemeClr val="accent1"/>
                </a:solidFill>
                <a:prstDash val="solid"/>
              </a:ln>
              <a:solidFill>
                <a:schemeClr val="tx1"/>
              </a:solidFill>
              <a:effectLst>
                <a:glow rad="38100">
                  <a:schemeClr val="accent1">
                    <a:alpha val="4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88415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1364" y="1529410"/>
            <a:ext cx="11619914"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DISCIPLINA QUE INVESTIGA EL SENTIDO DE LA MUERTE DEL SER HUMANO.</a:t>
            </a: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ESTUDIA A LA MUERTE COMO UN PROCESO.</a:t>
            </a: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ESTUDIO INTERDISCIPLINARIO DE LA MUERTE, ESPECIALMENTE DE LAS MEDIDAS PARA DISMINUIR EL SUFRIMIENTO FISICO, PSICOLOGICO Y ESPIRITUAL  DE LOS ENFERMOS TERMINALES.</a:t>
            </a: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ES </a:t>
            </a:r>
            <a:r>
              <a:rPr lang="es-MX" sz="2000" dirty="0">
                <a:latin typeface="Aharoni" panose="02010803020104030203" pitchFamily="2" charset="-79"/>
                <a:cs typeface="Aharoni" panose="02010803020104030203" pitchFamily="2" charset="-79"/>
              </a:rPr>
              <a:t>UNA CIENCIA QUE ESTUDIA LOS PROCESOS DE VIDA, ENFERMEDAD Y MUERTE, BASANDOSE EN EL MODELO BIO-PSICO-SOCIAL Y ESPIRITUAL, CUYO OBJETIVO PRINCIPAL ES MEJORAR LA CALIDAD DE VIDA DE LOS PARTICIPANTES EN EL PROCESO TANATOLOGICO </a:t>
            </a:r>
            <a:r>
              <a:rPr lang="es-MX" sz="2000" dirty="0" smtClean="0">
                <a:latin typeface="Aharoni" panose="02010803020104030203" pitchFamily="2" charset="-79"/>
                <a:cs typeface="Aharoni" panose="02010803020104030203" pitchFamily="2" charset="-79"/>
              </a:rPr>
              <a:t>( DR. POLO SCOTT)</a:t>
            </a:r>
            <a:endParaRPr lang="es-MX" sz="2000" dirty="0">
              <a:latin typeface="Aharoni" panose="02010803020104030203" pitchFamily="2" charset="-79"/>
              <a:cs typeface="Aharoni" panose="02010803020104030203" pitchFamily="2" charset="-79"/>
            </a:endParaRPr>
          </a:p>
        </p:txBody>
      </p:sp>
      <p:sp>
        <p:nvSpPr>
          <p:cNvPr id="4" name="CuadroTexto 3"/>
          <p:cNvSpPr txBox="1"/>
          <p:nvPr/>
        </p:nvSpPr>
        <p:spPr>
          <a:xfrm>
            <a:off x="682695" y="405991"/>
            <a:ext cx="8398413"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3200" dirty="0" smtClean="0">
                <a:solidFill>
                  <a:schemeClr val="tx1"/>
                </a:solidFill>
                <a:latin typeface="Aharoni" panose="02010803020104030203" pitchFamily="2" charset="-79"/>
                <a:cs typeface="Aharoni" panose="02010803020104030203" pitchFamily="2" charset="-79"/>
              </a:rPr>
              <a:t>ALGUNAS DEFINICIONES Y CONCEPTOS</a:t>
            </a:r>
            <a:endParaRPr lang="es-MX" sz="3200" dirty="0">
              <a:solidFill>
                <a:schemeClr val="tx1"/>
              </a:solidFill>
              <a:latin typeface="Aharoni" panose="02010803020104030203" pitchFamily="2" charset="-79"/>
              <a:cs typeface="Aharoni" panose="02010803020104030203" pitchFamily="2" charset="-79"/>
            </a:endParaRPr>
          </a:p>
        </p:txBody>
      </p:sp>
      <p:pic>
        <p:nvPicPr>
          <p:cNvPr id="5" name="Imagen 4"/>
          <p:cNvPicPr>
            <a:picLocks noChangeAspect="1"/>
          </p:cNvPicPr>
          <p:nvPr/>
        </p:nvPicPr>
        <p:blipFill>
          <a:blip r:embed="rId2"/>
          <a:stretch>
            <a:fillRect/>
          </a:stretch>
        </p:blipFill>
        <p:spPr>
          <a:xfrm>
            <a:off x="6599946" y="4518213"/>
            <a:ext cx="3808602" cy="2259106"/>
          </a:xfrm>
          <a:prstGeom prst="ellipse">
            <a:avLst/>
          </a:prstGeom>
          <a:ln>
            <a:noFill/>
          </a:ln>
          <a:effectLst>
            <a:softEdge rad="112500"/>
          </a:effectLst>
        </p:spPr>
      </p:pic>
      <p:pic>
        <p:nvPicPr>
          <p:cNvPr id="7" name="Imagen 6"/>
          <p:cNvPicPr>
            <a:picLocks noChangeAspect="1"/>
          </p:cNvPicPr>
          <p:nvPr/>
        </p:nvPicPr>
        <p:blipFill>
          <a:blip r:embed="rId3"/>
          <a:stretch>
            <a:fillRect/>
          </a:stretch>
        </p:blipFill>
        <p:spPr>
          <a:xfrm>
            <a:off x="2474260" y="4612341"/>
            <a:ext cx="4125686" cy="2164977"/>
          </a:xfrm>
          <a:prstGeom prst="ellipse">
            <a:avLst/>
          </a:prstGeom>
          <a:ln>
            <a:noFill/>
          </a:ln>
          <a:effectLst>
            <a:softEdge rad="112500"/>
          </a:effectLst>
        </p:spPr>
      </p:pic>
    </p:spTree>
    <p:extLst>
      <p:ext uri="{BB962C8B-B14F-4D97-AF65-F5344CB8AC3E}">
        <p14:creationId xmlns:p14="http://schemas.microsoft.com/office/powerpoint/2010/main" val="4212681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40665" y="271199"/>
            <a:ext cx="3673570"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dirty="0" smtClean="0">
                <a:ln w="22225">
                  <a:solidFill>
                    <a:schemeClr val="accent2"/>
                  </a:solidFill>
                  <a:prstDash val="solid"/>
                </a:ln>
                <a:solidFill>
                  <a:schemeClr val="tx1"/>
                </a:solidFill>
              </a:rPr>
              <a:t>QUE HACER</a:t>
            </a:r>
            <a:endParaRPr lang="es-ES" sz="5400" b="1" cap="none" spc="0" dirty="0">
              <a:ln w="22225">
                <a:solidFill>
                  <a:schemeClr val="accent2"/>
                </a:solidFill>
                <a:prstDash val="solid"/>
              </a:ln>
              <a:solidFill>
                <a:schemeClr val="tx1"/>
              </a:solidFill>
              <a:effectLst/>
            </a:endParaRPr>
          </a:p>
        </p:txBody>
      </p:sp>
      <p:sp>
        <p:nvSpPr>
          <p:cNvPr id="3" name="Rectángulo 2"/>
          <p:cNvSpPr/>
          <p:nvPr/>
        </p:nvSpPr>
        <p:spPr>
          <a:xfrm>
            <a:off x="285750" y="1290999"/>
            <a:ext cx="11739502" cy="526297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342900" indent="-342900" algn="just">
              <a:buFont typeface="Wingdings" panose="05000000000000000000" pitchFamily="2" charset="2"/>
              <a:buChar char="v"/>
            </a:pPr>
            <a:r>
              <a:rPr lang="es-MX" sz="2400" b="0" i="0" u="none" strike="noStrike" baseline="0" dirty="0" smtClean="0">
                <a:solidFill>
                  <a:schemeClr val="tx1"/>
                </a:solidFill>
                <a:latin typeface="Aharoni" panose="02010803020104030203" pitchFamily="2" charset="-79"/>
                <a:cs typeface="Aharoni" panose="02010803020104030203" pitchFamily="2" charset="-79"/>
              </a:rPr>
              <a:t>AL NIÑO DEBE QUEDARLE CLARO QUE LA PERSONA QUE MUERE YA NO VA A VOLVER MÁS Y QUE SU CUERPO HA DEJADO DE SENTIR, PENSAR O VER LO QUE NOSOTROS HACEMOS.</a:t>
            </a:r>
          </a:p>
          <a:p>
            <a:pPr marL="342900" indent="-342900" algn="just">
              <a:buFont typeface="Wingdings" panose="05000000000000000000" pitchFamily="2" charset="2"/>
              <a:buChar char="v"/>
            </a:pPr>
            <a:endParaRPr lang="es-MX" sz="2400" b="0" i="0" u="none" strike="noStrike" baseline="0" dirty="0" smtClean="0">
              <a:solidFill>
                <a:schemeClr val="tx1"/>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DESPUÉS PODREMOS HABLARLE DE NUESTROS SENTIMIENTOS Y DE QUE SIEMPRE NOS ACORDAREMOS DE ESA PERSONA, PORQUE SIEMPRE ESTARÁ EN NUESTRO RECUERDO Y EN NUESTRO CORAZÓN. </a:t>
            </a:r>
          </a:p>
          <a:p>
            <a:pPr marL="342900" indent="-342900" algn="just">
              <a:buFont typeface="Wingdings" panose="05000000000000000000" pitchFamily="2" charset="2"/>
              <a:buChar char="v"/>
            </a:pPr>
            <a:endParaRPr lang="es-MX" sz="2400" dirty="0" smtClean="0">
              <a:solidFill>
                <a:schemeClr val="tx1"/>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ES AHÍ, EN EL MUNDO EMOCIONAL, EN EL MUNDO DE LOS RECUERDOS, DONDE LA PERSONA PERMANECERÁ VIVA PARA NOSOTROS, DONDE LA RECORDAREMOS RIENDO, CANTANDO, CONTANDO HISTORIAS, ENSEÑÁNDONOS LO QUE AHORA SABEMOS, HACIENDO LAS COSAS QUE LE GUSTABAN, ETC.</a:t>
            </a:r>
          </a:p>
          <a:p>
            <a:endParaRPr lang="es-MX" sz="2400" dirty="0">
              <a:solidFill>
                <a:schemeClr val="tx1"/>
              </a:solidFill>
              <a:latin typeface="Aharoni" panose="02010803020104030203" pitchFamily="2" charset="-79"/>
              <a:cs typeface="Aharoni" panose="02010803020104030203" pitchFamily="2" charset="-79"/>
            </a:endParaRPr>
          </a:p>
        </p:txBody>
      </p:sp>
      <p:pic>
        <p:nvPicPr>
          <p:cNvPr id="4" name="Picture 4" descr="HUSI sensible al duelo materno - H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0"/>
            <a:ext cx="2239903" cy="146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941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xplicar la muerte a los niños Archives | Fundación Mario Losantos del  Campo - FM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762" y="495300"/>
            <a:ext cx="3579813" cy="574833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300038" y="1599546"/>
            <a:ext cx="7715250" cy="2677656"/>
          </a:xfrm>
          <a:prstGeom prst="rect">
            <a:avLst/>
          </a:prstGeom>
        </p:spPr>
        <p:txBody>
          <a:bodyPr wrap="square">
            <a:spAutoFit/>
          </a:bodyPr>
          <a:lstStyle/>
          <a:p>
            <a:pPr algn="just"/>
            <a:r>
              <a:rPr lang="es-MX" sz="2400" b="0" i="0" u="none" strike="noStrike" baseline="0" dirty="0" smtClean="0">
                <a:latin typeface="Aharoni" panose="02010803020104030203" pitchFamily="2" charset="-79"/>
                <a:cs typeface="Aharoni" panose="02010803020104030203" pitchFamily="2" charset="-79"/>
              </a:rPr>
              <a:t>ES IMPORTANTE EXPLICAR AL NIÑO EL PORQUÉ DE LA MUERTE DE LA PERSONA QUE HA FALLECIDO. PORQUE SI NO LE DAMOS UNA EXPLICACIÓN DE LO SUCEDIDO O NO ALCANZA A COMPRENDERLO, ELABORARÁ SU PROPIA TEORÍA, DEJÁNDOSE LLEVAR POR SUS PENSAMIENTO MÁGICO, LO QUE PUEDE ACABAR GENERÁNDOLE MÁS ANGUSTIA</a:t>
            </a:r>
            <a:endParaRPr lang="es-MX" sz="2400" dirty="0">
              <a:latin typeface="Aharoni" panose="02010803020104030203" pitchFamily="2" charset="-79"/>
              <a:cs typeface="Aharoni" panose="02010803020104030203" pitchFamily="2" charset="-79"/>
            </a:endParaRPr>
          </a:p>
        </p:txBody>
      </p:sp>
      <p:sp>
        <p:nvSpPr>
          <p:cNvPr id="4" name="Rectángulo 3"/>
          <p:cNvSpPr/>
          <p:nvPr/>
        </p:nvSpPr>
        <p:spPr>
          <a:xfrm>
            <a:off x="300038" y="4657725"/>
            <a:ext cx="7972425" cy="1938992"/>
          </a:xfrm>
          <a:prstGeom prst="rect">
            <a:avLst/>
          </a:prstGeom>
        </p:spPr>
        <p:txBody>
          <a:bodyPr wrap="square">
            <a:spAutoFit/>
          </a:bodyPr>
          <a:lstStyle/>
          <a:p>
            <a:pPr algn="just"/>
            <a:r>
              <a:rPr lang="es-MX" sz="2000" b="0" i="1" u="none" strike="noStrike" baseline="0" dirty="0" smtClean="0">
                <a:latin typeface="Aharoni" panose="02010803020104030203" pitchFamily="2" charset="-79"/>
                <a:cs typeface="Aharoni" panose="02010803020104030203" pitchFamily="2" charset="-79"/>
              </a:rPr>
              <a:t>MAMÁ SE HA MUERTO Y A LO MEJOR ES MI CULPA, YO ESTABA ENOJADO CON ELLA”.</a:t>
            </a:r>
          </a:p>
          <a:p>
            <a:pPr algn="just"/>
            <a:r>
              <a:rPr lang="es-MX" sz="2000" b="0" i="1" u="none" strike="noStrike" baseline="0" dirty="0" smtClean="0">
                <a:latin typeface="Aharoni" panose="02010803020104030203" pitchFamily="2" charset="-79"/>
                <a:cs typeface="Aharoni" panose="02010803020104030203" pitchFamily="2" charset="-79"/>
              </a:rPr>
              <a:t>- </a:t>
            </a:r>
          </a:p>
          <a:p>
            <a:pPr algn="just"/>
            <a:r>
              <a:rPr lang="es-MX" sz="2000" b="0" i="1" u="none" strike="noStrike" baseline="0" dirty="0" smtClean="0">
                <a:latin typeface="Aharoni" panose="02010803020104030203" pitchFamily="2" charset="-79"/>
                <a:cs typeface="Aharoni" panose="02010803020104030203" pitchFamily="2" charset="-79"/>
              </a:rPr>
              <a:t>“MI HERMANITA ESTABA MUY ENFERMA Y YO NO QUERÍA QUE PASARA TANTO TIEMPO CON MAMÁ Y PAPÁ, AHORA SE HA MUERTO POR MI CULPA”.</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407194" y="495300"/>
            <a:ext cx="7500938"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3200" dirty="0" smtClean="0">
                <a:solidFill>
                  <a:schemeClr val="tx1"/>
                </a:solidFill>
                <a:latin typeface="Aharoni" panose="02010803020104030203" pitchFamily="2" charset="-79"/>
                <a:cs typeface="Aharoni" panose="02010803020104030203" pitchFamily="2" charset="-79"/>
              </a:rPr>
              <a:t>D.- TODAS LAS MUERTES TIENEN UN PORQUE</a:t>
            </a:r>
            <a:endParaRPr lang="es-MX" sz="32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0867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18752" y="381957"/>
            <a:ext cx="3673570"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dirty="0" smtClean="0">
                <a:ln w="22225">
                  <a:solidFill>
                    <a:schemeClr val="accent2"/>
                  </a:solidFill>
                  <a:prstDash val="solid"/>
                </a:ln>
                <a:solidFill>
                  <a:schemeClr val="tx1"/>
                </a:solidFill>
              </a:rPr>
              <a:t>QUE HACER</a:t>
            </a:r>
            <a:endParaRPr lang="es-ES" sz="5400" b="1" cap="none" spc="0" dirty="0">
              <a:ln w="22225">
                <a:solidFill>
                  <a:schemeClr val="accent2"/>
                </a:solidFill>
                <a:prstDash val="solid"/>
              </a:ln>
              <a:solidFill>
                <a:schemeClr val="tx1"/>
              </a:solidFill>
              <a:effectLst/>
            </a:endParaRPr>
          </a:p>
        </p:txBody>
      </p:sp>
      <p:sp>
        <p:nvSpPr>
          <p:cNvPr id="3" name="Rectángulo 2"/>
          <p:cNvSpPr/>
          <p:nvPr/>
        </p:nvSpPr>
        <p:spPr>
          <a:xfrm>
            <a:off x="476250" y="1704499"/>
            <a:ext cx="11368088" cy="4154984"/>
          </a:xfrm>
          <a:prstGeom prst="rect">
            <a:avLst/>
          </a:prstGeom>
        </p:spPr>
        <p:txBody>
          <a:bodyPr wrap="square">
            <a:spAutoFit/>
          </a:bodyPr>
          <a:lstStyle/>
          <a:p>
            <a:pPr marL="457200" lvl="0" indent="-4572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OFRECER AL NIÑO UN ESPACIO PERSONAL Y UN TIEMPO PARA LA EXPRESION DE LAS EMOCIONES.</a:t>
            </a:r>
          </a:p>
          <a:p>
            <a:pPr marL="457200" lvl="0" indent="-4572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RESPETAR EL TIEMPO DE MALESTAR, YA QUE SE TRATA DE ALGO NORMAL.</a:t>
            </a:r>
          </a:p>
          <a:p>
            <a:pPr marL="457200" lvl="0" indent="-4572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PREGUNTARLE AL NIÑO QUE NECESITA.</a:t>
            </a:r>
          </a:p>
          <a:p>
            <a:pPr marL="457200" lvl="0" indent="-4572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HACERLE COMPRENDER QUE LOS PENSAMIENTOS, SENTIMIENTOS DE ENOJO, DE RABIA, DE CELOS NUNCA PUEDEN PROVOCAR LA MUERTE.</a:t>
            </a:r>
          </a:p>
          <a:p>
            <a:pPr marL="457200" lvl="0" indent="-4572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ACLARARLES QUE ELLOS NO TIENEN LA CULPA Y AYUDARLES A COMPRENDER LA CAUSA FISICA DE LA MUERTE, TRANQUILIZA AL NIÑO(A)</a:t>
            </a:r>
          </a:p>
          <a:p>
            <a:pPr marL="457200" lvl="0" indent="-457200" algn="just">
              <a:buFont typeface="Wingdings" panose="05000000000000000000" pitchFamily="2" charset="2"/>
              <a:buChar char="v"/>
            </a:pPr>
            <a:r>
              <a:rPr lang="es-MX" sz="2400" dirty="0">
                <a:latin typeface="Aharoni" panose="02010803020104030203" pitchFamily="2" charset="-79"/>
                <a:cs typeface="Aharoni" panose="02010803020104030203" pitchFamily="2" charset="-79"/>
              </a:rPr>
              <a:t>LOS NIÑOS, ELLOS TAMBIÉN TIENEN SUS PROPIAS TEORÍAS SOBRE DÓNDE HA IDO O DÓNDE ESTÁ SU FAMILIAR AHORA QUE HA MUERTO (EN UNA ESTRELLA, EN UNA NUBE, ETC.). </a:t>
            </a:r>
          </a:p>
        </p:txBody>
      </p:sp>
      <p:pic>
        <p:nvPicPr>
          <p:cNvPr id="5" name="Picture 4" descr="HUSI sensible al duelo materno - HU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1" y="0"/>
            <a:ext cx="2728914" cy="178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2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375" y="386566"/>
            <a:ext cx="6810375" cy="61863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lgn="just">
              <a:buFont typeface="Wingdings" panose="05000000000000000000" pitchFamily="2" charset="2"/>
              <a:buChar char="v"/>
            </a:pPr>
            <a:r>
              <a:rPr lang="es-MX" sz="2200" i="0" u="none" strike="noStrike" baseline="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HAY QUE TRANSMITIR AL NIÑO LO ANTES POSIBLE LA NOTICIA DE LA MUERTE DEL SER QUERIDO Y SIEMPRE POR MEDIO DE UNA PERSONA QUE SIENTA CERCANA Y EN LA QUE CONFÍE, A SER POSIBLE SUS PROPIOS PADRES.</a:t>
            </a:r>
          </a:p>
          <a:p>
            <a:pPr marL="342900" indent="-342900" algn="just">
              <a:buFont typeface="Wingdings" panose="05000000000000000000" pitchFamily="2" charset="2"/>
              <a:buChar char="v"/>
            </a:pPr>
            <a:endParaRPr lang="es-MX" sz="2200" i="0" u="none" strike="noStrike" baseline="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i="0" u="none" strike="noStrike" baseline="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LA ESCUELA DEBE SER INFORMADA CUANTO ANTES DE LO SUCEDIDO PARA QUE EL EQUIPO DOCENTE Y PSICOPEDAGÓGICO TOME LAS MEDIDAS OPORTUNAS.</a:t>
            </a:r>
          </a:p>
          <a:p>
            <a:pPr marL="342900" indent="-342900" algn="just">
              <a:buFont typeface="Wingdings" panose="05000000000000000000" pitchFamily="2" charset="2"/>
              <a:buChar char="v"/>
            </a:pPr>
            <a:endParaRPr lang="es-MX" sz="2200" i="0" u="none" strike="noStrike" baseline="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i="0" u="none" strike="noStrike" baseline="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NINGUNA EXPLICACIÓN QUE SE LE DÉ AL NIÑO  SOBRE LA MUERTE DE SU FAMILIA TIENE POR QUÉ DARSE “DE GOLPE”. PODEMOS IR HACIÉNDOLO POCO A POCO Y COMPLETÁNDOLA SIEMPRE CON LAS PREGUNTAS, DUDAS Y OBSERVACIONES QUE ÉL MISMO QUIERA HACER</a:t>
            </a:r>
            <a:endParaRPr lang="es-MX" sz="22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13314" name="Picture 2" descr="PÉRDIDA O DUELO INFANTIL: CÓMO AYUDAR A LOS NIÑOS A MANEJARLO | Doctora  Descan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542" y="584617"/>
            <a:ext cx="4413667" cy="57112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370020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4733" y="509666"/>
            <a:ext cx="6955437" cy="26382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MX" sz="2400" dirty="0" smtClean="0">
                <a:solidFill>
                  <a:schemeClr val="tx1"/>
                </a:solidFill>
                <a:latin typeface="Aharoni" panose="02010803020104030203" pitchFamily="2" charset="-79"/>
                <a:cs typeface="Aharoni" panose="02010803020104030203" pitchFamily="2" charset="-79"/>
              </a:rPr>
              <a:t>RESTABLECER CUANTO ANTES LA VIDA COTIDIANA DEL MENOR: ES NECESARIO NO DESCUIDAR LAS RUTINAS Y LOS CUIDADOS COTIDIANOS DEL NIÑO. SENTIR QUE SU VIDA NO SE DESMORONA Y QUE QUIENES LE RODEAN SIGUEN ATENDIÉNDOLE ES VITAL PARA SU PROPIA RECUPERACIÓN.</a:t>
            </a:r>
          </a:p>
        </p:txBody>
      </p:sp>
      <p:sp>
        <p:nvSpPr>
          <p:cNvPr id="3" name="Rectángulo redondeado 2"/>
          <p:cNvSpPr/>
          <p:nvPr/>
        </p:nvSpPr>
        <p:spPr>
          <a:xfrm>
            <a:off x="404732" y="3522688"/>
            <a:ext cx="6955437" cy="30430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MX" sz="2400" dirty="0" smtClean="0">
                <a:solidFill>
                  <a:schemeClr val="tx1"/>
                </a:solidFill>
                <a:latin typeface="Aharoni" panose="02010803020104030203" pitchFamily="2" charset="-79"/>
                <a:cs typeface="Aharoni" panose="02010803020104030203" pitchFamily="2" charset="-79"/>
              </a:rPr>
              <a:t>AYUDAR A QUE EL MENOR PUEDA HABLAR Y EXPRESAR LO QUE PIENSA, DUDAS Y SIENTE</a:t>
            </a:r>
          </a:p>
          <a:p>
            <a:pPr algn="just"/>
            <a:r>
              <a:rPr lang="es-MX" sz="2400" dirty="0" smtClean="0">
                <a:solidFill>
                  <a:schemeClr val="tx1"/>
                </a:solidFill>
                <a:latin typeface="Aharoni" panose="02010803020104030203" pitchFamily="2" charset="-79"/>
                <a:cs typeface="Aharoni" panose="02010803020104030203" pitchFamily="2" charset="-79"/>
              </a:rPr>
              <a:t>SOBRE LO SUCEDIDO: CON SU EJEMPLO, EL ADULTO DEBE SERVIR DE MODELO DE COMUNICACIÓN OFRECIENDO AL NIÑO  LA POSIBILIDAD DE QUE SE EXPRESE.</a:t>
            </a:r>
            <a:endParaRPr lang="es-MX" sz="2400" dirty="0">
              <a:solidFill>
                <a:schemeClr val="tx1"/>
              </a:solidFill>
              <a:latin typeface="Aharoni" panose="02010803020104030203" pitchFamily="2" charset="-79"/>
              <a:cs typeface="Aharoni" panose="02010803020104030203" pitchFamily="2" charset="-79"/>
            </a:endParaRPr>
          </a:p>
        </p:txBody>
      </p:sp>
      <p:pic>
        <p:nvPicPr>
          <p:cNvPr id="15362" name="Picture 2" descr="La muerte y los niños – Mommy&amp;#39;s 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648" y="509666"/>
            <a:ext cx="4191572" cy="605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36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8587" y="3276600"/>
            <a:ext cx="11815763" cy="3354765"/>
          </a:xfrm>
          <a:prstGeom prst="rect">
            <a:avLst/>
          </a:prstGeom>
          <a:noFill/>
        </p:spPr>
        <p:txBody>
          <a:bodyPr wrap="square" rtlCol="0">
            <a:spAutoFit/>
          </a:bodyPr>
          <a:lstStyle/>
          <a:p>
            <a:pPr marL="342900" indent="-342900" algn="just">
              <a:buFont typeface="Wingdings" panose="05000000000000000000" pitchFamily="2" charset="2"/>
              <a:buChar char="v"/>
            </a:pPr>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HAY QUE INVOLUCRAR A LOS NIÑOS EN LOS RITUALES FUNERARIOS Y EXPLCARLES LO QUE SON Y LO QUE PUEDE OCURRIR EN EL FUNERAL.</a:t>
            </a:r>
          </a:p>
          <a:p>
            <a:pPr marL="342900" indent="-342900" algn="just">
              <a:buFont typeface="Wingdings" panose="05000000000000000000" pitchFamily="2" charset="2"/>
              <a:buChar char="v"/>
            </a:pPr>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HACER RITUALES DE DESPEDIDA DE LAS MASCOTAS. PERMITIR QUE EL NIÑO ELIJA COMO QUIERE DESPEDIR A SU MASCOTA.</a:t>
            </a:r>
          </a:p>
          <a:p>
            <a:pPr marL="342900" indent="-342900" algn="just">
              <a:buFont typeface="Wingdings" panose="05000000000000000000" pitchFamily="2" charset="2"/>
              <a:buChar char="v"/>
            </a:pPr>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HACER ALTAR DE MUERTOS (CUANDO SUS CREENCIAS LO PERMITAN).</a:t>
            </a:r>
          </a:p>
          <a:p>
            <a:pPr algn="just"/>
            <a:r>
              <a:rPr lang="es-MX" sz="2000" dirty="0" smtClean="0">
                <a:latin typeface="Aharoni" panose="02010803020104030203" pitchFamily="2" charset="-79"/>
                <a:cs typeface="Aharoni" panose="02010803020104030203" pitchFamily="2" charset="-79"/>
              </a:rPr>
              <a:t> </a:t>
            </a:r>
            <a:endParaRPr lang="es-MX" dirty="0"/>
          </a:p>
        </p:txBody>
      </p:sp>
      <p:pic>
        <p:nvPicPr>
          <p:cNvPr id="10248" name="Picture 8" descr="Resultado de imagen para muerte de masco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
            <a:ext cx="5514534" cy="3276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50" name="Picture 10" descr="Resultado de imagen para altar de muertos PELICULA CO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863" y="0"/>
            <a:ext cx="6312216" cy="3279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2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8827" y="381762"/>
            <a:ext cx="3249608" cy="584775"/>
          </a:xfrm>
          <a:prstGeom prst="rect">
            <a:avLst/>
          </a:prstGeom>
          <a:noFill/>
        </p:spPr>
        <p:txBody>
          <a:bodyPr wrap="none" rtlCol="0">
            <a:spAutoFit/>
          </a:bodyPr>
          <a:lstStyle/>
          <a:p>
            <a:r>
              <a:rPr lang="es-MX" sz="3200" dirty="0" smtClean="0">
                <a:latin typeface="Aharoni" panose="02010803020104030203" pitchFamily="2" charset="-79"/>
                <a:cs typeface="Aharoni" panose="02010803020104030203" pitchFamily="2" charset="-79"/>
              </a:rPr>
              <a:t>HERRAMIENTAS</a:t>
            </a:r>
            <a:endParaRPr lang="es-MX" sz="3200" dirty="0">
              <a:latin typeface="Aharoni" panose="02010803020104030203" pitchFamily="2" charset="-79"/>
              <a:cs typeface="Aharoni" panose="02010803020104030203" pitchFamily="2" charset="-79"/>
            </a:endParaRPr>
          </a:p>
        </p:txBody>
      </p:sp>
      <p:sp>
        <p:nvSpPr>
          <p:cNvPr id="3" name="CuadroTexto 2"/>
          <p:cNvSpPr txBox="1"/>
          <p:nvPr/>
        </p:nvSpPr>
        <p:spPr>
          <a:xfrm>
            <a:off x="351691" y="1114063"/>
            <a:ext cx="5781822" cy="2554545"/>
          </a:xfrm>
          <a:prstGeom prst="rect">
            <a:avLst/>
          </a:prstGeom>
          <a:noFill/>
        </p:spPr>
        <p:txBody>
          <a:bodyPr wrap="square" rtlCol="0">
            <a:spAutoFit/>
          </a:bodyPr>
          <a:lstStyle/>
          <a:p>
            <a:pPr marL="342900" indent="-3429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LAS PELICULAS</a:t>
            </a:r>
          </a:p>
          <a:p>
            <a:pPr marL="342900" indent="-3429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LOS CUENTOS.</a:t>
            </a:r>
          </a:p>
          <a:p>
            <a:pPr marL="342900" indent="-3429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DIBUJOS.</a:t>
            </a:r>
          </a:p>
          <a:p>
            <a:pPr marL="342900" indent="-3429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TITERES</a:t>
            </a:r>
          </a:p>
          <a:p>
            <a:pPr marL="342900" indent="-342900">
              <a:buFont typeface="Wingdings" panose="05000000000000000000" pitchFamily="2" charset="2"/>
              <a:buChar char="v"/>
            </a:pPr>
            <a:r>
              <a:rPr lang="es-MX" sz="3200" dirty="0">
                <a:latin typeface="Aharoni" panose="02010803020104030203" pitchFamily="2" charset="-79"/>
                <a:cs typeface="Aharoni" panose="02010803020104030203" pitchFamily="2" charset="-79"/>
              </a:rPr>
              <a:t> </a:t>
            </a:r>
            <a:r>
              <a:rPr lang="es-MX" sz="3200" dirty="0" smtClean="0">
                <a:latin typeface="Aharoni" panose="02010803020104030203" pitchFamily="2" charset="-79"/>
                <a:cs typeface="Aharoni" panose="02010803020104030203" pitchFamily="2" charset="-79"/>
              </a:rPr>
              <a:t>JUEGOS</a:t>
            </a:r>
            <a:endParaRPr lang="es-MX" sz="3200" dirty="0">
              <a:latin typeface="Aharoni" panose="02010803020104030203" pitchFamily="2" charset="-79"/>
              <a:cs typeface="Aharoni" panose="02010803020104030203" pitchFamily="2" charset="-79"/>
            </a:endParaRPr>
          </a:p>
        </p:txBody>
      </p:sp>
      <p:pic>
        <p:nvPicPr>
          <p:cNvPr id="4" name="Picture 2" descr="Resultado de imagen para frases de duelo infant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693" y="137504"/>
            <a:ext cx="4144960" cy="2608255"/>
          </a:xfrm>
          <a:prstGeom prst="roundRect">
            <a:avLst>
              <a:gd name="adj" fmla="val 16667"/>
            </a:avLst>
          </a:prstGeom>
          <a:ln>
            <a:solidFill>
              <a:schemeClr val="bg2">
                <a:lumMod val="1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Resultado de imagen para casas para ju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119" y="2745759"/>
            <a:ext cx="2892401" cy="2326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0" name="Picture 6" descr="Resultado de imagen para niÃ±os dibuja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0083" y="2113614"/>
            <a:ext cx="3485856" cy="2958990"/>
          </a:xfrm>
          <a:prstGeom prst="roundRect">
            <a:avLst>
              <a:gd name="adj" fmla="val 4167"/>
            </a:avLst>
          </a:prstGeom>
          <a:solidFill>
            <a:srgbClr val="FFFFFF"/>
          </a:solidFill>
          <a:ln w="76200" cap="sq">
            <a:solidFill>
              <a:schemeClr val="tx1">
                <a:lumMod val="95000"/>
                <a:lumOff val="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Rectángulo 4"/>
          <p:cNvSpPr/>
          <p:nvPr/>
        </p:nvSpPr>
        <p:spPr>
          <a:xfrm>
            <a:off x="182882" y="5297654"/>
            <a:ext cx="11004771" cy="1200329"/>
          </a:xfrm>
          <a:prstGeom prst="rect">
            <a:avLst/>
          </a:prstGeom>
        </p:spPr>
        <p:txBody>
          <a:bodyPr wrap="square">
            <a:spAutoFit/>
          </a:bodyPr>
          <a:lstStyle/>
          <a:p>
            <a:pPr algn="just"/>
            <a:r>
              <a:rPr lang="es-MX" sz="2400" b="1" i="1" dirty="0" smtClean="0">
                <a:latin typeface="Aharoni" panose="02010803020104030203" pitchFamily="2" charset="-79"/>
                <a:cs typeface="Aharoni" panose="02010803020104030203" pitchFamily="2" charset="-79"/>
              </a:rPr>
              <a:t>EL ARTE ES UNA EXCELENTE OPORTUNIDAD Y APORTA MARAVILLOSAS HERRAMIENTAS PARA EXPLICARLE AL NIÑO, LA EXISTENCIA DE LA MUERTE</a:t>
            </a:r>
          </a:p>
          <a:p>
            <a:pPr algn="just"/>
            <a:r>
              <a:rPr lang="es-MX" sz="2400" b="1" i="1" dirty="0" smtClean="0">
                <a:latin typeface="Aharoni" panose="02010803020104030203" pitchFamily="2" charset="-79"/>
                <a:cs typeface="Aharoni" panose="02010803020104030203" pitchFamily="2" charset="-79"/>
              </a:rPr>
              <a:t>COMO PROCESO Y PARTE INDISOLUBLE DE LA VIDA.</a:t>
            </a:r>
            <a:endParaRPr lang="es-MX"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16430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7804" y="339693"/>
            <a:ext cx="6080511" cy="646331"/>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s-MX" sz="3600" dirty="0" smtClean="0">
                <a:solidFill>
                  <a:srgbClr val="C00000"/>
                </a:solidFill>
                <a:latin typeface="Aharoni" panose="02010803020104030203" pitchFamily="2" charset="-79"/>
                <a:cs typeface="Aharoni" panose="02010803020104030203" pitchFamily="2" charset="-79"/>
              </a:rPr>
              <a:t>ACTIVIDADES PARA NIÑOS</a:t>
            </a:r>
            <a:endParaRPr lang="es-MX" sz="3600" dirty="0">
              <a:solidFill>
                <a:srgbClr val="C00000"/>
              </a:solidFill>
              <a:latin typeface="Aharoni" panose="02010803020104030203" pitchFamily="2" charset="-79"/>
              <a:cs typeface="Aharoni" panose="02010803020104030203" pitchFamily="2" charset="-79"/>
            </a:endParaRPr>
          </a:p>
        </p:txBody>
      </p:sp>
      <p:sp>
        <p:nvSpPr>
          <p:cNvPr id="5" name="CuadroTexto 4"/>
          <p:cNvSpPr txBox="1"/>
          <p:nvPr/>
        </p:nvSpPr>
        <p:spPr>
          <a:xfrm>
            <a:off x="216771" y="1319651"/>
            <a:ext cx="11011523" cy="184665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CUENTO CON SIN FINAL FELIZ Y CON FINAL FELIZ</a:t>
            </a:r>
            <a:endParaRPr lang="es-MX" sz="2400" dirty="0">
              <a:solidFill>
                <a:schemeClr val="tx1"/>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ENVIAR UNA CARTA A LA PERSONA QUE MAS AMAN</a:t>
            </a: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REALIZAR UN ARBOL GENEALOGICO CON FOTOGRAFIAS</a:t>
            </a: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VER LA PELICULA DEL REY LEON, BAMBI, DUMBO, FROZEN, COCO, ETC.</a:t>
            </a:r>
          </a:p>
          <a:p>
            <a:endParaRPr lang="es-MX" dirty="0">
              <a:solidFill>
                <a:schemeClr val="tx1"/>
              </a:solidFill>
            </a:endParaRPr>
          </a:p>
        </p:txBody>
      </p:sp>
      <p:pic>
        <p:nvPicPr>
          <p:cNvPr id="2050" name="Picture 2" descr="Resultado de imagen para caperucita roja cu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28" y="3623048"/>
            <a:ext cx="2700885"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arbol genealog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89" y="3359242"/>
            <a:ext cx="6956425" cy="311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57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Resultado de imagen para FRASES DE MUERTE EN NIÃ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0857"/>
            <a:ext cx="5598942" cy="34471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sultado de imagen para FRASES DE MUERTE EN NI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4108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Frases-de-coco-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942" y="3410857"/>
            <a:ext cx="6593057" cy="344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16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5353" y="352722"/>
            <a:ext cx="11417560" cy="923330"/>
          </a:xfrm>
          <a:prstGeom prst="rect">
            <a:avLst/>
          </a:prstGeom>
          <a:solidFill>
            <a:schemeClr val="accent2">
              <a:lumMod val="75000"/>
            </a:schemeClr>
          </a:solidFill>
        </p:spPr>
        <p:txBody>
          <a:bodyPr wrap="square" lIns="91440" tIns="45720" rIns="91440" bIns="45720">
            <a:spAutoFit/>
          </a:bodyPr>
          <a:lstStyle/>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DERECHOS DE LOS NIÑOS EN DUELO</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uadroTexto 2"/>
          <p:cNvSpPr txBox="1"/>
          <p:nvPr/>
        </p:nvSpPr>
        <p:spPr>
          <a:xfrm>
            <a:off x="410643" y="1514476"/>
            <a:ext cx="6445510" cy="5170646"/>
          </a:xfrm>
          <a:prstGeom prst="rect">
            <a:avLst/>
          </a:prstGeom>
          <a:noFill/>
        </p:spPr>
        <p:txBody>
          <a:bodyPr wrap="square" rtlCol="0">
            <a:spAutoFit/>
          </a:bodyPr>
          <a:lstStyle/>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TENGO DERECHO A TENER MIS PROPIAS EMOCIONES Y SENTIMIENTOS SOBRE LA MUERTE.</a:t>
            </a:r>
          </a:p>
          <a:p>
            <a:pPr marL="342900" indent="-342900" algn="just">
              <a:buFont typeface="Wingdings" panose="05000000000000000000" pitchFamily="2" charset="2"/>
              <a:buChar char="v"/>
            </a:pPr>
            <a:endParaRPr lang="es-MX" sz="22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TENGO DERECHO A HABLAR DE MI DUELO CUANDO QUIERA Y CON QUIEN YO QUIERA.</a:t>
            </a:r>
          </a:p>
          <a:p>
            <a:pPr marL="342900" indent="-342900" algn="just">
              <a:buFont typeface="Wingdings" panose="05000000000000000000" pitchFamily="2" charset="2"/>
              <a:buChar char="v"/>
            </a:pPr>
            <a:endParaRPr lang="es-MX" sz="22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TENGO DERECHO A MOSTRAR MIS SENTIMIENTOS  MI MANERA.</a:t>
            </a:r>
          </a:p>
          <a:p>
            <a:pPr marL="342900" indent="-342900" algn="just">
              <a:buFont typeface="Wingdings" panose="05000000000000000000" pitchFamily="2" charset="2"/>
              <a:buChar char="v"/>
            </a:pPr>
            <a:endParaRPr lang="es-MX" sz="22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TENGO DERECHO A QUE ME AYUDEN HASTA SENTIRME MEJOR.</a:t>
            </a:r>
          </a:p>
          <a:p>
            <a:pPr marL="342900" indent="-342900" algn="just">
              <a:buFont typeface="Wingdings" panose="05000000000000000000" pitchFamily="2" charset="2"/>
              <a:buChar char="v"/>
            </a:pPr>
            <a:endParaRPr lang="es-MX" sz="22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TENGO DERECHO A HABLAR DE MIS RECUERDOS CON LA PERSONA FALLECIDA</a:t>
            </a:r>
            <a:endParaRPr lang="es-MX" sz="2200" dirty="0">
              <a:latin typeface="Aharoni" panose="02010803020104030203" pitchFamily="2" charset="-79"/>
              <a:cs typeface="Aharoni" panose="02010803020104030203" pitchFamily="2" charset="-79"/>
            </a:endParaRPr>
          </a:p>
        </p:txBody>
      </p:sp>
      <p:pic>
        <p:nvPicPr>
          <p:cNvPr id="1026" name="Picture 2" descr="Niños Felices descarga gratuita de png - De Juego de niños libre de  Regalías Ilustración - Niños felices jugando diapositiva diapositivas  imagen png - imagen transparente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14476"/>
            <a:ext cx="4557713" cy="48720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02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4536" y="458271"/>
            <a:ext cx="5466561" cy="584775"/>
          </a:xfrm>
          <a:prstGeom prst="rect">
            <a:avLst/>
          </a:prstGeom>
        </p:spPr>
        <p:txBody>
          <a:bodyPr wrap="none">
            <a:spAutoFit/>
          </a:bodyPr>
          <a:lstStyle/>
          <a:p>
            <a:r>
              <a:rPr lang="es-MX" sz="3200" b="1" dirty="0" smtClean="0">
                <a:latin typeface="Aharoni" panose="02010803020104030203" pitchFamily="2" charset="-79"/>
                <a:cs typeface="Aharoni" panose="02010803020104030203" pitchFamily="2" charset="-79"/>
              </a:rPr>
              <a:t>TANATOLOGIA PEDIATRICA</a:t>
            </a:r>
            <a:endParaRPr lang="es-MX" sz="3200" b="1" dirty="0">
              <a:latin typeface="Aharoni" panose="02010803020104030203" pitchFamily="2" charset="-79"/>
              <a:cs typeface="Aharoni" panose="02010803020104030203" pitchFamily="2" charset="-79"/>
            </a:endParaRPr>
          </a:p>
        </p:txBody>
      </p:sp>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7" y="1349829"/>
            <a:ext cx="4470400" cy="51090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CuadroTexto 3"/>
          <p:cNvSpPr txBox="1"/>
          <p:nvPr/>
        </p:nvSpPr>
        <p:spPr>
          <a:xfrm>
            <a:off x="5544460" y="2007054"/>
            <a:ext cx="6647540" cy="3108543"/>
          </a:xfrm>
          <a:prstGeom prst="rect">
            <a:avLst/>
          </a:prstGeom>
          <a:noFill/>
        </p:spPr>
        <p:txBody>
          <a:bodyPr wrap="square" rtlCol="0">
            <a:spAutoFit/>
          </a:bodyPr>
          <a:lstStyle/>
          <a:p>
            <a:r>
              <a:rPr lang="es-MX" sz="2800" dirty="0" smtClean="0">
                <a:latin typeface="Aharoni" panose="02010803020104030203" pitchFamily="2" charset="-79"/>
                <a:cs typeface="Aharoni" panose="02010803020104030203" pitchFamily="2" charset="-79"/>
              </a:rPr>
              <a:t>LA TANATOLOGIA PEDIATRICA SE ABORDA DESDE DOS PERSPECTIVAS:</a:t>
            </a:r>
          </a:p>
          <a:p>
            <a:endParaRPr lang="es-MX" sz="2800" dirty="0">
              <a:latin typeface="Aharoni" panose="02010803020104030203" pitchFamily="2" charset="-79"/>
              <a:cs typeface="Aharoni" panose="02010803020104030203" pitchFamily="2" charset="-79"/>
            </a:endParaRPr>
          </a:p>
          <a:p>
            <a:pPr marL="457200" indent="-457200">
              <a:buFont typeface="Arial" panose="020B0604020202020204" pitchFamily="34" charset="0"/>
              <a:buChar char="•"/>
            </a:pPr>
            <a:r>
              <a:rPr lang="es-MX" sz="2800" dirty="0" smtClean="0">
                <a:latin typeface="Aharoni" panose="02010803020104030203" pitchFamily="2" charset="-79"/>
                <a:cs typeface="Aharoni" panose="02010803020104030203" pitchFamily="2" charset="-79"/>
              </a:rPr>
              <a:t>LA MUERTE DEL NIÑO.</a:t>
            </a:r>
          </a:p>
          <a:p>
            <a:pPr marL="457200" indent="-457200">
              <a:buFont typeface="Arial" panose="020B0604020202020204" pitchFamily="34" charset="0"/>
              <a:buChar char="•"/>
            </a:pPr>
            <a:endParaRPr lang="es-MX" sz="2800" dirty="0">
              <a:latin typeface="Aharoni" panose="02010803020104030203" pitchFamily="2" charset="-79"/>
              <a:cs typeface="Aharoni" panose="02010803020104030203" pitchFamily="2" charset="-79"/>
            </a:endParaRPr>
          </a:p>
          <a:p>
            <a:pPr marL="457200" indent="-457200">
              <a:buFont typeface="Arial" panose="020B0604020202020204" pitchFamily="34" charset="0"/>
              <a:buChar char="•"/>
            </a:pPr>
            <a:r>
              <a:rPr lang="es-MX" sz="2800" dirty="0" smtClean="0">
                <a:latin typeface="Aharoni" panose="02010803020104030203" pitchFamily="2" charset="-79"/>
                <a:cs typeface="Aharoni" panose="02010803020104030203" pitchFamily="2" charset="-79"/>
              </a:rPr>
              <a:t>LA MUERTE DE UN SER QUERIDO DEL NIÑO, LAS PERDIDAS DEL NIÑO</a:t>
            </a:r>
            <a:endParaRPr lang="es-MX"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24926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2086" y="357192"/>
            <a:ext cx="11202572"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MX" sz="2800" i="1"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SI ALGUIEN HA HECHO UN TRABAJO DE PREVENCIÓN, EL NIÑO PODRÁ CONTAR CON MÁS RECURSOS PARA ASUMIR Y SUPERAR LA PÉRDIDA Y LA AUSENCIA DE UN SER QUERIDO.</a:t>
            </a:r>
            <a:endParaRPr lang="es-MX" sz="28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3" name="Rectángulo 2"/>
          <p:cNvSpPr/>
          <p:nvPr/>
        </p:nvSpPr>
        <p:spPr>
          <a:xfrm>
            <a:off x="4261765" y="2287859"/>
            <a:ext cx="4095190" cy="397031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2800" dirty="0" smtClean="0">
                <a:solidFill>
                  <a:schemeClr val="tx1"/>
                </a:solidFill>
                <a:latin typeface="Aharoni" panose="02010803020104030203" pitchFamily="2" charset="-79"/>
                <a:cs typeface="Aharoni" panose="02010803020104030203" pitchFamily="2" charset="-79"/>
              </a:rPr>
              <a:t>HABLANDO DE MUERTE.                                                                   </a:t>
            </a:r>
          </a:p>
          <a:p>
            <a:pPr algn="ctr"/>
            <a:endParaRPr lang="es-MX" sz="2800" dirty="0">
              <a:solidFill>
                <a:schemeClr val="tx1"/>
              </a:solidFill>
              <a:latin typeface="Aharoni" panose="02010803020104030203" pitchFamily="2" charset="-79"/>
              <a:cs typeface="Aharoni" panose="02010803020104030203" pitchFamily="2" charset="-79"/>
            </a:endParaRPr>
          </a:p>
          <a:p>
            <a:pPr algn="ctr"/>
            <a:r>
              <a:rPr lang="es-MX" sz="2800" dirty="0" smtClean="0">
                <a:solidFill>
                  <a:schemeClr val="tx1"/>
                </a:solidFill>
                <a:latin typeface="Aharoni" panose="02010803020104030203" pitchFamily="2" charset="-79"/>
                <a:cs typeface="Aharoni" panose="02010803020104030203" pitchFamily="2" charset="-79"/>
              </a:rPr>
              <a:t>TAREA DE LOS PADRES</a:t>
            </a:r>
          </a:p>
          <a:p>
            <a:pPr algn="ctr"/>
            <a:endParaRPr lang="es-MX" sz="2800" dirty="0" smtClean="0">
              <a:solidFill>
                <a:schemeClr val="tx1"/>
              </a:solidFill>
              <a:latin typeface="Aharoni" panose="02010803020104030203" pitchFamily="2" charset="-79"/>
              <a:cs typeface="Aharoni" panose="02010803020104030203" pitchFamily="2" charset="-79"/>
            </a:endParaRPr>
          </a:p>
          <a:p>
            <a:pPr algn="ctr"/>
            <a:r>
              <a:rPr lang="es-MX" sz="2800" dirty="0" smtClean="0">
                <a:solidFill>
                  <a:schemeClr val="tx1"/>
                </a:solidFill>
                <a:latin typeface="Aharoni" panose="02010803020104030203" pitchFamily="2" charset="-79"/>
                <a:cs typeface="Aharoni" panose="02010803020104030203" pitchFamily="2" charset="-79"/>
              </a:rPr>
              <a:t> </a:t>
            </a:r>
            <a:r>
              <a:rPr lang="es-MX" sz="2800" b="1" dirty="0" smtClean="0">
                <a:solidFill>
                  <a:schemeClr val="tx1"/>
                </a:solidFill>
                <a:latin typeface="Aharoni" panose="02010803020104030203" pitchFamily="2" charset="-79"/>
                <a:cs typeface="Aharoni" panose="02010803020104030203" pitchFamily="2" charset="-79"/>
              </a:rPr>
              <a:t>TAREA DE LA </a:t>
            </a:r>
            <a:r>
              <a:rPr lang="es-MX" sz="2800" b="1" dirty="0" smtClean="0">
                <a:solidFill>
                  <a:schemeClr val="tx1"/>
                </a:solidFill>
                <a:latin typeface="Aharoni" panose="02010803020104030203" pitchFamily="2" charset="-79"/>
                <a:cs typeface="Aharoni" panose="02010803020104030203" pitchFamily="2" charset="-79"/>
              </a:rPr>
              <a:t>ESCUELA</a:t>
            </a:r>
          </a:p>
          <a:p>
            <a:pPr algn="ctr"/>
            <a:endParaRPr lang="es-MX" sz="2800" b="1" dirty="0">
              <a:solidFill>
                <a:schemeClr val="tx1"/>
              </a:solidFill>
              <a:latin typeface="Aharoni" panose="02010803020104030203" pitchFamily="2" charset="-79"/>
              <a:cs typeface="Aharoni" panose="02010803020104030203" pitchFamily="2" charset="-79"/>
            </a:endParaRPr>
          </a:p>
          <a:p>
            <a:pPr algn="ctr"/>
            <a:r>
              <a:rPr lang="es-MX" sz="2800" b="1" dirty="0" smtClean="0">
                <a:solidFill>
                  <a:schemeClr val="tx1"/>
                </a:solidFill>
                <a:latin typeface="Aharoni" panose="02010803020104030203" pitchFamily="2" charset="-79"/>
                <a:cs typeface="Aharoni" panose="02010803020104030203" pitchFamily="2" charset="-79"/>
              </a:rPr>
              <a:t>TAREA DE LA SOCIEDAD</a:t>
            </a:r>
            <a:endParaRPr lang="es-MX" sz="2800" dirty="0">
              <a:solidFill>
                <a:schemeClr val="tx1"/>
              </a:solidFill>
              <a:latin typeface="Aharoni" panose="02010803020104030203" pitchFamily="2" charset="-79"/>
              <a:cs typeface="Aharoni" panose="02010803020104030203" pitchFamily="2" charset="-79"/>
            </a:endParaRPr>
          </a:p>
        </p:txBody>
      </p:sp>
      <p:pic>
        <p:nvPicPr>
          <p:cNvPr id="3074" name="Picture 2" descr="Resultado de imagen para PADRES CON SUS HI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0459"/>
            <a:ext cx="4037428" cy="485983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3076" name="Picture 4" descr="Resultado de imagen para MAESTROS Y NI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92" y="1850459"/>
            <a:ext cx="3396419" cy="48598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96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8 ideas de Educación preescolar | educacion preescolar, educacion,  pre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56" y="357188"/>
            <a:ext cx="5891557" cy="6057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2" name="Picture 4" descr="Tati on Twitter: &amp;quot;Los niños no nacen con malicia alguna, Tenemos que ser  ejemplo.… &am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287" y="357188"/>
            <a:ext cx="5268913" cy="6057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38396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328613" y="853420"/>
            <a:ext cx="4686300" cy="3314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6629400" y="1350307"/>
            <a:ext cx="5414963" cy="28171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014788" y="1751579"/>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rPr>
              <a:t>MUCHAS</a:t>
            </a:r>
          </a:p>
          <a:p>
            <a:pPr algn="ctr"/>
            <a:r>
              <a:rPr lang="es-ES" sz="5400" b="1" dirty="0" smtClean="0">
                <a:ln/>
              </a:rPr>
              <a:t>GRACIAS</a:t>
            </a:r>
            <a:endParaRPr lang="es-ES" sz="5400" b="1" cap="none" spc="0" dirty="0">
              <a:ln/>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50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1538" y="657225"/>
            <a:ext cx="4186237" cy="923330"/>
          </a:xfrm>
          <a:prstGeom prst="rect">
            <a:avLst/>
          </a:prstGeom>
          <a:noFill/>
        </p:spPr>
        <p:txBody>
          <a:bodyPr wrap="square" rtlCol="0">
            <a:spAutoFit/>
          </a:bodyPr>
          <a:lstStyle/>
          <a:p>
            <a:r>
              <a:rPr lang="es-MX" sz="5400" dirty="0" smtClean="0">
                <a:latin typeface="Aharoni" panose="02010803020104030203" pitchFamily="2" charset="-79"/>
                <a:cs typeface="Aharoni" panose="02010803020104030203" pitchFamily="2" charset="-79"/>
              </a:rPr>
              <a:t>DUELO</a:t>
            </a:r>
            <a:endParaRPr lang="es-MX" sz="5400" dirty="0">
              <a:latin typeface="Aharoni" panose="02010803020104030203" pitchFamily="2" charset="-79"/>
              <a:cs typeface="Aharoni" panose="02010803020104030203" pitchFamily="2" charset="-79"/>
            </a:endParaRPr>
          </a:p>
        </p:txBody>
      </p:sp>
      <p:sp>
        <p:nvSpPr>
          <p:cNvPr id="3" name="Rectángulo 2"/>
          <p:cNvSpPr/>
          <p:nvPr/>
        </p:nvSpPr>
        <p:spPr>
          <a:xfrm>
            <a:off x="5816183" y="1258225"/>
            <a:ext cx="6100997" cy="4234044"/>
          </a:xfrm>
          <a:prstGeom prst="rect">
            <a:avLst/>
          </a:prstGeom>
        </p:spPr>
        <p:txBody>
          <a:bodyPr wrap="square">
            <a:spAutoFit/>
          </a:bodyPr>
          <a:lstStyle/>
          <a:p>
            <a:pPr algn="just">
              <a:lnSpc>
                <a:spcPct val="107000"/>
              </a:lnSpc>
              <a:spcAft>
                <a:spcPts val="800"/>
              </a:spcAft>
            </a:pPr>
            <a:r>
              <a:rPr lang="es-MX" sz="2800" dirty="0" smtClean="0">
                <a:effectLst/>
                <a:latin typeface="Aharoni" panose="02010803020104030203" pitchFamily="2" charset="-79"/>
                <a:ea typeface="Calibri" panose="020F0502020204030204" pitchFamily="34" charset="0"/>
                <a:cs typeface="Aharoni" panose="02010803020104030203" pitchFamily="2" charset="-79"/>
              </a:rPr>
              <a:t>EL DUELO ES UN PROCESO DOLOROSO, NATURAL, DINÁMICO Y PERSONAL QUE SE PRESENTA ANTE LA ELABORACIÓN DE UNA PERDIDA SIGNIFICATIVA..  Y QUE AL CAMINAR POR ESTE PROCESO, AL FINAL TENDRA QUE HABER UNA TRANSFORMACION PERSONAL EN TODOS LOS SENTIDOS</a:t>
            </a:r>
            <a:endParaRPr lang="es-MX" sz="28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2050" name="Picture 2" descr="Un cuento para vivir el du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58" y="1580555"/>
            <a:ext cx="4572417" cy="48202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71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60121384"/>
              </p:ext>
            </p:extLst>
          </p:nvPr>
        </p:nvGraphicFramePr>
        <p:xfrm>
          <a:off x="342900" y="2007036"/>
          <a:ext cx="11255188" cy="4795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342900" y="252710"/>
            <a:ext cx="11487150"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CREENCIAS ERRONEAS DEL DUELOEN LOS NIÑOS</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649611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2999" y="354284"/>
            <a:ext cx="764664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MX" sz="3200" dirty="0" smtClean="0">
                <a:solidFill>
                  <a:schemeClr val="tx1"/>
                </a:solidFill>
                <a:latin typeface="Aharoni" panose="02010803020104030203" pitchFamily="2" charset="-79"/>
                <a:cs typeface="Aharoni" panose="02010803020104030203" pitchFamily="2" charset="-79"/>
              </a:rPr>
              <a:t>CONCEPTO DE LA MUERTE EN EL  NIÑO</a:t>
            </a:r>
            <a:endParaRPr lang="es-MX" sz="3200" dirty="0">
              <a:solidFill>
                <a:schemeClr val="tx1"/>
              </a:solidFill>
              <a:latin typeface="Aharoni" panose="02010803020104030203" pitchFamily="2" charset="-79"/>
              <a:cs typeface="Aharoni" panose="02010803020104030203" pitchFamily="2" charset="-79"/>
            </a:endParaRPr>
          </a:p>
        </p:txBody>
      </p:sp>
      <p:sp>
        <p:nvSpPr>
          <p:cNvPr id="3" name="CuadroTexto 2"/>
          <p:cNvSpPr txBox="1"/>
          <p:nvPr/>
        </p:nvSpPr>
        <p:spPr>
          <a:xfrm>
            <a:off x="217714" y="1494971"/>
            <a:ext cx="8211911" cy="4524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MX" sz="2400" dirty="0" smtClean="0">
                <a:solidFill>
                  <a:schemeClr val="tx1"/>
                </a:solidFill>
                <a:latin typeface="Aharoni" panose="02010803020104030203" pitchFamily="2" charset="-79"/>
                <a:cs typeface="Aharoni" panose="02010803020104030203" pitchFamily="2" charset="-79"/>
              </a:rPr>
              <a:t>EL NIÑO TIENE QUE SABER QUE LA MUERTE EXISTE.</a:t>
            </a:r>
          </a:p>
          <a:p>
            <a:pPr algn="just"/>
            <a:endParaRPr lang="es-MX" sz="2400" dirty="0" smtClean="0">
              <a:solidFill>
                <a:schemeClr val="tx1"/>
              </a:solidFill>
              <a:latin typeface="Aharoni" panose="02010803020104030203" pitchFamily="2" charset="-79"/>
              <a:cs typeface="Aharoni" panose="02010803020104030203" pitchFamily="2" charset="-79"/>
            </a:endParaRPr>
          </a:p>
          <a:p>
            <a:pPr algn="just"/>
            <a:r>
              <a:rPr lang="es-MX" sz="2400" dirty="0" smtClean="0">
                <a:solidFill>
                  <a:schemeClr val="tx1"/>
                </a:solidFill>
                <a:latin typeface="Aharoni" panose="02010803020104030203" pitchFamily="2" charset="-79"/>
                <a:cs typeface="Aharoni" panose="02010803020104030203" pitchFamily="2" charset="-79"/>
              </a:rPr>
              <a:t>LA ADQUISICION DEL CONCEPTO DE MUERTE EN EL NIÑO DEPENDERA:</a:t>
            </a:r>
          </a:p>
          <a:p>
            <a:pPr algn="just"/>
            <a:endParaRPr lang="es-MX" sz="2400" dirty="0" smtClean="0">
              <a:solidFill>
                <a:schemeClr val="tx1"/>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DE SU PROPIA EXPERIENCIA (ESCENA FUNDANTE).</a:t>
            </a:r>
          </a:p>
          <a:p>
            <a:pPr marL="342900" indent="-342900" algn="just">
              <a:buFont typeface="Wingdings" panose="05000000000000000000" pitchFamily="2" charset="2"/>
              <a:buChar char="v"/>
            </a:pPr>
            <a:endParaRPr lang="es-MX" sz="2400" dirty="0" smtClean="0">
              <a:solidFill>
                <a:schemeClr val="tx1"/>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VISION DE LA MUERTE DE LOS ADULTOS CERCANOS.</a:t>
            </a:r>
          </a:p>
          <a:p>
            <a:pPr marL="342900" indent="-342900" algn="just">
              <a:buFont typeface="Wingdings" panose="05000000000000000000" pitchFamily="2" charset="2"/>
              <a:buChar char="v"/>
            </a:pPr>
            <a:endParaRPr lang="es-MX" sz="2400" dirty="0" smtClean="0">
              <a:solidFill>
                <a:schemeClr val="tx1"/>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ETAPA DEL DESARROLLO COGNITIVA, SOCIAL Y AFECTIVA.</a:t>
            </a:r>
            <a:endParaRPr lang="es-MX" sz="2400" dirty="0">
              <a:solidFill>
                <a:schemeClr val="tx1"/>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p:txBody>
      </p:sp>
      <p:pic>
        <p:nvPicPr>
          <p:cNvPr id="4" name="Picture 2" descr="Resultado de imagen para LA MUERTE EN NIÃ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939059"/>
            <a:ext cx="3459615" cy="50802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712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4389" y="547693"/>
            <a:ext cx="11129330" cy="1754326"/>
          </a:xfrm>
          <a:prstGeom prst="rect">
            <a:avLst/>
          </a:prstGeom>
          <a:noFill/>
        </p:spPr>
        <p:txBody>
          <a:bodyPr wrap="none" lIns="91440" tIns="45720" rIns="91440" bIns="45720">
            <a:prstTxWarp prst="textWave2">
              <a:avLst/>
            </a:prstTxWarp>
            <a:spAutoFit/>
          </a:bodyPr>
          <a:lstStyle/>
          <a:p>
            <a:pPr algn="ctr"/>
            <a:r>
              <a:rPr lang="es-ES" sz="5400" b="1" dirty="0" smtClean="0">
                <a:ln w="9525">
                  <a:solidFill>
                    <a:schemeClr val="accent1">
                      <a:lumMod val="50000"/>
                    </a:schemeClr>
                  </a:solidFill>
                  <a:prstDash val="solid"/>
                </a:ln>
                <a:effectLst>
                  <a:outerShdw blurRad="12700" dist="38100" dir="2700000" algn="tl" rotWithShape="0">
                    <a:schemeClr val="bg1">
                      <a:lumMod val="50000"/>
                    </a:schemeClr>
                  </a:outerShdw>
                </a:effectLst>
              </a:rPr>
              <a:t>CONCEPTO DE LA MUERTE DE </a:t>
            </a:r>
          </a:p>
          <a:p>
            <a:pPr algn="ctr"/>
            <a:r>
              <a:rPr lang="es-ES" sz="5400" b="1" cap="none" spc="0" dirty="0" smtClean="0">
                <a:ln w="9525">
                  <a:solidFill>
                    <a:schemeClr val="accent1">
                      <a:lumMod val="50000"/>
                    </a:schemeClr>
                  </a:solidFill>
                  <a:prstDash val="solid"/>
                </a:ln>
                <a:effectLst>
                  <a:outerShdw blurRad="12700" dist="38100" dir="2700000" algn="tl" rotWithShape="0">
                    <a:schemeClr val="bg1">
                      <a:lumMod val="50000"/>
                    </a:schemeClr>
                  </a:outerShdw>
                </a:effectLst>
              </a:rPr>
              <a:t>ACUERDO A CADA ETAPA DEL NIÑO</a:t>
            </a:r>
            <a:endParaRPr lang="es-ES" sz="5400" b="1" cap="none" spc="0" dirty="0">
              <a:ln w="9525">
                <a:solidFill>
                  <a:schemeClr val="accent1">
                    <a:lumMod val="50000"/>
                  </a:schemeClr>
                </a:solidFill>
                <a:prstDash val="solid"/>
              </a:ln>
              <a:effectLst>
                <a:outerShdw blurRad="12700" dist="38100" dir="2700000" algn="tl" rotWithShape="0">
                  <a:schemeClr val="bg1">
                    <a:lumMod val="50000"/>
                  </a:schemeClr>
                </a:outerShdw>
              </a:effectLst>
            </a:endParaRPr>
          </a:p>
        </p:txBody>
      </p:sp>
      <p:pic>
        <p:nvPicPr>
          <p:cNvPr id="2054" name="Picture 6" descr="Resultado de imagen para imagenes de duelo en niÃ±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3" y="2532185"/>
            <a:ext cx="6188954" cy="39268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6" name="Picture 8" descr="Resultado de imagen para imagenes de duelo en ni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796" y="2302018"/>
            <a:ext cx="4659923" cy="39018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622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2400" y="381000"/>
            <a:ext cx="9919447" cy="60016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ETAPA LACTANTE: BEBES DE  CERO A  DIEZ  MESES</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PERCIBEN LA MUERTE COMO AUSENCIA.</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LA MUERTE DE LA MADRE O DEL CUIDADOR PRIMARIO ES UN CAMBIO REPENTINO Y EL VINCULO SE ROMPE.</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LOS BEBES PUEDEN SENTIRSE INQUIETOS Y AMENAZADOS, SENTIR MIEDO Y LOS EXPRESAN CON LLANTO.</a:t>
            </a:r>
          </a:p>
          <a:p>
            <a:endParaRPr lang="es-MX" sz="2400" dirty="0">
              <a:solidFill>
                <a:schemeClr val="tx1"/>
              </a:solidFill>
              <a:latin typeface="Aharoni" panose="02010803020104030203" pitchFamily="2" charset="-79"/>
              <a:cs typeface="Aharoni" panose="02010803020104030203" pitchFamily="2" charset="-79"/>
            </a:endParaRPr>
          </a:p>
          <a:p>
            <a:r>
              <a:rPr lang="es-MX" sz="2400" dirty="0" smtClean="0">
                <a:solidFill>
                  <a:schemeClr val="tx1"/>
                </a:solidFill>
                <a:latin typeface="Aharoni" panose="02010803020104030203" pitchFamily="2" charset="-79"/>
                <a:cs typeface="Aharoni" panose="02010803020104030203" pitchFamily="2" charset="-79"/>
              </a:rPr>
              <a:t>QUE SE PUEDE HACER:</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INTENTAR MANTENER LA MISMA RUTINA A LA QUE EL BEBE ESTA ACOSTUMBRADO.</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INTENTAR MINIMIZAR LOS SUCESOS INUSUALES QUE OCURRAN CERCA DE EL COMO LLANTOS, GRITOS, GRAN CANTIDAD DE DESCONOCIDOS, HASTA QUE EL AMBIENTE VUELVA A HACERLE FAMILIAR.</a:t>
            </a:r>
          </a:p>
          <a:p>
            <a:pPr marL="342900" indent="-342900">
              <a:buFont typeface="Wingdings" panose="05000000000000000000" pitchFamily="2" charset="2"/>
              <a:buChar char="v"/>
            </a:pPr>
            <a:r>
              <a:rPr lang="es-MX" sz="2400" dirty="0" smtClean="0">
                <a:solidFill>
                  <a:schemeClr val="tx1"/>
                </a:solidFill>
                <a:latin typeface="Aharoni" panose="02010803020104030203" pitchFamily="2" charset="-79"/>
                <a:cs typeface="Aharoni" panose="02010803020104030203" pitchFamily="2" charset="-79"/>
              </a:rPr>
              <a:t>EN ESTOS MOMENTOS EL BEBE NECESITA QUE TODO SEA LO MAS NORMAL POSIBLE.</a:t>
            </a:r>
            <a:endParaRPr lang="es-MX" sz="2400" dirty="0">
              <a:solidFill>
                <a:schemeClr val="tx1"/>
              </a:solidFill>
              <a:latin typeface="Aharoni" panose="02010803020104030203" pitchFamily="2" charset="-79"/>
              <a:cs typeface="Aharoni" panose="02010803020104030203" pitchFamily="2" charset="-79"/>
            </a:endParaRPr>
          </a:p>
        </p:txBody>
      </p:sp>
      <p:pic>
        <p:nvPicPr>
          <p:cNvPr id="2050" name="Picture 2" descr="El duelo en los niños/as — Grupo Cr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270" y="380999"/>
            <a:ext cx="2066177" cy="600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1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4573" y="337625"/>
            <a:ext cx="661181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sz="2800" dirty="0" smtClean="0">
                <a:solidFill>
                  <a:schemeClr val="tx1"/>
                </a:solidFill>
                <a:latin typeface="Aharoni" panose="02010803020104030203" pitchFamily="2" charset="-79"/>
                <a:cs typeface="Aharoni" panose="02010803020104030203" pitchFamily="2" charset="-79"/>
              </a:rPr>
              <a:t>DEL PRIMER A LOS TRES AÑOS</a:t>
            </a:r>
            <a:endParaRPr lang="es-MX" sz="2800" dirty="0">
              <a:solidFill>
                <a:schemeClr val="tx1"/>
              </a:solidFill>
              <a:latin typeface="Aharoni" panose="02010803020104030203" pitchFamily="2" charset="-79"/>
              <a:cs typeface="Aharoni" panose="02010803020104030203" pitchFamily="2" charset="-79"/>
            </a:endParaRPr>
          </a:p>
        </p:txBody>
      </p:sp>
      <p:sp>
        <p:nvSpPr>
          <p:cNvPr id="3" name="CuadroTexto 2"/>
          <p:cNvSpPr txBox="1"/>
          <p:nvPr/>
        </p:nvSpPr>
        <p:spPr>
          <a:xfrm>
            <a:off x="166538" y="1041008"/>
            <a:ext cx="11788726"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TIENEN NULO O ESCASO CONOCIMIENTO DE LA MUERTE.</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ASOCIAN LA MUERTE CON SEPARACION Y ABANDONO, BUSCAN AL SER QUERIDO QUE YA NO ESTA.</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PUEDEN RECIBIR LA ANSIEDAD Y LAS EMOCIONES DE QUIENES LO RODEAN Y REACCIONAR CON LLANTO REPENTINO E INCONTROLABLE.</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PUEDEN PRESENTAR DIFICULTAD PARA CONCILIAR EL SUEÑO Y PARA COMER.</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LOS TERMINOS “MUERTE”, “PARA SIEMPRE” Y “PERMANENTE” NO TIENEN VALOR.</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PUEDEN TENER REGRESIONES Y MOSTRARSE MAS DEPENDIENTES.</a:t>
            </a:r>
            <a:endParaRPr lang="es-MX" sz="2400" dirty="0">
              <a:latin typeface="Aharoni" panose="02010803020104030203" pitchFamily="2" charset="-79"/>
              <a:cs typeface="Aharoni" panose="02010803020104030203" pitchFamily="2" charset="-79"/>
            </a:endParaRPr>
          </a:p>
        </p:txBody>
      </p:sp>
      <p:pic>
        <p:nvPicPr>
          <p:cNvPr id="1026" name="Picture 2" descr="Resultado de imagen para NIÃOS DE TRES AÃOS LLOR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6" y="4457328"/>
            <a:ext cx="11788726" cy="2400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59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769</TotalTime>
  <Words>1970</Words>
  <Application>Microsoft Office PowerPoint</Application>
  <PresentationFormat>Panorámica</PresentationFormat>
  <Paragraphs>181</Paragraphs>
  <Slides>32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32</vt:i4>
      </vt:variant>
    </vt:vector>
  </HeadingPairs>
  <TitlesOfParts>
    <vt:vector size="41" baseType="lpstr">
      <vt:lpstr>Aharoni</vt:lpstr>
      <vt:lpstr>Arial</vt:lpstr>
      <vt:lpstr>Calibri</vt:lpstr>
      <vt:lpstr>GillSansLight,Italic</vt:lpstr>
      <vt:lpstr>Tw Cen MT</vt:lpstr>
      <vt:lpstr>Tw Cen MT Condensed</vt:lpstr>
      <vt:lpstr>Wingdings</vt:lpstr>
      <vt:lpstr>Wingdings 3</vt:lpstr>
      <vt:lpstr>Integral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58</cp:revision>
  <dcterms:created xsi:type="dcterms:W3CDTF">2021-07-25T20:48:47Z</dcterms:created>
  <dcterms:modified xsi:type="dcterms:W3CDTF">2022-11-04T23:32:46Z</dcterms:modified>
</cp:coreProperties>
</file>