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notesMasterIdLst>
    <p:notesMasterId r:id="rId20"/>
  </p:notesMasterIdLst>
  <p:sldIdLst>
    <p:sldId id="256" r:id="rId2"/>
    <p:sldId id="260" r:id="rId3"/>
    <p:sldId id="261" r:id="rId4"/>
    <p:sldId id="262" r:id="rId5"/>
    <p:sldId id="263" r:id="rId6"/>
    <p:sldId id="271" r:id="rId7"/>
    <p:sldId id="272" r:id="rId8"/>
    <p:sldId id="268" r:id="rId9"/>
    <p:sldId id="276" r:id="rId10"/>
    <p:sldId id="277" r:id="rId11"/>
    <p:sldId id="278" r:id="rId12"/>
    <p:sldId id="264" r:id="rId13"/>
    <p:sldId id="265" r:id="rId14"/>
    <p:sldId id="266" r:id="rId15"/>
    <p:sldId id="267" r:id="rId16"/>
    <p:sldId id="274" r:id="rId17"/>
    <p:sldId id="275" r:id="rId18"/>
    <p:sldId id="273" r:id="rId1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135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798AB-84B9-41F7-92A3-2E96D5CFDE83}" type="doc">
      <dgm:prSet loTypeId="urn:microsoft.com/office/officeart/2005/8/layout/hList6" loCatId="list" qsTypeId="urn:microsoft.com/office/officeart/2005/8/quickstyle/3d2" qsCatId="3D" csTypeId="urn:microsoft.com/office/officeart/2005/8/colors/accent1_5" csCatId="accent1" phldr="1"/>
      <dgm:spPr/>
      <dgm:t>
        <a:bodyPr/>
        <a:lstStyle/>
        <a:p>
          <a:endParaRPr lang="es-MX"/>
        </a:p>
      </dgm:t>
    </dgm:pt>
    <dgm:pt modelId="{0826DA9F-DD15-4F58-82F1-970B13DB725A}">
      <dgm:prSet phldrT="[Texto]" custT="1"/>
      <dgm:spPr/>
      <dgm:t>
        <a:bodyPr/>
        <a:lstStyle/>
        <a:p>
          <a:pPr algn="ctr"/>
          <a:r>
            <a:rPr lang="es-MX" sz="2400" b="1" dirty="0">
              <a:latin typeface="Candara" panose="020E0502030303020204" pitchFamily="34" charset="0"/>
            </a:rPr>
            <a:t>Mayoría A</a:t>
          </a:r>
        </a:p>
      </dgm:t>
    </dgm:pt>
    <dgm:pt modelId="{07A9E04A-07A0-44AA-8B3C-8482209C5028}" type="parTrans" cxnId="{ED31ECFA-F802-4E86-972F-95D2F298244F}">
      <dgm:prSet/>
      <dgm:spPr/>
      <dgm:t>
        <a:bodyPr/>
        <a:lstStyle/>
        <a:p>
          <a:endParaRPr lang="es-MX" sz="1800">
            <a:latin typeface="Candara" panose="020E0502030303020204" pitchFamily="34" charset="0"/>
          </a:endParaRPr>
        </a:p>
      </dgm:t>
    </dgm:pt>
    <dgm:pt modelId="{11ABA490-114D-4D8D-A107-C5132B3D7F19}" type="sibTrans" cxnId="{ED31ECFA-F802-4E86-972F-95D2F298244F}">
      <dgm:prSet/>
      <dgm:spPr/>
      <dgm:t>
        <a:bodyPr/>
        <a:lstStyle/>
        <a:p>
          <a:endParaRPr lang="es-MX" sz="1800">
            <a:latin typeface="Candara" panose="020E0502030303020204" pitchFamily="34" charset="0"/>
          </a:endParaRPr>
        </a:p>
      </dgm:t>
    </dgm:pt>
    <dgm:pt modelId="{6F6C31C7-83F3-4734-A66D-7CA13D655C09}">
      <dgm:prSet phldrT="[Texto]" custT="1"/>
      <dgm:spPr/>
      <dgm:t>
        <a:bodyPr/>
        <a:lstStyle/>
        <a:p>
          <a:r>
            <a:rPr lang="es-MX" sz="1800" b="1" dirty="0">
              <a:latin typeface="Candara" panose="020E0502030303020204" pitchFamily="34" charset="0"/>
            </a:rPr>
            <a:t>BAJA AUTOESTIMA</a:t>
          </a:r>
        </a:p>
      </dgm:t>
    </dgm:pt>
    <dgm:pt modelId="{B4436937-71B4-4236-9A5B-BB3146300989}" type="parTrans" cxnId="{15020DA5-E9AF-4644-A969-70BF7F95BD70}">
      <dgm:prSet/>
      <dgm:spPr/>
      <dgm:t>
        <a:bodyPr/>
        <a:lstStyle/>
        <a:p>
          <a:endParaRPr lang="es-MX" sz="1800">
            <a:latin typeface="Candara" panose="020E0502030303020204" pitchFamily="34" charset="0"/>
          </a:endParaRPr>
        </a:p>
      </dgm:t>
    </dgm:pt>
    <dgm:pt modelId="{FA7967BF-5336-483A-A863-F9E699A16290}" type="sibTrans" cxnId="{15020DA5-E9AF-4644-A969-70BF7F95BD70}">
      <dgm:prSet/>
      <dgm:spPr/>
      <dgm:t>
        <a:bodyPr/>
        <a:lstStyle/>
        <a:p>
          <a:endParaRPr lang="es-MX" sz="1800">
            <a:latin typeface="Candara" panose="020E0502030303020204" pitchFamily="34" charset="0"/>
          </a:endParaRPr>
        </a:p>
      </dgm:t>
    </dgm:pt>
    <dgm:pt modelId="{8FED40B6-486D-4D7D-A5E8-0A6C56F94711}">
      <dgm:prSet phldrT="[Texto]" custT="1"/>
      <dgm:spPr/>
      <dgm:t>
        <a:bodyPr/>
        <a:lstStyle/>
        <a:p>
          <a:pPr algn="ctr"/>
          <a:r>
            <a:rPr lang="es-MX" sz="2400" b="1" dirty="0">
              <a:latin typeface="Candara" panose="020E0502030303020204" pitchFamily="34" charset="0"/>
            </a:rPr>
            <a:t>Mayoría B</a:t>
          </a:r>
        </a:p>
      </dgm:t>
    </dgm:pt>
    <dgm:pt modelId="{114818C9-15B6-4FAE-A964-64D1247FDFA3}" type="parTrans" cxnId="{B3F1E576-2F7E-4EC6-B297-76664BEEDE78}">
      <dgm:prSet/>
      <dgm:spPr/>
      <dgm:t>
        <a:bodyPr/>
        <a:lstStyle/>
        <a:p>
          <a:endParaRPr lang="es-MX" sz="1800">
            <a:latin typeface="Candara" panose="020E0502030303020204" pitchFamily="34" charset="0"/>
          </a:endParaRPr>
        </a:p>
      </dgm:t>
    </dgm:pt>
    <dgm:pt modelId="{D5935057-CAAB-4D50-ADC4-B76DE6243538}" type="sibTrans" cxnId="{B3F1E576-2F7E-4EC6-B297-76664BEEDE78}">
      <dgm:prSet/>
      <dgm:spPr/>
      <dgm:t>
        <a:bodyPr/>
        <a:lstStyle/>
        <a:p>
          <a:endParaRPr lang="es-MX" sz="1800">
            <a:latin typeface="Candara" panose="020E0502030303020204" pitchFamily="34" charset="0"/>
          </a:endParaRPr>
        </a:p>
      </dgm:t>
    </dgm:pt>
    <dgm:pt modelId="{5D93E319-9916-4E42-A3EB-5CE30C234350}">
      <dgm:prSet phldrT="[Texto]" custT="1"/>
      <dgm:spPr/>
      <dgm:t>
        <a:bodyPr/>
        <a:lstStyle/>
        <a:p>
          <a:r>
            <a:rPr lang="es-MX" sz="1800" b="1" dirty="0">
              <a:latin typeface="Candara" panose="020E0502030303020204" pitchFamily="34" charset="0"/>
            </a:rPr>
            <a:t>AUTOESTIMA MEDIA</a:t>
          </a:r>
        </a:p>
      </dgm:t>
    </dgm:pt>
    <dgm:pt modelId="{D6042864-61B2-4FE4-8465-834A20FDA3AF}" type="parTrans" cxnId="{9CEDE634-DE2B-4725-B6A3-5A76A95F8D74}">
      <dgm:prSet/>
      <dgm:spPr/>
      <dgm:t>
        <a:bodyPr/>
        <a:lstStyle/>
        <a:p>
          <a:endParaRPr lang="es-MX" sz="1800">
            <a:latin typeface="Candara" panose="020E0502030303020204" pitchFamily="34" charset="0"/>
          </a:endParaRPr>
        </a:p>
      </dgm:t>
    </dgm:pt>
    <dgm:pt modelId="{6C978305-34B1-4359-8701-96EE60F13F29}" type="sibTrans" cxnId="{9CEDE634-DE2B-4725-B6A3-5A76A95F8D74}">
      <dgm:prSet/>
      <dgm:spPr/>
      <dgm:t>
        <a:bodyPr/>
        <a:lstStyle/>
        <a:p>
          <a:endParaRPr lang="es-MX" sz="1800">
            <a:latin typeface="Candara" panose="020E0502030303020204" pitchFamily="34" charset="0"/>
          </a:endParaRPr>
        </a:p>
      </dgm:t>
    </dgm:pt>
    <dgm:pt modelId="{4CE2F0F4-90B9-41AD-B64B-9D7A0FC3CC44}">
      <dgm:prSet phldrT="[Texto]" custT="1"/>
      <dgm:spPr/>
      <dgm:t>
        <a:bodyPr/>
        <a:lstStyle/>
        <a:p>
          <a:pPr algn="ctr"/>
          <a:r>
            <a:rPr lang="es-MX" sz="2400" b="1" dirty="0">
              <a:latin typeface="Candara" panose="020E0502030303020204" pitchFamily="34" charset="0"/>
            </a:rPr>
            <a:t>Mayoría C</a:t>
          </a:r>
        </a:p>
      </dgm:t>
    </dgm:pt>
    <dgm:pt modelId="{A02BAE1A-1D30-4A50-AE67-57F92AF45913}" type="parTrans" cxnId="{4CE25361-9B3E-4639-AC6D-419D206178E4}">
      <dgm:prSet/>
      <dgm:spPr/>
      <dgm:t>
        <a:bodyPr/>
        <a:lstStyle/>
        <a:p>
          <a:endParaRPr lang="es-MX" sz="1800">
            <a:latin typeface="Candara" panose="020E0502030303020204" pitchFamily="34" charset="0"/>
          </a:endParaRPr>
        </a:p>
      </dgm:t>
    </dgm:pt>
    <dgm:pt modelId="{BCE115DE-849B-4CC4-BAB3-2FCF8266E318}" type="sibTrans" cxnId="{4CE25361-9B3E-4639-AC6D-419D206178E4}">
      <dgm:prSet/>
      <dgm:spPr/>
      <dgm:t>
        <a:bodyPr/>
        <a:lstStyle/>
        <a:p>
          <a:endParaRPr lang="es-MX" sz="1800">
            <a:latin typeface="Candara" panose="020E0502030303020204" pitchFamily="34" charset="0"/>
          </a:endParaRPr>
        </a:p>
      </dgm:t>
    </dgm:pt>
    <dgm:pt modelId="{60817D2A-3D5F-41AB-B205-9FC249AE3ED7}">
      <dgm:prSet phldrT="[Texto]" custT="1"/>
      <dgm:spPr/>
      <dgm:t>
        <a:bodyPr/>
        <a:lstStyle/>
        <a:p>
          <a:r>
            <a:rPr lang="es-MX" sz="1800" b="1" dirty="0">
              <a:latin typeface="Candara" panose="020E0502030303020204" pitchFamily="34" charset="0"/>
            </a:rPr>
            <a:t>ALTA AUTOESTIMA</a:t>
          </a:r>
        </a:p>
      </dgm:t>
    </dgm:pt>
    <dgm:pt modelId="{8815DFF2-4229-4781-9409-FD2083267751}" type="parTrans" cxnId="{269347AB-FA1E-4B4F-8E21-A43B0069F72C}">
      <dgm:prSet/>
      <dgm:spPr/>
      <dgm:t>
        <a:bodyPr/>
        <a:lstStyle/>
        <a:p>
          <a:endParaRPr lang="es-MX" sz="1800">
            <a:latin typeface="Candara" panose="020E0502030303020204" pitchFamily="34" charset="0"/>
          </a:endParaRPr>
        </a:p>
      </dgm:t>
    </dgm:pt>
    <dgm:pt modelId="{7B363A02-40F1-4592-9E57-F52313F301E6}" type="sibTrans" cxnId="{269347AB-FA1E-4B4F-8E21-A43B0069F72C}">
      <dgm:prSet/>
      <dgm:spPr/>
      <dgm:t>
        <a:bodyPr/>
        <a:lstStyle/>
        <a:p>
          <a:endParaRPr lang="es-MX" sz="1800">
            <a:latin typeface="Candara" panose="020E0502030303020204" pitchFamily="34" charset="0"/>
          </a:endParaRPr>
        </a:p>
      </dgm:t>
    </dgm:pt>
    <dgm:pt modelId="{743D2B22-79EF-4511-AD54-797B8ECC17C4}">
      <dgm:prSet phldrT="[Texto]" custT="1"/>
      <dgm:spPr/>
      <dgm:t>
        <a:bodyPr/>
        <a:lstStyle/>
        <a:p>
          <a:r>
            <a:rPr lang="es-MX" sz="1800" dirty="0">
              <a:latin typeface="Candara" panose="020E0502030303020204" pitchFamily="34" charset="0"/>
            </a:rPr>
            <a:t>Sabes lo que eres, tu autoestima es fuerte y no te dejas llevar por comentarios de otros. </a:t>
          </a:r>
          <a:r>
            <a:rPr lang="es-MX" sz="1800" b="1" dirty="0">
              <a:latin typeface="Candara" panose="020E0502030303020204" pitchFamily="34" charset="0"/>
            </a:rPr>
            <a:t>¡Tu objetivo es el éxito, y estas seguro de obtenerlo!</a:t>
          </a:r>
        </a:p>
      </dgm:t>
    </dgm:pt>
    <dgm:pt modelId="{47226957-D6FD-482E-8A28-9307F5206BB6}" type="parTrans" cxnId="{C81AB709-EA74-4A79-8466-CC8A32F2402D}">
      <dgm:prSet/>
      <dgm:spPr/>
      <dgm:t>
        <a:bodyPr/>
        <a:lstStyle/>
        <a:p>
          <a:endParaRPr lang="es-MX" sz="1800">
            <a:latin typeface="Candara" panose="020E0502030303020204" pitchFamily="34" charset="0"/>
          </a:endParaRPr>
        </a:p>
      </dgm:t>
    </dgm:pt>
    <dgm:pt modelId="{DDA03F05-6F4B-4D64-A8D8-967B6AEB9733}" type="sibTrans" cxnId="{C81AB709-EA74-4A79-8466-CC8A32F2402D}">
      <dgm:prSet/>
      <dgm:spPr/>
      <dgm:t>
        <a:bodyPr/>
        <a:lstStyle/>
        <a:p>
          <a:endParaRPr lang="es-MX" sz="1800">
            <a:latin typeface="Candara" panose="020E0502030303020204" pitchFamily="34" charset="0"/>
          </a:endParaRPr>
        </a:p>
      </dgm:t>
    </dgm:pt>
    <dgm:pt modelId="{B47BC698-B80B-4DD0-973D-BE0362A2ECB5}">
      <dgm:prSet phldrT="[Texto]" custT="1"/>
      <dgm:spPr/>
      <dgm:t>
        <a:bodyPr/>
        <a:lstStyle/>
        <a:p>
          <a:r>
            <a:rPr lang="es-MX" sz="1800" dirty="0">
              <a:latin typeface="Candara" panose="020E0502030303020204" pitchFamily="34" charset="0"/>
            </a:rPr>
            <a:t>Te falta tener un poco de mas confianza en tus decisiones. El dudar sólo te confunde más. </a:t>
          </a:r>
          <a:r>
            <a:rPr lang="es-MX" sz="1800" b="1" dirty="0">
              <a:latin typeface="Candara" panose="020E0502030303020204" pitchFamily="34" charset="0"/>
            </a:rPr>
            <a:t>¡ANIMO, SÓLO ES UN PASO EL QUE TE FALTA!</a:t>
          </a:r>
        </a:p>
      </dgm:t>
    </dgm:pt>
    <dgm:pt modelId="{074B26D2-5B9F-41C9-A95B-D35A3348CB5A}" type="parTrans" cxnId="{C8E9B682-EB3C-4E2B-89AA-457A84A5092E}">
      <dgm:prSet/>
      <dgm:spPr/>
      <dgm:t>
        <a:bodyPr/>
        <a:lstStyle/>
        <a:p>
          <a:endParaRPr lang="es-MX" sz="1800">
            <a:latin typeface="Candara" panose="020E0502030303020204" pitchFamily="34" charset="0"/>
          </a:endParaRPr>
        </a:p>
      </dgm:t>
    </dgm:pt>
    <dgm:pt modelId="{DB9DDF04-1A5A-41BD-A9E9-851338C9CDB1}" type="sibTrans" cxnId="{C8E9B682-EB3C-4E2B-89AA-457A84A5092E}">
      <dgm:prSet/>
      <dgm:spPr/>
      <dgm:t>
        <a:bodyPr/>
        <a:lstStyle/>
        <a:p>
          <a:endParaRPr lang="es-MX" sz="1800">
            <a:latin typeface="Candara" panose="020E0502030303020204" pitchFamily="34" charset="0"/>
          </a:endParaRPr>
        </a:p>
      </dgm:t>
    </dgm:pt>
    <dgm:pt modelId="{0C542EE0-29E2-4FC2-8F89-9EC873A1C633}">
      <dgm:prSet phldrT="[Texto]" custT="1"/>
      <dgm:spPr/>
      <dgm:t>
        <a:bodyPr/>
        <a:lstStyle/>
        <a:p>
          <a:r>
            <a:rPr lang="es-MX" sz="1800" dirty="0">
              <a:latin typeface="Candara" panose="020E0502030303020204" pitchFamily="34" charset="0"/>
            </a:rPr>
            <a:t>No tienes confianza en tus actos y consideras un fracaso los baches de la vida. Lo que te hace sentir derrotada. </a:t>
          </a:r>
        </a:p>
      </dgm:t>
    </dgm:pt>
    <dgm:pt modelId="{B6136D0F-EC15-4302-BA1D-7A43187F71E4}" type="sibTrans" cxnId="{7AFCCDD6-AD93-4B12-99D1-349DBC42BA3B}">
      <dgm:prSet/>
      <dgm:spPr/>
      <dgm:t>
        <a:bodyPr/>
        <a:lstStyle/>
        <a:p>
          <a:endParaRPr lang="es-MX" sz="1800">
            <a:latin typeface="Candara" panose="020E0502030303020204" pitchFamily="34" charset="0"/>
          </a:endParaRPr>
        </a:p>
      </dgm:t>
    </dgm:pt>
    <dgm:pt modelId="{E54B6B8F-3354-4E0F-86E0-686031DB47C7}" type="parTrans" cxnId="{7AFCCDD6-AD93-4B12-99D1-349DBC42BA3B}">
      <dgm:prSet/>
      <dgm:spPr/>
      <dgm:t>
        <a:bodyPr/>
        <a:lstStyle/>
        <a:p>
          <a:endParaRPr lang="es-MX" sz="1800">
            <a:latin typeface="Candara" panose="020E0502030303020204" pitchFamily="34" charset="0"/>
          </a:endParaRPr>
        </a:p>
      </dgm:t>
    </dgm:pt>
    <dgm:pt modelId="{DB17476E-BFF3-4327-879A-F74699F3091A}">
      <dgm:prSet phldrT="[Texto]" custT="1"/>
      <dgm:spPr/>
      <dgm:t>
        <a:bodyPr/>
        <a:lstStyle/>
        <a:p>
          <a:r>
            <a:rPr lang="es-MX" sz="1800" b="1" dirty="0">
              <a:latin typeface="Candara" panose="020E0502030303020204" pitchFamily="34" charset="0"/>
            </a:rPr>
            <a:t>¡ANIMO, SACA DEL CLOSET TU SEGURIDAD!</a:t>
          </a:r>
          <a:endParaRPr lang="es-MX" sz="1800" dirty="0">
            <a:latin typeface="Candara" panose="020E0502030303020204" pitchFamily="34" charset="0"/>
          </a:endParaRPr>
        </a:p>
      </dgm:t>
    </dgm:pt>
    <dgm:pt modelId="{B79C3C92-3D62-407B-B384-6FE1510A2428}" type="parTrans" cxnId="{51B1738E-708F-4ED7-9A51-0A9D23E992EC}">
      <dgm:prSet/>
      <dgm:spPr/>
      <dgm:t>
        <a:bodyPr/>
        <a:lstStyle/>
        <a:p>
          <a:endParaRPr lang="es-MX" sz="1800">
            <a:latin typeface="Candara" panose="020E0502030303020204" pitchFamily="34" charset="0"/>
          </a:endParaRPr>
        </a:p>
      </dgm:t>
    </dgm:pt>
    <dgm:pt modelId="{ED2A5180-6287-4799-B07C-A19021167EA4}" type="sibTrans" cxnId="{51B1738E-708F-4ED7-9A51-0A9D23E992EC}">
      <dgm:prSet/>
      <dgm:spPr/>
      <dgm:t>
        <a:bodyPr/>
        <a:lstStyle/>
        <a:p>
          <a:endParaRPr lang="es-MX" sz="1800">
            <a:latin typeface="Candara" panose="020E0502030303020204" pitchFamily="34" charset="0"/>
          </a:endParaRPr>
        </a:p>
      </dgm:t>
    </dgm:pt>
    <dgm:pt modelId="{19550E8F-9474-4E0F-85BC-A10B1BB2D6FD}" type="pres">
      <dgm:prSet presAssocID="{EB3798AB-84B9-41F7-92A3-2E96D5CFDE83}" presName="Name0" presStyleCnt="0">
        <dgm:presLayoutVars>
          <dgm:dir/>
          <dgm:resizeHandles val="exact"/>
        </dgm:presLayoutVars>
      </dgm:prSet>
      <dgm:spPr/>
    </dgm:pt>
    <dgm:pt modelId="{3D5CDCBE-8525-4A10-A7CB-8B087A70410F}" type="pres">
      <dgm:prSet presAssocID="{0826DA9F-DD15-4F58-82F1-970B13DB725A}" presName="node" presStyleLbl="node1" presStyleIdx="0" presStyleCnt="3">
        <dgm:presLayoutVars>
          <dgm:bulletEnabled val="1"/>
        </dgm:presLayoutVars>
      </dgm:prSet>
      <dgm:spPr/>
    </dgm:pt>
    <dgm:pt modelId="{48E53BA9-0DA6-4DE3-817C-07A3D2F8755D}" type="pres">
      <dgm:prSet presAssocID="{11ABA490-114D-4D8D-A107-C5132B3D7F19}" presName="sibTrans" presStyleCnt="0"/>
      <dgm:spPr/>
    </dgm:pt>
    <dgm:pt modelId="{B549D311-5D41-4231-9348-18B4DD7C19CA}" type="pres">
      <dgm:prSet presAssocID="{8FED40B6-486D-4D7D-A5E8-0A6C56F94711}" presName="node" presStyleLbl="node1" presStyleIdx="1" presStyleCnt="3">
        <dgm:presLayoutVars>
          <dgm:bulletEnabled val="1"/>
        </dgm:presLayoutVars>
      </dgm:prSet>
      <dgm:spPr/>
    </dgm:pt>
    <dgm:pt modelId="{BA29D12E-5F16-4405-AEB9-BF72EF73541F}" type="pres">
      <dgm:prSet presAssocID="{D5935057-CAAB-4D50-ADC4-B76DE6243538}" presName="sibTrans" presStyleCnt="0"/>
      <dgm:spPr/>
    </dgm:pt>
    <dgm:pt modelId="{4824AE11-4099-4903-9EAC-8602D762DF82}" type="pres">
      <dgm:prSet presAssocID="{4CE2F0F4-90B9-41AD-B64B-9D7A0FC3CC44}" presName="node" presStyleLbl="node1" presStyleIdx="2" presStyleCnt="3">
        <dgm:presLayoutVars>
          <dgm:bulletEnabled val="1"/>
        </dgm:presLayoutVars>
      </dgm:prSet>
      <dgm:spPr/>
    </dgm:pt>
  </dgm:ptLst>
  <dgm:cxnLst>
    <dgm:cxn modelId="{52D4E602-E3B6-4E2A-A581-1900A342952D}" type="presOf" srcId="{743D2B22-79EF-4511-AD54-797B8ECC17C4}" destId="{4824AE11-4099-4903-9EAC-8602D762DF82}" srcOrd="0" destOrd="2" presId="urn:microsoft.com/office/officeart/2005/8/layout/hList6"/>
    <dgm:cxn modelId="{C81AB709-EA74-4A79-8466-CC8A32F2402D}" srcId="{4CE2F0F4-90B9-41AD-B64B-9D7A0FC3CC44}" destId="{743D2B22-79EF-4511-AD54-797B8ECC17C4}" srcOrd="1" destOrd="0" parTransId="{47226957-D6FD-482E-8A28-9307F5206BB6}" sibTransId="{DDA03F05-6F4B-4D64-A8D8-967B6AEB9733}"/>
    <dgm:cxn modelId="{C4852515-F919-4A48-8AD6-014342D88F2A}" type="presOf" srcId="{6F6C31C7-83F3-4734-A66D-7CA13D655C09}" destId="{3D5CDCBE-8525-4A10-A7CB-8B087A70410F}" srcOrd="0" destOrd="1" presId="urn:microsoft.com/office/officeart/2005/8/layout/hList6"/>
    <dgm:cxn modelId="{4712F617-33CC-4982-AB97-93A5E7B37D42}" type="presOf" srcId="{8FED40B6-486D-4D7D-A5E8-0A6C56F94711}" destId="{B549D311-5D41-4231-9348-18B4DD7C19CA}" srcOrd="0" destOrd="0" presId="urn:microsoft.com/office/officeart/2005/8/layout/hList6"/>
    <dgm:cxn modelId="{7133BB1B-AF4D-4E04-8A36-7D5E12421017}" type="presOf" srcId="{0826DA9F-DD15-4F58-82F1-970B13DB725A}" destId="{3D5CDCBE-8525-4A10-A7CB-8B087A70410F}" srcOrd="0" destOrd="0" presId="urn:microsoft.com/office/officeart/2005/8/layout/hList6"/>
    <dgm:cxn modelId="{313A1326-7DDA-4E55-B6BB-86765F46541A}" type="presOf" srcId="{0C542EE0-29E2-4FC2-8F89-9EC873A1C633}" destId="{3D5CDCBE-8525-4A10-A7CB-8B087A70410F}" srcOrd="0" destOrd="2" presId="urn:microsoft.com/office/officeart/2005/8/layout/hList6"/>
    <dgm:cxn modelId="{4EA1EA2E-8935-444E-92E3-BFAADCD5F3BA}" type="presOf" srcId="{B47BC698-B80B-4DD0-973D-BE0362A2ECB5}" destId="{B549D311-5D41-4231-9348-18B4DD7C19CA}" srcOrd="0" destOrd="2" presId="urn:microsoft.com/office/officeart/2005/8/layout/hList6"/>
    <dgm:cxn modelId="{9CEDE634-DE2B-4725-B6A3-5A76A95F8D74}" srcId="{8FED40B6-486D-4D7D-A5E8-0A6C56F94711}" destId="{5D93E319-9916-4E42-A3EB-5CE30C234350}" srcOrd="0" destOrd="0" parTransId="{D6042864-61B2-4FE4-8465-834A20FDA3AF}" sibTransId="{6C978305-34B1-4359-8701-96EE60F13F29}"/>
    <dgm:cxn modelId="{BA03383E-B866-402D-9CC3-140C49BFF147}" type="presOf" srcId="{60817D2A-3D5F-41AB-B205-9FC249AE3ED7}" destId="{4824AE11-4099-4903-9EAC-8602D762DF82}" srcOrd="0" destOrd="1" presId="urn:microsoft.com/office/officeart/2005/8/layout/hList6"/>
    <dgm:cxn modelId="{4CE25361-9B3E-4639-AC6D-419D206178E4}" srcId="{EB3798AB-84B9-41F7-92A3-2E96D5CFDE83}" destId="{4CE2F0F4-90B9-41AD-B64B-9D7A0FC3CC44}" srcOrd="2" destOrd="0" parTransId="{A02BAE1A-1D30-4A50-AE67-57F92AF45913}" sibTransId="{BCE115DE-849B-4CC4-BAB3-2FCF8266E318}"/>
    <dgm:cxn modelId="{B3F1E576-2F7E-4EC6-B297-76664BEEDE78}" srcId="{EB3798AB-84B9-41F7-92A3-2E96D5CFDE83}" destId="{8FED40B6-486D-4D7D-A5E8-0A6C56F94711}" srcOrd="1" destOrd="0" parTransId="{114818C9-15B6-4FAE-A964-64D1247FDFA3}" sibTransId="{D5935057-CAAB-4D50-ADC4-B76DE6243538}"/>
    <dgm:cxn modelId="{4F003F7D-D749-433D-9E71-80558171EFF4}" type="presOf" srcId="{4CE2F0F4-90B9-41AD-B64B-9D7A0FC3CC44}" destId="{4824AE11-4099-4903-9EAC-8602D762DF82}" srcOrd="0" destOrd="0" presId="urn:microsoft.com/office/officeart/2005/8/layout/hList6"/>
    <dgm:cxn modelId="{52480580-9467-484E-B94E-3BB0E6AE41A7}" type="presOf" srcId="{DB17476E-BFF3-4327-879A-F74699F3091A}" destId="{3D5CDCBE-8525-4A10-A7CB-8B087A70410F}" srcOrd="0" destOrd="3" presId="urn:microsoft.com/office/officeart/2005/8/layout/hList6"/>
    <dgm:cxn modelId="{C8E9B682-EB3C-4E2B-89AA-457A84A5092E}" srcId="{8FED40B6-486D-4D7D-A5E8-0A6C56F94711}" destId="{B47BC698-B80B-4DD0-973D-BE0362A2ECB5}" srcOrd="1" destOrd="0" parTransId="{074B26D2-5B9F-41C9-A95B-D35A3348CB5A}" sibTransId="{DB9DDF04-1A5A-41BD-A9E9-851338C9CDB1}"/>
    <dgm:cxn modelId="{51B1738E-708F-4ED7-9A51-0A9D23E992EC}" srcId="{0826DA9F-DD15-4F58-82F1-970B13DB725A}" destId="{DB17476E-BFF3-4327-879A-F74699F3091A}" srcOrd="2" destOrd="0" parTransId="{B79C3C92-3D62-407B-B384-6FE1510A2428}" sibTransId="{ED2A5180-6287-4799-B07C-A19021167EA4}"/>
    <dgm:cxn modelId="{15020DA5-E9AF-4644-A969-70BF7F95BD70}" srcId="{0826DA9F-DD15-4F58-82F1-970B13DB725A}" destId="{6F6C31C7-83F3-4734-A66D-7CA13D655C09}" srcOrd="0" destOrd="0" parTransId="{B4436937-71B4-4236-9A5B-BB3146300989}" sibTransId="{FA7967BF-5336-483A-A863-F9E699A16290}"/>
    <dgm:cxn modelId="{C29FA4A5-9078-404B-AE7B-4180F9F81F80}" type="presOf" srcId="{5D93E319-9916-4E42-A3EB-5CE30C234350}" destId="{B549D311-5D41-4231-9348-18B4DD7C19CA}" srcOrd="0" destOrd="1" presId="urn:microsoft.com/office/officeart/2005/8/layout/hList6"/>
    <dgm:cxn modelId="{269347AB-FA1E-4B4F-8E21-A43B0069F72C}" srcId="{4CE2F0F4-90B9-41AD-B64B-9D7A0FC3CC44}" destId="{60817D2A-3D5F-41AB-B205-9FC249AE3ED7}" srcOrd="0" destOrd="0" parTransId="{8815DFF2-4229-4781-9409-FD2083267751}" sibTransId="{7B363A02-40F1-4592-9E57-F52313F301E6}"/>
    <dgm:cxn modelId="{7AFCCDD6-AD93-4B12-99D1-349DBC42BA3B}" srcId="{0826DA9F-DD15-4F58-82F1-970B13DB725A}" destId="{0C542EE0-29E2-4FC2-8F89-9EC873A1C633}" srcOrd="1" destOrd="0" parTransId="{E54B6B8F-3354-4E0F-86E0-686031DB47C7}" sibTransId="{B6136D0F-EC15-4302-BA1D-7A43187F71E4}"/>
    <dgm:cxn modelId="{C81D02F2-B03B-4810-BBEA-9C7F3C52D3DB}" type="presOf" srcId="{EB3798AB-84B9-41F7-92A3-2E96D5CFDE83}" destId="{19550E8F-9474-4E0F-85BC-A10B1BB2D6FD}" srcOrd="0" destOrd="0" presId="urn:microsoft.com/office/officeart/2005/8/layout/hList6"/>
    <dgm:cxn modelId="{ED31ECFA-F802-4E86-972F-95D2F298244F}" srcId="{EB3798AB-84B9-41F7-92A3-2E96D5CFDE83}" destId="{0826DA9F-DD15-4F58-82F1-970B13DB725A}" srcOrd="0" destOrd="0" parTransId="{07A9E04A-07A0-44AA-8B3C-8482209C5028}" sibTransId="{11ABA490-114D-4D8D-A107-C5132B3D7F19}"/>
    <dgm:cxn modelId="{535BDA00-B776-4190-AA39-BC01B0824EBB}" type="presParOf" srcId="{19550E8F-9474-4E0F-85BC-A10B1BB2D6FD}" destId="{3D5CDCBE-8525-4A10-A7CB-8B087A70410F}" srcOrd="0" destOrd="0" presId="urn:microsoft.com/office/officeart/2005/8/layout/hList6"/>
    <dgm:cxn modelId="{C39F7048-3DCE-4FDE-AB7D-5F1D39C6CB5B}" type="presParOf" srcId="{19550E8F-9474-4E0F-85BC-A10B1BB2D6FD}" destId="{48E53BA9-0DA6-4DE3-817C-07A3D2F8755D}" srcOrd="1" destOrd="0" presId="urn:microsoft.com/office/officeart/2005/8/layout/hList6"/>
    <dgm:cxn modelId="{1D63732E-D956-47AC-AFE8-E54C83F40564}" type="presParOf" srcId="{19550E8F-9474-4E0F-85BC-A10B1BB2D6FD}" destId="{B549D311-5D41-4231-9348-18B4DD7C19CA}" srcOrd="2" destOrd="0" presId="urn:microsoft.com/office/officeart/2005/8/layout/hList6"/>
    <dgm:cxn modelId="{6DC489D5-57F0-4416-A729-D41D73049FB3}" type="presParOf" srcId="{19550E8F-9474-4E0F-85BC-A10B1BB2D6FD}" destId="{BA29D12E-5F16-4405-AEB9-BF72EF73541F}" srcOrd="3" destOrd="0" presId="urn:microsoft.com/office/officeart/2005/8/layout/hList6"/>
    <dgm:cxn modelId="{104E8160-6DD4-4BAC-BD11-7BF2A65CAABE}" type="presParOf" srcId="{19550E8F-9474-4E0F-85BC-A10B1BB2D6FD}" destId="{4824AE11-4099-4903-9EAC-8602D762DF82}"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CDCBE-8525-4A10-A7CB-8B087A70410F}">
      <dsp:nvSpPr>
        <dsp:cNvPr id="0" name=""/>
        <dsp:cNvSpPr/>
      </dsp:nvSpPr>
      <dsp:spPr>
        <a:xfrm rot="16200000">
          <a:off x="-768785" y="769830"/>
          <a:ext cx="4257133" cy="2717471"/>
        </a:xfrm>
        <a:prstGeom prst="flowChartManualOperation">
          <a:avLst/>
        </a:prstGeom>
        <a:gradFill rotWithShape="0">
          <a:gsLst>
            <a:gs pos="0">
              <a:schemeClr val="accent1">
                <a:alpha val="90000"/>
                <a:hueOff val="0"/>
                <a:satOff val="0"/>
                <a:lumOff val="0"/>
                <a:alphaOff val="0"/>
                <a:shade val="85000"/>
                <a:satMod val="130000"/>
              </a:schemeClr>
            </a:gs>
            <a:gs pos="34000">
              <a:schemeClr val="accent1">
                <a:alpha val="90000"/>
                <a:hueOff val="0"/>
                <a:satOff val="0"/>
                <a:lumOff val="0"/>
                <a:alphaOff val="0"/>
                <a:shade val="87000"/>
                <a:satMod val="125000"/>
              </a:schemeClr>
            </a:gs>
            <a:gs pos="70000">
              <a:schemeClr val="accent1">
                <a:alpha val="90000"/>
                <a:hueOff val="0"/>
                <a:satOff val="0"/>
                <a:lumOff val="0"/>
                <a:alphaOff val="0"/>
                <a:tint val="100000"/>
                <a:shade val="90000"/>
                <a:satMod val="130000"/>
              </a:schemeClr>
            </a:gs>
            <a:gs pos="100000">
              <a:schemeClr val="accent1">
                <a:alpha val="90000"/>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t" anchorCtr="0">
          <a:noAutofit/>
        </a:bodyPr>
        <a:lstStyle/>
        <a:p>
          <a:pPr marL="0" lvl="0" indent="0" algn="ctr" defTabSz="1066800">
            <a:lnSpc>
              <a:spcPct val="90000"/>
            </a:lnSpc>
            <a:spcBef>
              <a:spcPct val="0"/>
            </a:spcBef>
            <a:spcAft>
              <a:spcPct val="35000"/>
            </a:spcAft>
            <a:buNone/>
          </a:pPr>
          <a:r>
            <a:rPr lang="es-MX" sz="2400" b="1" kern="1200" dirty="0">
              <a:latin typeface="Candara" panose="020E0502030303020204" pitchFamily="34" charset="0"/>
            </a:rPr>
            <a:t>Mayoría A</a:t>
          </a:r>
        </a:p>
        <a:p>
          <a:pPr marL="171450" lvl="1" indent="-171450" algn="l" defTabSz="800100">
            <a:lnSpc>
              <a:spcPct val="90000"/>
            </a:lnSpc>
            <a:spcBef>
              <a:spcPct val="0"/>
            </a:spcBef>
            <a:spcAft>
              <a:spcPct val="15000"/>
            </a:spcAft>
            <a:buChar char="•"/>
          </a:pPr>
          <a:r>
            <a:rPr lang="es-MX" sz="1800" b="1" kern="1200" dirty="0">
              <a:latin typeface="Candara" panose="020E0502030303020204" pitchFamily="34" charset="0"/>
            </a:rPr>
            <a:t>BAJA AUTOESTIMA</a:t>
          </a:r>
        </a:p>
        <a:p>
          <a:pPr marL="171450" lvl="1" indent="-171450" algn="l" defTabSz="800100">
            <a:lnSpc>
              <a:spcPct val="90000"/>
            </a:lnSpc>
            <a:spcBef>
              <a:spcPct val="0"/>
            </a:spcBef>
            <a:spcAft>
              <a:spcPct val="15000"/>
            </a:spcAft>
            <a:buChar char="•"/>
          </a:pPr>
          <a:r>
            <a:rPr lang="es-MX" sz="1800" kern="1200" dirty="0">
              <a:latin typeface="Candara" panose="020E0502030303020204" pitchFamily="34" charset="0"/>
            </a:rPr>
            <a:t>No tienes confianza en tus actos y consideras un fracaso los baches de la vida. Lo que te hace sentir derrotada. </a:t>
          </a:r>
        </a:p>
        <a:p>
          <a:pPr marL="171450" lvl="1" indent="-171450" algn="l" defTabSz="800100">
            <a:lnSpc>
              <a:spcPct val="90000"/>
            </a:lnSpc>
            <a:spcBef>
              <a:spcPct val="0"/>
            </a:spcBef>
            <a:spcAft>
              <a:spcPct val="15000"/>
            </a:spcAft>
            <a:buChar char="•"/>
          </a:pPr>
          <a:r>
            <a:rPr lang="es-MX" sz="1800" b="1" kern="1200" dirty="0">
              <a:latin typeface="Candara" panose="020E0502030303020204" pitchFamily="34" charset="0"/>
            </a:rPr>
            <a:t>¡ANIMO, SACA DEL CLOSET TU SEGURIDAD!</a:t>
          </a:r>
          <a:endParaRPr lang="es-MX" sz="1800" kern="1200" dirty="0">
            <a:latin typeface="Candara" panose="020E0502030303020204" pitchFamily="34" charset="0"/>
          </a:endParaRPr>
        </a:p>
      </dsp:txBody>
      <dsp:txXfrm rot="5400000">
        <a:off x="1046" y="851426"/>
        <a:ext cx="2717471" cy="2554279"/>
      </dsp:txXfrm>
    </dsp:sp>
    <dsp:sp modelId="{B549D311-5D41-4231-9348-18B4DD7C19CA}">
      <dsp:nvSpPr>
        <dsp:cNvPr id="0" name=""/>
        <dsp:cNvSpPr/>
      </dsp:nvSpPr>
      <dsp:spPr>
        <a:xfrm rot="16200000">
          <a:off x="2152497" y="769830"/>
          <a:ext cx="4257133" cy="2717471"/>
        </a:xfrm>
        <a:prstGeom prst="flowChartManualOperation">
          <a:avLst/>
        </a:prstGeom>
        <a:gradFill rotWithShape="0">
          <a:gsLst>
            <a:gs pos="0">
              <a:schemeClr val="accent1">
                <a:alpha val="90000"/>
                <a:hueOff val="0"/>
                <a:satOff val="0"/>
                <a:lumOff val="0"/>
                <a:alphaOff val="-20000"/>
                <a:shade val="85000"/>
                <a:satMod val="130000"/>
              </a:schemeClr>
            </a:gs>
            <a:gs pos="34000">
              <a:schemeClr val="accent1">
                <a:alpha val="90000"/>
                <a:hueOff val="0"/>
                <a:satOff val="0"/>
                <a:lumOff val="0"/>
                <a:alphaOff val="-20000"/>
                <a:shade val="87000"/>
                <a:satMod val="125000"/>
              </a:schemeClr>
            </a:gs>
            <a:gs pos="70000">
              <a:schemeClr val="accent1">
                <a:alpha val="90000"/>
                <a:hueOff val="0"/>
                <a:satOff val="0"/>
                <a:lumOff val="0"/>
                <a:alphaOff val="-20000"/>
                <a:tint val="100000"/>
                <a:shade val="90000"/>
                <a:satMod val="130000"/>
              </a:schemeClr>
            </a:gs>
            <a:gs pos="100000">
              <a:schemeClr val="accent1">
                <a:alpha val="90000"/>
                <a:hueOff val="0"/>
                <a:satOff val="0"/>
                <a:lumOff val="0"/>
                <a:alphaOff val="-20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t" anchorCtr="0">
          <a:noAutofit/>
        </a:bodyPr>
        <a:lstStyle/>
        <a:p>
          <a:pPr marL="0" lvl="0" indent="0" algn="ctr" defTabSz="1066800">
            <a:lnSpc>
              <a:spcPct val="90000"/>
            </a:lnSpc>
            <a:spcBef>
              <a:spcPct val="0"/>
            </a:spcBef>
            <a:spcAft>
              <a:spcPct val="35000"/>
            </a:spcAft>
            <a:buNone/>
          </a:pPr>
          <a:r>
            <a:rPr lang="es-MX" sz="2400" b="1" kern="1200" dirty="0">
              <a:latin typeface="Candara" panose="020E0502030303020204" pitchFamily="34" charset="0"/>
            </a:rPr>
            <a:t>Mayoría B</a:t>
          </a:r>
        </a:p>
        <a:p>
          <a:pPr marL="171450" lvl="1" indent="-171450" algn="l" defTabSz="800100">
            <a:lnSpc>
              <a:spcPct val="90000"/>
            </a:lnSpc>
            <a:spcBef>
              <a:spcPct val="0"/>
            </a:spcBef>
            <a:spcAft>
              <a:spcPct val="15000"/>
            </a:spcAft>
            <a:buChar char="•"/>
          </a:pPr>
          <a:r>
            <a:rPr lang="es-MX" sz="1800" b="1" kern="1200" dirty="0">
              <a:latin typeface="Candara" panose="020E0502030303020204" pitchFamily="34" charset="0"/>
            </a:rPr>
            <a:t>AUTOESTIMA MEDIA</a:t>
          </a:r>
        </a:p>
        <a:p>
          <a:pPr marL="171450" lvl="1" indent="-171450" algn="l" defTabSz="800100">
            <a:lnSpc>
              <a:spcPct val="90000"/>
            </a:lnSpc>
            <a:spcBef>
              <a:spcPct val="0"/>
            </a:spcBef>
            <a:spcAft>
              <a:spcPct val="15000"/>
            </a:spcAft>
            <a:buChar char="•"/>
          </a:pPr>
          <a:r>
            <a:rPr lang="es-MX" sz="1800" kern="1200" dirty="0">
              <a:latin typeface="Candara" panose="020E0502030303020204" pitchFamily="34" charset="0"/>
            </a:rPr>
            <a:t>Te falta tener un poco de mas confianza en tus decisiones. El dudar sólo te confunde más. </a:t>
          </a:r>
          <a:r>
            <a:rPr lang="es-MX" sz="1800" b="1" kern="1200" dirty="0">
              <a:latin typeface="Candara" panose="020E0502030303020204" pitchFamily="34" charset="0"/>
            </a:rPr>
            <a:t>¡ANIMO, SÓLO ES UN PASO EL QUE TE FALTA!</a:t>
          </a:r>
        </a:p>
      </dsp:txBody>
      <dsp:txXfrm rot="5400000">
        <a:off x="2922328" y="851426"/>
        <a:ext cx="2717471" cy="2554279"/>
      </dsp:txXfrm>
    </dsp:sp>
    <dsp:sp modelId="{4824AE11-4099-4903-9EAC-8602D762DF82}">
      <dsp:nvSpPr>
        <dsp:cNvPr id="0" name=""/>
        <dsp:cNvSpPr/>
      </dsp:nvSpPr>
      <dsp:spPr>
        <a:xfrm rot="16200000">
          <a:off x="5073779" y="769830"/>
          <a:ext cx="4257133" cy="2717471"/>
        </a:xfrm>
        <a:prstGeom prst="flowChartManualOperation">
          <a:avLst/>
        </a:prstGeom>
        <a:gradFill rotWithShape="0">
          <a:gsLst>
            <a:gs pos="0">
              <a:schemeClr val="accent1">
                <a:alpha val="90000"/>
                <a:hueOff val="0"/>
                <a:satOff val="0"/>
                <a:lumOff val="0"/>
                <a:alphaOff val="-40000"/>
                <a:shade val="85000"/>
                <a:satMod val="130000"/>
              </a:schemeClr>
            </a:gs>
            <a:gs pos="34000">
              <a:schemeClr val="accent1">
                <a:alpha val="90000"/>
                <a:hueOff val="0"/>
                <a:satOff val="0"/>
                <a:lumOff val="0"/>
                <a:alphaOff val="-40000"/>
                <a:shade val="87000"/>
                <a:satMod val="125000"/>
              </a:schemeClr>
            </a:gs>
            <a:gs pos="70000">
              <a:schemeClr val="accent1">
                <a:alpha val="90000"/>
                <a:hueOff val="0"/>
                <a:satOff val="0"/>
                <a:lumOff val="0"/>
                <a:alphaOff val="-40000"/>
                <a:tint val="100000"/>
                <a:shade val="90000"/>
                <a:satMod val="130000"/>
              </a:schemeClr>
            </a:gs>
            <a:gs pos="100000">
              <a:schemeClr val="accent1">
                <a:alpha val="90000"/>
                <a:hueOff val="0"/>
                <a:satOff val="0"/>
                <a:lumOff val="0"/>
                <a:alphaOff val="-4000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t" anchorCtr="0">
          <a:noAutofit/>
        </a:bodyPr>
        <a:lstStyle/>
        <a:p>
          <a:pPr marL="0" lvl="0" indent="0" algn="ctr" defTabSz="1066800">
            <a:lnSpc>
              <a:spcPct val="90000"/>
            </a:lnSpc>
            <a:spcBef>
              <a:spcPct val="0"/>
            </a:spcBef>
            <a:spcAft>
              <a:spcPct val="35000"/>
            </a:spcAft>
            <a:buNone/>
          </a:pPr>
          <a:r>
            <a:rPr lang="es-MX" sz="2400" b="1" kern="1200" dirty="0">
              <a:latin typeface="Candara" panose="020E0502030303020204" pitchFamily="34" charset="0"/>
            </a:rPr>
            <a:t>Mayoría C</a:t>
          </a:r>
        </a:p>
        <a:p>
          <a:pPr marL="171450" lvl="1" indent="-171450" algn="l" defTabSz="800100">
            <a:lnSpc>
              <a:spcPct val="90000"/>
            </a:lnSpc>
            <a:spcBef>
              <a:spcPct val="0"/>
            </a:spcBef>
            <a:spcAft>
              <a:spcPct val="15000"/>
            </a:spcAft>
            <a:buChar char="•"/>
          </a:pPr>
          <a:r>
            <a:rPr lang="es-MX" sz="1800" b="1" kern="1200" dirty="0">
              <a:latin typeface="Candara" panose="020E0502030303020204" pitchFamily="34" charset="0"/>
            </a:rPr>
            <a:t>ALTA AUTOESTIMA</a:t>
          </a:r>
        </a:p>
        <a:p>
          <a:pPr marL="171450" lvl="1" indent="-171450" algn="l" defTabSz="800100">
            <a:lnSpc>
              <a:spcPct val="90000"/>
            </a:lnSpc>
            <a:spcBef>
              <a:spcPct val="0"/>
            </a:spcBef>
            <a:spcAft>
              <a:spcPct val="15000"/>
            </a:spcAft>
            <a:buChar char="•"/>
          </a:pPr>
          <a:r>
            <a:rPr lang="es-MX" sz="1800" kern="1200" dirty="0">
              <a:latin typeface="Candara" panose="020E0502030303020204" pitchFamily="34" charset="0"/>
            </a:rPr>
            <a:t>Sabes lo que eres, tu autoestima es fuerte y no te dejas llevar por comentarios de otros. </a:t>
          </a:r>
          <a:r>
            <a:rPr lang="es-MX" sz="1800" b="1" kern="1200" dirty="0">
              <a:latin typeface="Candara" panose="020E0502030303020204" pitchFamily="34" charset="0"/>
            </a:rPr>
            <a:t>¡Tu objetivo es el éxito, y estas seguro de obtenerlo!</a:t>
          </a:r>
        </a:p>
      </dsp:txBody>
      <dsp:txXfrm rot="5400000">
        <a:off x="5843610" y="851426"/>
        <a:ext cx="2717471" cy="2554279"/>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BF1AE6-F5B8-4E87-882E-119E34E4537B}" type="datetimeFigureOut">
              <a:rPr lang="es-MX" smtClean="0"/>
              <a:t>22/04/2023</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85E593-49AF-4115-9546-5BAD4ABF8108}" type="slidenum">
              <a:rPr lang="es-MX" smtClean="0"/>
              <a:t>‹Nº›</a:t>
            </a:fld>
            <a:endParaRPr lang="es-MX"/>
          </a:p>
        </p:txBody>
      </p:sp>
    </p:spTree>
    <p:extLst>
      <p:ext uri="{BB962C8B-B14F-4D97-AF65-F5344CB8AC3E}">
        <p14:creationId xmlns:p14="http://schemas.microsoft.com/office/powerpoint/2010/main" val="414591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4BDC759-538E-4EF9-9682-9B41A7BBD7BB}" type="slidenum">
              <a:rPr lang="es-MX" smtClean="0"/>
              <a:t>12</a:t>
            </a:fld>
            <a:endParaRPr lang="es-MX"/>
          </a:p>
        </p:txBody>
      </p:sp>
    </p:spTree>
    <p:extLst>
      <p:ext uri="{BB962C8B-B14F-4D97-AF65-F5344CB8AC3E}">
        <p14:creationId xmlns:p14="http://schemas.microsoft.com/office/powerpoint/2010/main" val="367506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346DF0-E41B-4F1E-812B-85C6F5CE4845}" type="datetimeFigureOut">
              <a:rPr lang="es-MX" smtClean="0"/>
              <a:t>22/04/2023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7A2916-87DC-4CD4-B496-D42B4758C12F}" type="slidenum">
              <a:rPr lang="es-MX" smtClean="0"/>
              <a:t>‹Nº›</a:t>
            </a:fld>
            <a:endParaRPr lang="es-MX"/>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7857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346DF0-E41B-4F1E-812B-85C6F5CE4845}" type="datetimeFigureOut">
              <a:rPr lang="es-MX" smtClean="0"/>
              <a:t>22/04/2023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355147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346DF0-E41B-4F1E-812B-85C6F5CE4845}" type="datetimeFigureOut">
              <a:rPr lang="es-MX" smtClean="0"/>
              <a:t>22/04/2023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3599357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346DF0-E41B-4F1E-812B-85C6F5CE4845}" type="datetimeFigureOut">
              <a:rPr lang="es-MX" smtClean="0"/>
              <a:t>22/04/2023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41977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A346DF0-E41B-4F1E-812B-85C6F5CE4845}" type="datetimeFigureOut">
              <a:rPr lang="es-MX" smtClean="0"/>
              <a:t>22/04/2023</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717A2916-87DC-4CD4-B496-D42B4758C12F}" type="slidenum">
              <a:rPr lang="es-MX" smtClean="0"/>
              <a:t>‹Nº›</a:t>
            </a:fld>
            <a:endParaRPr lang="es-MX"/>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23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A346DF0-E41B-4F1E-812B-85C6F5CE4845}" type="datetimeFigureOut">
              <a:rPr lang="es-MX" smtClean="0"/>
              <a:t>22/04/2023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315438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22960" y="2582334"/>
            <a:ext cx="370332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63440" y="2582334"/>
            <a:ext cx="3703320" cy="3378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A346DF0-E41B-4F1E-812B-85C6F5CE4845}" type="datetimeFigureOut">
              <a:rPr lang="es-MX" smtClean="0"/>
              <a:t>22/04/2023</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2681025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A346DF0-E41B-4F1E-812B-85C6F5CE4845}" type="datetimeFigureOut">
              <a:rPr lang="es-MX" smtClean="0"/>
              <a:t>22/04/2023</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1117233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346DF0-E41B-4F1E-812B-85C6F5CE4845}" type="datetimeFigureOut">
              <a:rPr lang="es-MX" smtClean="0"/>
              <a:t>22/04/2023</a:t>
            </a:fld>
            <a:endParaRPr lang="es-MX"/>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a:p>
        </p:txBody>
      </p:sp>
      <p:sp>
        <p:nvSpPr>
          <p:cNvPr id="9" name="Slide Number Placeholder 8"/>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947519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A346DF0-E41B-4F1E-812B-85C6F5CE4845}" type="datetimeFigureOut">
              <a:rPr lang="es-MX" smtClean="0"/>
              <a:t>22/04/2023</a:t>
            </a:fld>
            <a:endParaRPr lang="es-MX"/>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s-MX"/>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7A2916-87DC-4CD4-B496-D42B4758C12F}" type="slidenum">
              <a:rPr lang="es-MX" smtClean="0"/>
              <a:t>‹Nº›</a:t>
            </a:fld>
            <a:endParaRPr lang="es-MX"/>
          </a:p>
        </p:txBody>
      </p:sp>
    </p:spTree>
    <p:extLst>
      <p:ext uri="{BB962C8B-B14F-4D97-AF65-F5344CB8AC3E}">
        <p14:creationId xmlns:p14="http://schemas.microsoft.com/office/powerpoint/2010/main" val="2398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4A346DF0-E41B-4F1E-812B-85C6F5CE4845}" type="datetimeFigureOut">
              <a:rPr lang="es-MX" smtClean="0"/>
              <a:t>22/04/2023</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717A2916-87DC-4CD4-B496-D42B4758C12F}" type="slidenum">
              <a:rPr lang="es-MX" smtClean="0"/>
              <a:t>‹Nº›</a:t>
            </a:fld>
            <a:endParaRPr lang="es-MX"/>
          </a:p>
        </p:txBody>
      </p:sp>
    </p:spTree>
    <p:extLst>
      <p:ext uri="{BB962C8B-B14F-4D97-AF65-F5344CB8AC3E}">
        <p14:creationId xmlns:p14="http://schemas.microsoft.com/office/powerpoint/2010/main" val="1172749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A346DF0-E41B-4F1E-812B-85C6F5CE4845}" type="datetimeFigureOut">
              <a:rPr lang="es-MX" smtClean="0"/>
              <a:t>22/04/2023</a:t>
            </a:fld>
            <a:endParaRPr lang="es-MX"/>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17A2916-87DC-4CD4-B496-D42B4758C12F}" type="slidenum">
              <a:rPr lang="es-MX" smtClean="0"/>
              <a:t>‹Nº›</a:t>
            </a:fld>
            <a:endParaRPr lang="es-MX"/>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302277"/>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Autoestima </a:t>
            </a:r>
          </a:p>
        </p:txBody>
      </p:sp>
    </p:spTree>
    <p:extLst>
      <p:ext uri="{BB962C8B-B14F-4D97-AF65-F5344CB8AC3E}">
        <p14:creationId xmlns:p14="http://schemas.microsoft.com/office/powerpoint/2010/main" val="3107825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MX" sz="2200" dirty="0">
                <a:latin typeface="Calibri Light" panose="020F0302020204030204" pitchFamily="34" charset="0"/>
              </a:rPr>
              <a:t>Las mujeres hemos visto afectada nuestra salud en innumerables formas, desde partos en condiciones inadecuadas, muerte por </a:t>
            </a:r>
            <a:r>
              <a:rPr lang="es-MX" sz="2200" b="1" dirty="0">
                <a:latin typeface="Calibri Light" panose="020F0302020204030204" pitchFamily="34" charset="0"/>
              </a:rPr>
              <a:t>cáncer </a:t>
            </a:r>
            <a:r>
              <a:rPr lang="es-MX" sz="2200" b="1" dirty="0" err="1">
                <a:latin typeface="Calibri Light" panose="020F0302020204030204" pitchFamily="34" charset="0"/>
              </a:rPr>
              <a:t>cervico</a:t>
            </a:r>
            <a:r>
              <a:rPr lang="es-MX" sz="2200" b="1" dirty="0">
                <a:latin typeface="Calibri Light" panose="020F0302020204030204" pitchFamily="34" charset="0"/>
              </a:rPr>
              <a:t>-uterino </a:t>
            </a:r>
            <a:r>
              <a:rPr lang="es-MX" sz="2200" dirty="0">
                <a:latin typeface="Calibri Light" panose="020F0302020204030204" pitchFamily="34" charset="0"/>
              </a:rPr>
              <a:t>o de </a:t>
            </a:r>
            <a:r>
              <a:rPr lang="es-MX" sz="2200" b="1" dirty="0">
                <a:latin typeface="Calibri Light" panose="020F0302020204030204" pitchFamily="34" charset="0"/>
              </a:rPr>
              <a:t>mama</a:t>
            </a:r>
            <a:r>
              <a:rPr lang="es-MX" sz="2200" dirty="0">
                <a:latin typeface="Calibri Light" panose="020F0302020204030204" pitchFamily="34" charset="0"/>
              </a:rPr>
              <a:t> ya que no se asiste al doctor/a muchas veces por una cuestión </a:t>
            </a:r>
            <a:r>
              <a:rPr lang="es-MX" sz="2200" b="1" dirty="0">
                <a:latin typeface="Calibri Light" panose="020F0302020204030204" pitchFamily="34" charset="0"/>
              </a:rPr>
              <a:t>cultural </a:t>
            </a:r>
            <a:r>
              <a:rPr lang="es-MX" sz="2200" dirty="0">
                <a:latin typeface="Calibri Light" panose="020F0302020204030204" pitchFamily="34" charset="0"/>
              </a:rPr>
              <a:t>que nos dice que a las mujeres solo las debe ver desnudas su pareja, este desconocimiento hace que muchas pierdan algo que pudo haberse evitado: la </a:t>
            </a:r>
            <a:r>
              <a:rPr lang="es-MX" sz="2200" b="1" dirty="0">
                <a:latin typeface="Calibri Light" panose="020F0302020204030204" pitchFamily="34" charset="0"/>
              </a:rPr>
              <a:t>vida</a:t>
            </a:r>
            <a:r>
              <a:rPr lang="es-MX" sz="2200" dirty="0">
                <a:latin typeface="Calibri Light" panose="020F0302020204030204" pitchFamily="34" charset="0"/>
              </a:rPr>
              <a:t>.</a:t>
            </a:r>
          </a:p>
        </p:txBody>
      </p:sp>
    </p:spTree>
    <p:extLst>
      <p:ext uri="{BB962C8B-B14F-4D97-AF65-F5344CB8AC3E}">
        <p14:creationId xmlns:p14="http://schemas.microsoft.com/office/powerpoint/2010/main" val="1702255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buFont typeface="Wingdings" panose="05000000000000000000" pitchFamily="2" charset="2"/>
              <a:buChar char="§"/>
            </a:pPr>
            <a:r>
              <a:rPr lang="es-MX" sz="2200" dirty="0">
                <a:latin typeface="Calibri Light" panose="020F0302020204030204" pitchFamily="34" charset="0"/>
              </a:rPr>
              <a:t>El descubrir que las mujeres necesitamos estar bien con nosotras mismas, que existen practicas de </a:t>
            </a:r>
            <a:r>
              <a:rPr lang="es-MX" sz="2200" b="1" dirty="0">
                <a:latin typeface="Calibri Light" panose="020F0302020204030204" pitchFamily="34" charset="0"/>
              </a:rPr>
              <a:t>autocuidado</a:t>
            </a:r>
            <a:r>
              <a:rPr lang="es-MX" sz="2200" dirty="0">
                <a:latin typeface="Calibri Light" panose="020F0302020204030204" pitchFamily="34" charset="0"/>
              </a:rPr>
              <a:t> para practicar por si mismas y el establecer </a:t>
            </a:r>
            <a:r>
              <a:rPr lang="es-MX" sz="2200" b="1" dirty="0">
                <a:latin typeface="Calibri Light" panose="020F0302020204030204" pitchFamily="34" charset="0"/>
              </a:rPr>
              <a:t>compromisos</a:t>
            </a:r>
            <a:r>
              <a:rPr lang="es-MX" sz="2200" dirty="0">
                <a:latin typeface="Calibri Light" panose="020F0302020204030204" pitchFamily="34" charset="0"/>
              </a:rPr>
              <a:t> con nosotras respecto a la salud es un gran paso para el buen desarrollo de la autoestima.</a:t>
            </a:r>
          </a:p>
          <a:p>
            <a:pPr>
              <a:buFont typeface="Wingdings" panose="05000000000000000000" pitchFamily="2" charset="2"/>
              <a:buChar char="§"/>
            </a:pPr>
            <a:endParaRPr lang="es-MX" sz="2200" dirty="0">
              <a:latin typeface="Calibri Light" panose="020F0302020204030204" pitchFamily="34" charset="0"/>
            </a:endParaRPr>
          </a:p>
          <a:p>
            <a:pPr>
              <a:buFont typeface="Wingdings" panose="05000000000000000000" pitchFamily="2" charset="2"/>
              <a:buChar char="§"/>
            </a:pPr>
            <a:r>
              <a:rPr lang="es-MX" sz="2200" dirty="0">
                <a:latin typeface="Calibri Light" panose="020F0302020204030204" pitchFamily="34" charset="0"/>
              </a:rPr>
              <a:t>La </a:t>
            </a:r>
            <a:r>
              <a:rPr lang="es-MX" sz="2200" b="1" dirty="0">
                <a:solidFill>
                  <a:schemeClr val="tx1"/>
                </a:solidFill>
                <a:latin typeface="Calibri Light" panose="020F0302020204030204" pitchFamily="34" charset="0"/>
              </a:rPr>
              <a:t>salud es integral </a:t>
            </a:r>
            <a:r>
              <a:rPr lang="es-MX" sz="2200" dirty="0">
                <a:latin typeface="Calibri Light" panose="020F0302020204030204" pitchFamily="34" charset="0"/>
              </a:rPr>
              <a:t>ya que no se refiere únicamente a la ausencia de enfermedad, si no a un conjunto de diferentes aspectos: mente, cuerpo, espíritu, relación interpersonal y social, que permitan un estado de </a:t>
            </a:r>
            <a:r>
              <a:rPr lang="es-MX" sz="2200" b="1" dirty="0">
                <a:latin typeface="Calibri Light" panose="020F0302020204030204" pitchFamily="34" charset="0"/>
              </a:rPr>
              <a:t>bienestar completo</a:t>
            </a:r>
            <a:r>
              <a:rPr lang="es-MX" sz="2200" dirty="0">
                <a:latin typeface="Calibri Light" panose="020F0302020204030204" pitchFamily="34" charset="0"/>
              </a:rPr>
              <a:t>. </a:t>
            </a:r>
          </a:p>
          <a:p>
            <a:pPr>
              <a:buFont typeface="Wingdings" panose="05000000000000000000" pitchFamily="2" charset="2"/>
              <a:buChar char="§"/>
            </a:pPr>
            <a:endParaRPr lang="es-MX" sz="2200" dirty="0">
              <a:latin typeface="Calibri Light" panose="020F0302020204030204" pitchFamily="34" charset="0"/>
            </a:endParaRPr>
          </a:p>
          <a:p>
            <a:pPr>
              <a:buFont typeface="Wingdings" panose="05000000000000000000" pitchFamily="2" charset="2"/>
              <a:buChar char="§"/>
            </a:pPr>
            <a:endParaRPr lang="es-MX" sz="2200" dirty="0">
              <a:latin typeface="Calibri Light" panose="020F0302020204030204" pitchFamily="34" charset="0"/>
            </a:endParaRPr>
          </a:p>
        </p:txBody>
      </p:sp>
    </p:spTree>
    <p:extLst>
      <p:ext uri="{BB962C8B-B14F-4D97-AF65-F5344CB8AC3E}">
        <p14:creationId xmlns:p14="http://schemas.microsoft.com/office/powerpoint/2010/main" val="30724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551330" y="635877"/>
            <a:ext cx="7893423" cy="93041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000" b="1" dirty="0">
                <a:latin typeface="Calibri Light" panose="020F0302020204030204" pitchFamily="34" charset="0"/>
              </a:rPr>
              <a:t>¡¡¡ AVERIGUA COMO ANDA TU AUTOESTIMA !!!</a:t>
            </a:r>
            <a:endParaRPr lang="es-MX" sz="3000" dirty="0">
              <a:latin typeface="Calibri Light" panose="020F0302020204030204" pitchFamily="34" charset="0"/>
            </a:endParaRPr>
          </a:p>
        </p:txBody>
      </p:sp>
      <p:sp>
        <p:nvSpPr>
          <p:cNvPr id="3" name="Marcador de contenido 2"/>
          <p:cNvSpPr txBox="1">
            <a:spLocks/>
          </p:cNvSpPr>
          <p:nvPr/>
        </p:nvSpPr>
        <p:spPr>
          <a:xfrm>
            <a:off x="251521" y="1772816"/>
            <a:ext cx="8755434" cy="435133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base"/>
            <a:r>
              <a:rPr lang="es-MX" sz="2200" b="1" dirty="0">
                <a:latin typeface="Calibri Light" panose="020F0302020204030204" pitchFamily="34" charset="0"/>
              </a:rPr>
              <a:t>1. La mayoría de la gente a mi alrededor parece ser mejor que yo.</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Sí, seria cualquier persona excepto yo.</a:t>
            </a:r>
            <a:br>
              <a:rPr lang="es-MX" sz="2200" dirty="0">
                <a:latin typeface="Calibri Light" panose="020F0302020204030204" pitchFamily="34" charset="0"/>
              </a:rPr>
            </a:br>
            <a:r>
              <a:rPr lang="es-MX" sz="2200" dirty="0">
                <a:latin typeface="Calibri Light" panose="020F0302020204030204" pitchFamily="34" charset="0"/>
              </a:rPr>
              <a:t>b) A veces parece que si.</a:t>
            </a:r>
            <a:br>
              <a:rPr lang="es-MX" sz="2200" dirty="0">
                <a:latin typeface="Calibri Light" panose="020F0302020204030204" pitchFamily="34" charset="0"/>
              </a:rPr>
            </a:br>
            <a:r>
              <a:rPr lang="es-MX" sz="2200" dirty="0">
                <a:latin typeface="Calibri Light" panose="020F0302020204030204" pitchFamily="34" charset="0"/>
              </a:rPr>
              <a:t>c) Creo que hay diferentes tipos de situaciones, pero mi vida me gusta tal cual es.</a:t>
            </a:r>
          </a:p>
          <a:p>
            <a:pPr fontAlgn="base"/>
            <a:r>
              <a:rPr lang="es-MX" sz="2200" b="1" dirty="0">
                <a:latin typeface="Calibri Light" panose="020F0302020204030204" pitchFamily="34" charset="0"/>
              </a:rPr>
              <a:t>2. Si no soy tan buen estudiante como otros, quiere decir que estoy en un nivel inferior como persona.</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Si no tienes el carisma y habilidad de otros, entonces no eres nada.</a:t>
            </a:r>
            <a:br>
              <a:rPr lang="es-MX" sz="2200" dirty="0">
                <a:latin typeface="Calibri Light" panose="020F0302020204030204" pitchFamily="34" charset="0"/>
              </a:rPr>
            </a:br>
            <a:r>
              <a:rPr lang="es-MX" sz="2200" dirty="0">
                <a:latin typeface="Calibri Light" panose="020F0302020204030204" pitchFamily="34" charset="0"/>
              </a:rPr>
              <a:t>b) Todos tenemos habilidades diferentes, y no ser tan “buena” en algo no significa inferioridad.</a:t>
            </a:r>
            <a:br>
              <a:rPr lang="es-MX" sz="2200" dirty="0">
                <a:latin typeface="Calibri Light" panose="020F0302020204030204" pitchFamily="34" charset="0"/>
              </a:rPr>
            </a:br>
            <a:r>
              <a:rPr lang="es-MX" sz="2200" dirty="0">
                <a:latin typeface="Calibri Light" panose="020F0302020204030204" pitchFamily="34" charset="0"/>
              </a:rPr>
              <a:t>c) Yo hago todo bien… Casi siempre.</a:t>
            </a:r>
          </a:p>
          <a:p>
            <a:endParaRPr lang="es-MX" sz="2200" dirty="0">
              <a:latin typeface="Calibri Light" panose="020F0302020204030204" pitchFamily="34" charset="0"/>
            </a:endParaRPr>
          </a:p>
        </p:txBody>
      </p:sp>
    </p:spTree>
    <p:extLst>
      <p:ext uri="{BB962C8B-B14F-4D97-AF65-F5344CB8AC3E}">
        <p14:creationId xmlns:p14="http://schemas.microsoft.com/office/powerpoint/2010/main" val="2914858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p:cNvSpPr txBox="1">
            <a:spLocks/>
          </p:cNvSpPr>
          <p:nvPr/>
        </p:nvSpPr>
        <p:spPr>
          <a:xfrm>
            <a:off x="258651" y="1078651"/>
            <a:ext cx="8777846" cy="435133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base"/>
            <a:r>
              <a:rPr lang="es-MX" sz="2200" b="1" dirty="0">
                <a:latin typeface="Calibri Light" panose="020F0302020204030204" pitchFamily="34" charset="0"/>
              </a:rPr>
              <a:t>3. Las personas respetan y admiran solo a quienes son bien parecidos.</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Totalmente de acuerdo. Si eres bonita y de buen físico, se acercan.</a:t>
            </a:r>
            <a:br>
              <a:rPr lang="es-MX" sz="2200" dirty="0">
                <a:latin typeface="Calibri Light" panose="020F0302020204030204" pitchFamily="34" charset="0"/>
              </a:rPr>
            </a:br>
            <a:r>
              <a:rPr lang="es-MX" sz="2200" dirty="0">
                <a:latin typeface="Calibri Light" panose="020F0302020204030204" pitchFamily="34" charset="0"/>
              </a:rPr>
              <a:t>b) Algunas veces se fijan en la belleza. Pero una buena conversación es lo mejor.</a:t>
            </a:r>
            <a:br>
              <a:rPr lang="es-MX" sz="2200" dirty="0">
                <a:latin typeface="Calibri Light" panose="020F0302020204030204" pitchFamily="34" charset="0"/>
              </a:rPr>
            </a:br>
            <a:r>
              <a:rPr lang="es-MX" sz="2200" dirty="0">
                <a:latin typeface="Calibri Light" panose="020F0302020204030204" pitchFamily="34" charset="0"/>
              </a:rPr>
              <a:t>c) En desacuerdo: Su actitud frente a la vida es básico.</a:t>
            </a:r>
          </a:p>
          <a:p>
            <a:pPr fontAlgn="base"/>
            <a:r>
              <a:rPr lang="es-MX" sz="2200" b="1" dirty="0">
                <a:latin typeface="Calibri Light" panose="020F0302020204030204" pitchFamily="34" charset="0"/>
              </a:rPr>
              <a:t>4. ¿Mereces ser amada?</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No, siento que no sirvo para nada y que no tengo derecho al amor.</a:t>
            </a:r>
            <a:br>
              <a:rPr lang="es-MX" sz="2200" dirty="0">
                <a:latin typeface="Calibri Light" panose="020F0302020204030204" pitchFamily="34" charset="0"/>
              </a:rPr>
            </a:br>
            <a:r>
              <a:rPr lang="es-MX" sz="2200" dirty="0">
                <a:latin typeface="Calibri Light" panose="020F0302020204030204" pitchFamily="34" charset="0"/>
              </a:rPr>
              <a:t>b) La mayoría de veces opino que sí, pero cuando las personas no reaccionan como imagino, me entristezco.</a:t>
            </a:r>
            <a:br>
              <a:rPr lang="es-MX" sz="2200" dirty="0">
                <a:latin typeface="Calibri Light" panose="020F0302020204030204" pitchFamily="34" charset="0"/>
              </a:rPr>
            </a:br>
            <a:r>
              <a:rPr lang="es-MX" sz="2200" dirty="0">
                <a:latin typeface="Calibri Light" panose="020F0302020204030204" pitchFamily="34" charset="0"/>
              </a:rPr>
              <a:t>c) Sí y muchos cariñitos.</a:t>
            </a:r>
          </a:p>
          <a:p>
            <a:pPr fontAlgn="base"/>
            <a:endParaRPr lang="es-MX" sz="2200" dirty="0">
              <a:latin typeface="Calibri Light" panose="020F0302020204030204" pitchFamily="34" charset="0"/>
            </a:endParaRPr>
          </a:p>
          <a:p>
            <a:endParaRPr lang="es-MX" sz="2200" dirty="0">
              <a:latin typeface="Calibri Light" panose="020F0302020204030204" pitchFamily="34" charset="0"/>
            </a:endParaRPr>
          </a:p>
        </p:txBody>
      </p:sp>
    </p:spTree>
    <p:extLst>
      <p:ext uri="{BB962C8B-B14F-4D97-AF65-F5344CB8AC3E}">
        <p14:creationId xmlns:p14="http://schemas.microsoft.com/office/powerpoint/2010/main" val="3561202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p:cNvSpPr txBox="1">
            <a:spLocks/>
          </p:cNvSpPr>
          <p:nvPr/>
        </p:nvSpPr>
        <p:spPr>
          <a:xfrm>
            <a:off x="323528" y="1124744"/>
            <a:ext cx="8568953" cy="4351338"/>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base"/>
            <a:r>
              <a:rPr lang="es-MX" sz="2200" b="1" dirty="0">
                <a:latin typeface="Calibri Light" panose="020F0302020204030204" pitchFamily="34" charset="0"/>
              </a:rPr>
              <a:t>5. Si alguien se enamora de mi, debo esforzarme para demostrar que me lo he ganado, porque tal vez nunca vuelva a suceder.</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Sí, nadie se fija en mi. Es un milagro que haya sucedido, pues me considero fea y sin gracia.</a:t>
            </a:r>
            <a:br>
              <a:rPr lang="es-MX" sz="2200" dirty="0">
                <a:latin typeface="Calibri Light" panose="020F0302020204030204" pitchFamily="34" charset="0"/>
              </a:rPr>
            </a:br>
            <a:r>
              <a:rPr lang="es-MX" sz="2200" dirty="0">
                <a:latin typeface="Calibri Light" panose="020F0302020204030204" pitchFamily="34" charset="0"/>
              </a:rPr>
              <a:t>b) Creo que tengo que esforzarme, porque antes he tenido pretendientes, pero los ahuyento.</a:t>
            </a:r>
            <a:br>
              <a:rPr lang="es-MX" sz="2200" dirty="0">
                <a:latin typeface="Calibri Light" panose="020F0302020204030204" pitchFamily="34" charset="0"/>
              </a:rPr>
            </a:br>
            <a:r>
              <a:rPr lang="es-MX" sz="2200" dirty="0">
                <a:latin typeface="Calibri Light" panose="020F0302020204030204" pitchFamily="34" charset="0"/>
              </a:rPr>
              <a:t>c) Merezco a cualquier hombre, no hay limites!!</a:t>
            </a:r>
          </a:p>
          <a:p>
            <a:pPr fontAlgn="base"/>
            <a:r>
              <a:rPr lang="es-MX" sz="2200" b="1" dirty="0">
                <a:latin typeface="Calibri Light" panose="020F0302020204030204" pitchFamily="34" charset="0"/>
              </a:rPr>
              <a:t>6. ¿Ser yo misma es motivo para no gustarle a otros?</a:t>
            </a:r>
            <a:endParaRPr lang="es-MX" sz="2200" dirty="0">
              <a:latin typeface="Calibri Light" panose="020F0302020204030204" pitchFamily="34" charset="0"/>
            </a:endParaRPr>
          </a:p>
          <a:p>
            <a:pPr marL="0" indent="0" fontAlgn="base">
              <a:buFont typeface="Arial" pitchFamily="34" charset="0"/>
              <a:buNone/>
            </a:pPr>
            <a:r>
              <a:rPr lang="es-MX" sz="2200" dirty="0">
                <a:latin typeface="Calibri Light" panose="020F0302020204030204" pitchFamily="34" charset="0"/>
              </a:rPr>
              <a:t>a) Siempre, y eso me parece horrible.</a:t>
            </a:r>
            <a:br>
              <a:rPr lang="es-MX" sz="2200" dirty="0">
                <a:latin typeface="Calibri Light" panose="020F0302020204030204" pitchFamily="34" charset="0"/>
              </a:rPr>
            </a:br>
            <a:r>
              <a:rPr lang="es-MX" sz="2200" dirty="0">
                <a:latin typeface="Calibri Light" panose="020F0302020204030204" pitchFamily="34" charset="0"/>
              </a:rPr>
              <a:t>b) A algunas personas no les caigo bien, pero no significa que eso este mal.</a:t>
            </a:r>
            <a:br>
              <a:rPr lang="es-MX" sz="2200" dirty="0">
                <a:latin typeface="Calibri Light" panose="020F0302020204030204" pitchFamily="34" charset="0"/>
              </a:rPr>
            </a:br>
            <a:r>
              <a:rPr lang="es-MX" sz="2200" dirty="0">
                <a:latin typeface="Calibri Light" panose="020F0302020204030204" pitchFamily="34" charset="0"/>
              </a:rPr>
              <a:t>c) Para nada.</a:t>
            </a:r>
          </a:p>
          <a:p>
            <a:endParaRPr lang="es-MX" sz="2200" dirty="0">
              <a:latin typeface="Calibri Light" panose="020F0302020204030204" pitchFamily="34" charset="0"/>
            </a:endParaRPr>
          </a:p>
        </p:txBody>
      </p:sp>
    </p:spTree>
    <p:extLst>
      <p:ext uri="{BB962C8B-B14F-4D97-AF65-F5344CB8AC3E}">
        <p14:creationId xmlns:p14="http://schemas.microsoft.com/office/powerpoint/2010/main" val="18331508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Marcador de contenido 3"/>
          <p:cNvGraphicFramePr>
            <a:graphicFrameLocks/>
          </p:cNvGraphicFramePr>
          <p:nvPr>
            <p:extLst>
              <p:ext uri="{D42A27DB-BD31-4B8C-83A1-F6EECF244321}">
                <p14:modId xmlns:p14="http://schemas.microsoft.com/office/powerpoint/2010/main" val="1360162683"/>
              </p:ext>
            </p:extLst>
          </p:nvPr>
        </p:nvGraphicFramePr>
        <p:xfrm>
          <a:off x="312932" y="1196788"/>
          <a:ext cx="8562127" cy="42571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545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327551" y="483187"/>
            <a:ext cx="8305800" cy="1325563"/>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altLang="es-MX" sz="3600" b="1" dirty="0">
                <a:latin typeface="Calibri Light" panose="020F0302020204030204" pitchFamily="34" charset="0"/>
              </a:rPr>
              <a:t>Importancia de la autoestima positiva</a:t>
            </a:r>
            <a:endParaRPr lang="es-MX" sz="3600" b="1" dirty="0">
              <a:latin typeface="Calibri Light" panose="020F0302020204030204" pitchFamily="34" charset="0"/>
            </a:endParaRPr>
          </a:p>
        </p:txBody>
      </p:sp>
      <p:sp>
        <p:nvSpPr>
          <p:cNvPr id="3" name="Rectangle 2"/>
          <p:cNvSpPr txBox="1">
            <a:spLocks noChangeArrowheads="1"/>
          </p:cNvSpPr>
          <p:nvPr/>
        </p:nvSpPr>
        <p:spPr bwMode="auto">
          <a:xfrm>
            <a:off x="327551" y="1835412"/>
            <a:ext cx="8591973" cy="5155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58700" rIns="0" bIns="39675" numCol="1" anchor="ctr" anchorCtr="0" compatLnSpc="1">
            <a:prstTxWarp prst="textNoShape">
              <a:avLst/>
            </a:prstTxWarp>
            <a:spAutoFit/>
          </a:bodyPr>
          <a:lstStyle>
            <a:lvl1pPr marL="342900" indent="-342900" algn="l" defTabSz="914400" rtl="0" eaLnBrk="0" fontAlgn="base" latinLnBrk="0" hangingPunct="0">
              <a:spcBef>
                <a:spcPct val="0"/>
              </a:spcBef>
              <a:spcAft>
                <a:spcPct val="0"/>
              </a:spcAft>
              <a:buFont typeface="Arial" pitchFamily="34" charset="0"/>
              <a:buChar char="•"/>
              <a:defRPr sz="3200" kern="1200">
                <a:solidFill>
                  <a:schemeClr val="tx1"/>
                </a:solidFill>
                <a:latin typeface="Arial" panose="020B0604020202020204" pitchFamily="34" charset="0"/>
                <a:ea typeface="+mn-ea"/>
                <a:cs typeface="+mn-cs"/>
              </a:defRPr>
            </a:lvl1pPr>
            <a:lvl2pPr marL="742950" indent="-285750" algn="l" defTabSz="914400" rtl="0" eaLnBrk="0" fontAlgn="base" latinLnBrk="0" hangingPunct="0">
              <a:spcBef>
                <a:spcPct val="0"/>
              </a:spcBef>
              <a:spcAft>
                <a:spcPct val="0"/>
              </a:spcAft>
              <a:buFont typeface="Arial" pitchFamily="34" charset="0"/>
              <a:buChar char="–"/>
              <a:defRPr sz="2800" kern="1200">
                <a:solidFill>
                  <a:schemeClr val="tx1"/>
                </a:solidFill>
                <a:latin typeface="Arial" panose="020B0604020202020204" pitchFamily="34" charset="0"/>
                <a:ea typeface="+mn-ea"/>
                <a:cs typeface="+mn-cs"/>
              </a:defRPr>
            </a:lvl2pPr>
            <a:lvl3pPr marL="1143000" indent="-228600" algn="l" defTabSz="914400" rtl="0" eaLnBrk="0" fontAlgn="base" latinLnBrk="0" hangingPunct="0">
              <a:spcBef>
                <a:spcPct val="0"/>
              </a:spcBef>
              <a:spcAft>
                <a:spcPct val="0"/>
              </a:spcAft>
              <a:buFont typeface="Arial" pitchFamily="34" charset="0"/>
              <a:buChar char="•"/>
              <a:defRPr sz="2400" kern="1200">
                <a:solidFill>
                  <a:schemeClr val="tx1"/>
                </a:solidFill>
                <a:latin typeface="Arial" panose="020B0604020202020204" pitchFamily="34" charset="0"/>
                <a:ea typeface="+mn-ea"/>
                <a:cs typeface="+mn-cs"/>
              </a:defRPr>
            </a:lvl3pPr>
            <a:lvl4pPr marL="16002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4pPr>
            <a:lvl5pPr marL="20574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buFont typeface="Arial" pitchFamily="34" charset="0"/>
              <a:buChar char="•"/>
              <a:defRPr sz="2000" kern="1200">
                <a:solidFill>
                  <a:schemeClr val="tx1"/>
                </a:solidFill>
                <a:latin typeface="Arial" panose="020B0604020202020204" pitchFamily="34" charset="0"/>
                <a:ea typeface="+mn-ea"/>
                <a:cs typeface="+mn-cs"/>
              </a:defRPr>
            </a:lvl9pPr>
          </a:lstStyle>
          <a:p>
            <a:r>
              <a:rPr lang="es-MX" altLang="es-MX" sz="2300" dirty="0">
                <a:latin typeface="Calibri Light" panose="020F0302020204030204" pitchFamily="34" charset="0"/>
              </a:rPr>
              <a:t>Se enfrenta a la vida con mayor </a:t>
            </a:r>
            <a:r>
              <a:rPr lang="es-MX" altLang="es-MX" sz="2300" b="1" dirty="0">
                <a:latin typeface="Calibri Light" panose="020F0302020204030204" pitchFamily="34" charset="0"/>
              </a:rPr>
              <a:t>confianza</a:t>
            </a:r>
            <a:r>
              <a:rPr lang="es-MX" altLang="es-MX" sz="2300" dirty="0">
                <a:latin typeface="Calibri Light" panose="020F0302020204030204" pitchFamily="34" charset="0"/>
              </a:rPr>
              <a:t>, benevolencia y </a:t>
            </a:r>
            <a:r>
              <a:rPr lang="es-MX" altLang="es-MX" sz="2300" b="1" dirty="0">
                <a:latin typeface="Calibri Light" panose="020F0302020204030204" pitchFamily="34" charset="0"/>
              </a:rPr>
              <a:t>optimismo</a:t>
            </a:r>
            <a:r>
              <a:rPr lang="es-MX" altLang="es-MX" sz="2300" dirty="0">
                <a:latin typeface="Calibri Light" panose="020F0302020204030204" pitchFamily="34" charset="0"/>
              </a:rPr>
              <a:t>.</a:t>
            </a:r>
          </a:p>
          <a:p>
            <a:r>
              <a:rPr lang="es-MX" altLang="es-MX" sz="2300" dirty="0">
                <a:latin typeface="Calibri Light" panose="020F0302020204030204" pitchFamily="34" charset="0"/>
              </a:rPr>
              <a:t>Alcanza más fácilmente sus </a:t>
            </a:r>
            <a:r>
              <a:rPr lang="es-MX" altLang="es-MX" sz="2300" b="1" dirty="0">
                <a:latin typeface="Calibri Light" panose="020F0302020204030204" pitchFamily="34" charset="0"/>
              </a:rPr>
              <a:t>objetivos</a:t>
            </a:r>
            <a:r>
              <a:rPr lang="es-MX" altLang="es-MX" sz="2300" dirty="0">
                <a:latin typeface="Calibri Light" panose="020F0302020204030204" pitchFamily="34" charset="0"/>
              </a:rPr>
              <a:t>.</a:t>
            </a:r>
          </a:p>
          <a:p>
            <a:r>
              <a:rPr lang="es-MX" altLang="es-MX" sz="2300" dirty="0">
                <a:latin typeface="Calibri Light" panose="020F0302020204030204" pitchFamily="34" charset="0"/>
              </a:rPr>
              <a:t>Aumenta la capacidad de ser</a:t>
            </a:r>
            <a:r>
              <a:rPr lang="es-MX" altLang="es-MX" sz="2300" b="1" dirty="0">
                <a:latin typeface="Calibri Light" panose="020F0302020204030204" pitchFamily="34" charset="0"/>
              </a:rPr>
              <a:t> feliz </a:t>
            </a:r>
            <a:r>
              <a:rPr lang="es-MX" sz="2300" dirty="0">
                <a:latin typeface="Calibri Light" panose="020F0302020204030204" pitchFamily="34" charset="0"/>
              </a:rPr>
              <a:t>y puede compartir su alegría con otros más fácilmente.</a:t>
            </a:r>
            <a:endParaRPr lang="es-MX" altLang="es-MX" sz="2300" dirty="0">
              <a:latin typeface="Calibri Light" panose="020F0302020204030204" pitchFamily="34" charset="0"/>
            </a:endParaRPr>
          </a:p>
          <a:p>
            <a:r>
              <a:rPr lang="es-MX" altLang="es-MX" sz="2300" dirty="0">
                <a:latin typeface="Calibri Light" panose="020F0302020204030204" pitchFamily="34" charset="0"/>
              </a:rPr>
              <a:t>Aumenta la capacidad de tratar a los demás con </a:t>
            </a:r>
            <a:r>
              <a:rPr lang="es-MX" altLang="es-MX" sz="2300" b="1" dirty="0">
                <a:latin typeface="Calibri Light" panose="020F0302020204030204" pitchFamily="34" charset="0"/>
              </a:rPr>
              <a:t>respeto</a:t>
            </a:r>
            <a:r>
              <a:rPr lang="es-MX" altLang="es-MX" sz="2300" dirty="0">
                <a:latin typeface="Calibri Light" panose="020F0302020204030204" pitchFamily="34" charset="0"/>
              </a:rPr>
              <a:t> fortaleciendo las relaciones.</a:t>
            </a:r>
          </a:p>
          <a:p>
            <a:r>
              <a:rPr lang="es-MX" altLang="es-MX" sz="2300" dirty="0">
                <a:latin typeface="Calibri Light" panose="020F0302020204030204" pitchFamily="34" charset="0"/>
              </a:rPr>
              <a:t>Permite la </a:t>
            </a:r>
            <a:r>
              <a:rPr lang="es-MX" altLang="es-MX" sz="2300" b="1" dirty="0">
                <a:latin typeface="Calibri Light" panose="020F0302020204030204" pitchFamily="34" charset="0"/>
              </a:rPr>
              <a:t>creatividad </a:t>
            </a:r>
            <a:r>
              <a:rPr lang="es-MX" altLang="es-MX" sz="2300" dirty="0">
                <a:latin typeface="Calibri Light" panose="020F0302020204030204" pitchFamily="34" charset="0"/>
              </a:rPr>
              <a:t>en el trabajo.</a:t>
            </a:r>
          </a:p>
          <a:p>
            <a:r>
              <a:rPr lang="es-MX" sz="2300" dirty="0">
                <a:latin typeface="Calibri Light" panose="020F0302020204030204" pitchFamily="34" charset="0"/>
              </a:rPr>
              <a:t>Es más fuerte para </a:t>
            </a:r>
            <a:r>
              <a:rPr lang="es-MX" sz="2300" b="1" dirty="0">
                <a:latin typeface="Calibri Light" panose="020F0302020204030204" pitchFamily="34" charset="0"/>
              </a:rPr>
              <a:t>afrontar los problemas y los fracasos</a:t>
            </a:r>
            <a:r>
              <a:rPr lang="es-MX" sz="2300" dirty="0">
                <a:latin typeface="Calibri Light" panose="020F0302020204030204" pitchFamily="34" charset="0"/>
              </a:rPr>
              <a:t>.</a:t>
            </a:r>
          </a:p>
          <a:p>
            <a:r>
              <a:rPr lang="es-MX" sz="2300" dirty="0">
                <a:latin typeface="Calibri Light" panose="020F0302020204030204" pitchFamily="34" charset="0"/>
              </a:rPr>
              <a:t>Etc., etc., etc. …</a:t>
            </a:r>
          </a:p>
          <a:p>
            <a:pPr marL="0" indent="0">
              <a:buFontTx/>
              <a:buNone/>
            </a:pPr>
            <a:endParaRPr lang="es-MX" altLang="es-MX" sz="2300" dirty="0">
              <a:latin typeface="Calibri Light" panose="020F0302020204030204" pitchFamily="34" charset="0"/>
            </a:endParaRPr>
          </a:p>
          <a:p>
            <a:pPr marL="0" indent="0">
              <a:buFontTx/>
              <a:buNone/>
            </a:pPr>
            <a:br>
              <a:rPr lang="es-MX" altLang="es-MX" sz="2300" dirty="0">
                <a:latin typeface="Calibri Light" panose="020F0302020204030204" pitchFamily="34" charset="0"/>
                <a:cs typeface="Arial" panose="020B0604020202020204" pitchFamily="34" charset="0"/>
              </a:rPr>
            </a:br>
            <a:endParaRPr lang="es-MX" altLang="es-MX" sz="2300" dirty="0">
              <a:latin typeface="Calibri Light" panose="020F0302020204030204" pitchFamily="34" charset="0"/>
            </a:endParaRPr>
          </a:p>
          <a:p>
            <a:pPr marL="0" indent="0">
              <a:buFontTx/>
              <a:buNone/>
            </a:pPr>
            <a:br>
              <a:rPr lang="es-MX" altLang="es-MX" sz="2300" dirty="0">
                <a:latin typeface="Calibri Light" panose="020F0302020204030204" pitchFamily="34" charset="0"/>
              </a:rPr>
            </a:br>
            <a:endParaRPr lang="es-MX" altLang="es-MX" sz="2300" dirty="0">
              <a:latin typeface="Calibri Light" panose="020F0302020204030204" pitchFamily="34" charset="0"/>
            </a:endParaRPr>
          </a:p>
        </p:txBody>
      </p:sp>
    </p:spTree>
    <p:extLst>
      <p:ext uri="{BB962C8B-B14F-4D97-AF65-F5344CB8AC3E}">
        <p14:creationId xmlns:p14="http://schemas.microsoft.com/office/powerpoint/2010/main" val="3886840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48274"/>
            <a:ext cx="9144000" cy="1143000"/>
          </a:xfrm>
        </p:spPr>
        <p:txBody>
          <a:bodyPr>
            <a:noAutofit/>
          </a:bodyPr>
          <a:lstStyle/>
          <a:p>
            <a:r>
              <a:rPr lang="es-MX" sz="3600" b="1" dirty="0">
                <a:solidFill>
                  <a:schemeClr val="tx1"/>
                </a:solidFill>
                <a:latin typeface="Calibri Light" panose="020F0302020204030204" pitchFamily="34" charset="0"/>
              </a:rPr>
              <a:t>¿Qué puedo hacer para mejorar mi autoestima?</a:t>
            </a:r>
          </a:p>
        </p:txBody>
      </p:sp>
      <p:sp>
        <p:nvSpPr>
          <p:cNvPr id="3" name="2 Marcador de contenido"/>
          <p:cNvSpPr>
            <a:spLocks noGrp="1"/>
          </p:cNvSpPr>
          <p:nvPr>
            <p:ph idx="1"/>
          </p:nvPr>
        </p:nvSpPr>
        <p:spPr>
          <a:xfrm>
            <a:off x="179512" y="2332037"/>
            <a:ext cx="8676456" cy="4525963"/>
          </a:xfrm>
        </p:spPr>
        <p:txBody>
          <a:bodyPr>
            <a:normAutofit/>
          </a:bodyPr>
          <a:lstStyle/>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Valórate</a:t>
            </a:r>
            <a:r>
              <a:rPr lang="es-MX" sz="2800" dirty="0">
                <a:solidFill>
                  <a:schemeClr val="tx1"/>
                </a:solidFill>
                <a:latin typeface="Calibri Light" panose="020F0302020204030204" pitchFamily="34" charset="0"/>
                <a:cs typeface="Andalus" pitchFamily="18" charset="-78"/>
              </a:rPr>
              <a:t> por lo que eres.</a:t>
            </a:r>
          </a:p>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Cuida</a:t>
            </a:r>
            <a:r>
              <a:rPr lang="es-MX" sz="2800" dirty="0">
                <a:solidFill>
                  <a:schemeClr val="tx1"/>
                </a:solidFill>
                <a:latin typeface="Calibri Light" panose="020F0302020204030204" pitchFamily="34" charset="0"/>
                <a:cs typeface="Andalus" pitchFamily="18" charset="-78"/>
              </a:rPr>
              <a:t> tu apariencia y salud.</a:t>
            </a:r>
          </a:p>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Reconoce</a:t>
            </a:r>
            <a:r>
              <a:rPr lang="es-MX" sz="2800" dirty="0">
                <a:solidFill>
                  <a:schemeClr val="tx1"/>
                </a:solidFill>
                <a:latin typeface="Calibri Light" panose="020F0302020204030204" pitchFamily="34" charset="0"/>
                <a:cs typeface="Andalus" pitchFamily="18" charset="-78"/>
              </a:rPr>
              <a:t> tus errores y aprende de ellos.</a:t>
            </a:r>
          </a:p>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Escucha</a:t>
            </a:r>
            <a:r>
              <a:rPr lang="es-MX" sz="2800" dirty="0">
                <a:solidFill>
                  <a:schemeClr val="tx1"/>
                </a:solidFill>
                <a:latin typeface="Calibri Light" panose="020F0302020204030204" pitchFamily="34" charset="0"/>
                <a:cs typeface="Andalus" pitchFamily="18" charset="-78"/>
              </a:rPr>
              <a:t> tu voz interior</a:t>
            </a:r>
          </a:p>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Transforma</a:t>
            </a:r>
            <a:r>
              <a:rPr lang="es-MX" sz="2800" dirty="0">
                <a:solidFill>
                  <a:schemeClr val="tx1"/>
                </a:solidFill>
                <a:latin typeface="Calibri Light" panose="020F0302020204030204" pitchFamily="34" charset="0"/>
                <a:cs typeface="Andalus" pitchFamily="18" charset="-78"/>
              </a:rPr>
              <a:t> los pensamientos negativos en positivos.</a:t>
            </a:r>
          </a:p>
          <a:p>
            <a:pPr marL="514350" indent="-514350">
              <a:buFont typeface="+mj-lt"/>
              <a:buAutoNum type="arabicPeriod"/>
            </a:pPr>
            <a:r>
              <a:rPr lang="es-MX" sz="2800" b="1" dirty="0">
                <a:solidFill>
                  <a:schemeClr val="tx1"/>
                </a:solidFill>
                <a:latin typeface="Calibri Light" panose="020F0302020204030204" pitchFamily="34" charset="0"/>
                <a:cs typeface="Andalus" pitchFamily="18" charset="-78"/>
              </a:rPr>
              <a:t>Se tu mismo</a:t>
            </a:r>
          </a:p>
          <a:p>
            <a:pPr marL="514350" indent="-514350">
              <a:buFont typeface="+mj-lt"/>
              <a:buAutoNum type="arabicPeriod"/>
            </a:pPr>
            <a:endParaRPr lang="es-MX" sz="2800" dirty="0">
              <a:solidFill>
                <a:schemeClr val="tx1"/>
              </a:solidFill>
              <a:latin typeface="Calibri Light" panose="020F0302020204030204" pitchFamily="34" charset="0"/>
              <a:cs typeface="Andalus" pitchFamily="18" charset="-78"/>
            </a:endParaRPr>
          </a:p>
          <a:p>
            <a:pPr marL="514350" indent="-514350">
              <a:buFont typeface="+mj-lt"/>
              <a:buAutoNum type="arabicPeriod"/>
            </a:pPr>
            <a:endParaRPr lang="es-MX" sz="2800" dirty="0">
              <a:solidFill>
                <a:schemeClr val="tx1"/>
              </a:solidFill>
              <a:latin typeface="Calibri Light" panose="020F0302020204030204" pitchFamily="34" charset="0"/>
              <a:cs typeface="Andalus" pitchFamily="18" charset="-78"/>
            </a:endParaRPr>
          </a:p>
          <a:p>
            <a:pPr marL="514350" indent="-514350">
              <a:buFont typeface="+mj-lt"/>
              <a:buAutoNum type="arabicPeriod"/>
            </a:pPr>
            <a:endParaRPr lang="es-MX" sz="2800" dirty="0">
              <a:solidFill>
                <a:schemeClr val="tx1"/>
              </a:solidFill>
              <a:latin typeface="Calibri Light" panose="020F0302020204030204" pitchFamily="34" charset="0"/>
              <a:cs typeface="Andalus" pitchFamily="18" charset="-78"/>
            </a:endParaRPr>
          </a:p>
        </p:txBody>
      </p:sp>
      <p:pic>
        <p:nvPicPr>
          <p:cNvPr id="8194" name="Picture 2" descr="http://fondoempleadosyanbal.com/documentos/ATENC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247369">
            <a:off x="6661901" y="2033413"/>
            <a:ext cx="2181225" cy="209550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4833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Byanka\Desktop\Byanka\659.jpg"/>
          <p:cNvPicPr>
            <a:picLocks noChangeAspect="1" noChangeArrowheads="1"/>
          </p:cNvPicPr>
          <p:nvPr/>
        </p:nvPicPr>
        <p:blipFill>
          <a:blip r:embed="rId2" cstate="print"/>
          <a:srcRect/>
          <a:stretch>
            <a:fillRect/>
          </a:stretch>
        </p:blipFill>
        <p:spPr bwMode="auto">
          <a:xfrm>
            <a:off x="948658" y="954740"/>
            <a:ext cx="7421832" cy="4867835"/>
          </a:xfrm>
          <a:prstGeom prst="rect">
            <a:avLst/>
          </a:prstGeom>
          <a:ln>
            <a:noFill/>
          </a:ln>
          <a:effectLst>
            <a:softEdge rad="112500"/>
          </a:effectLst>
        </p:spPr>
      </p:pic>
    </p:spTree>
    <p:extLst>
      <p:ext uri="{BB962C8B-B14F-4D97-AF65-F5344CB8AC3E}">
        <p14:creationId xmlns:p14="http://schemas.microsoft.com/office/powerpoint/2010/main" val="259605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b="1" dirty="0">
                <a:solidFill>
                  <a:schemeClr val="tx1"/>
                </a:solidFill>
                <a:latin typeface="Calibri Light" panose="020F0302020204030204" pitchFamily="34" charset="0"/>
              </a:rPr>
              <a:t>¿Qué es la Autoestima?</a:t>
            </a:r>
            <a:endParaRPr lang="es-MX" dirty="0">
              <a:solidFill>
                <a:schemeClr val="tx1"/>
              </a:solidFill>
              <a:latin typeface="Calibri Light" panose="020F0302020204030204" pitchFamily="34" charset="0"/>
            </a:endParaRPr>
          </a:p>
        </p:txBody>
      </p:sp>
      <p:sp>
        <p:nvSpPr>
          <p:cNvPr id="3" name="Marcador de contenido 2"/>
          <p:cNvSpPr>
            <a:spLocks noGrp="1"/>
          </p:cNvSpPr>
          <p:nvPr>
            <p:ph idx="1"/>
          </p:nvPr>
        </p:nvSpPr>
        <p:spPr>
          <a:xfrm>
            <a:off x="822959" y="1859181"/>
            <a:ext cx="7543801" cy="4023360"/>
          </a:xfrm>
        </p:spPr>
        <p:txBody>
          <a:bodyPr>
            <a:normAutofit/>
          </a:bodyPr>
          <a:lstStyle/>
          <a:p>
            <a:r>
              <a:rPr lang="es-MX" sz="2400" dirty="0">
                <a:solidFill>
                  <a:schemeClr val="tx1"/>
                </a:solidFill>
                <a:latin typeface="Calibri Light" panose="020F0302020204030204" pitchFamily="34" charset="0"/>
                <a:cs typeface="Andalus" pitchFamily="18" charset="-78"/>
              </a:rPr>
              <a:t>Es un conjunto de </a:t>
            </a:r>
            <a:r>
              <a:rPr lang="es-MX" sz="2400" b="1" dirty="0">
                <a:solidFill>
                  <a:schemeClr val="tx1"/>
                </a:solidFill>
                <a:latin typeface="Calibri Light" panose="020F0302020204030204" pitchFamily="34" charset="0"/>
                <a:cs typeface="Andalus" pitchFamily="18" charset="-78"/>
              </a:rPr>
              <a:t>percepciones</a:t>
            </a:r>
            <a:r>
              <a:rPr lang="es-MX" sz="2400" dirty="0">
                <a:solidFill>
                  <a:schemeClr val="tx1"/>
                </a:solidFill>
                <a:latin typeface="Calibri Light" panose="020F0302020204030204" pitchFamily="34" charset="0"/>
                <a:cs typeface="Andalus" pitchFamily="18" charset="-78"/>
              </a:rPr>
              <a:t>, </a:t>
            </a:r>
            <a:r>
              <a:rPr lang="es-MX" sz="2400" b="1" dirty="0">
                <a:solidFill>
                  <a:schemeClr val="tx1"/>
                </a:solidFill>
                <a:latin typeface="Calibri Light" panose="020F0302020204030204" pitchFamily="34" charset="0"/>
                <a:cs typeface="Andalus" pitchFamily="18" charset="-78"/>
              </a:rPr>
              <a:t>pensamientos</a:t>
            </a:r>
            <a:r>
              <a:rPr lang="es-MX" sz="2400" dirty="0">
                <a:solidFill>
                  <a:schemeClr val="tx1"/>
                </a:solidFill>
                <a:latin typeface="Calibri Light" panose="020F0302020204030204" pitchFamily="34" charset="0"/>
                <a:cs typeface="Andalus" pitchFamily="18" charset="-78"/>
              </a:rPr>
              <a:t>, </a:t>
            </a:r>
            <a:r>
              <a:rPr lang="es-MX" sz="2400" b="1" dirty="0">
                <a:solidFill>
                  <a:schemeClr val="tx1"/>
                </a:solidFill>
                <a:latin typeface="Calibri Light" panose="020F0302020204030204" pitchFamily="34" charset="0"/>
                <a:cs typeface="Andalus" pitchFamily="18" charset="-78"/>
              </a:rPr>
              <a:t>evaluaciones</a:t>
            </a:r>
            <a:r>
              <a:rPr lang="es-MX" sz="2400" dirty="0">
                <a:solidFill>
                  <a:schemeClr val="tx1"/>
                </a:solidFill>
                <a:latin typeface="Calibri Light" panose="020F0302020204030204" pitchFamily="34" charset="0"/>
                <a:cs typeface="Andalus" pitchFamily="18" charset="-78"/>
              </a:rPr>
              <a:t>, </a:t>
            </a:r>
            <a:r>
              <a:rPr lang="es-MX" sz="2400" b="1" dirty="0">
                <a:solidFill>
                  <a:schemeClr val="tx1"/>
                </a:solidFill>
                <a:latin typeface="Calibri Light" panose="020F0302020204030204" pitchFamily="34" charset="0"/>
                <a:cs typeface="Andalus" pitchFamily="18" charset="-78"/>
              </a:rPr>
              <a:t>sentimientos</a:t>
            </a:r>
            <a:r>
              <a:rPr lang="es-MX" sz="2400" dirty="0">
                <a:solidFill>
                  <a:schemeClr val="tx1"/>
                </a:solidFill>
                <a:latin typeface="Calibri Light" panose="020F0302020204030204" pitchFamily="34" charset="0"/>
                <a:cs typeface="Andalus" pitchFamily="18" charset="-78"/>
              </a:rPr>
              <a:t> y </a:t>
            </a:r>
            <a:r>
              <a:rPr lang="es-MX" sz="2400" b="1" dirty="0">
                <a:solidFill>
                  <a:schemeClr val="tx1"/>
                </a:solidFill>
                <a:latin typeface="Calibri Light" panose="020F0302020204030204" pitchFamily="34" charset="0"/>
                <a:cs typeface="Andalus" pitchFamily="18" charset="-78"/>
              </a:rPr>
              <a:t>comportamientos</a:t>
            </a:r>
            <a:r>
              <a:rPr lang="es-MX" sz="2400" dirty="0">
                <a:solidFill>
                  <a:schemeClr val="tx1"/>
                </a:solidFill>
                <a:latin typeface="Calibri Light" panose="020F0302020204030204" pitchFamily="34" charset="0"/>
                <a:cs typeface="Andalus" pitchFamily="18" charset="-78"/>
              </a:rPr>
              <a:t> dirigidas hacia nosotros mismos, hacia nuestra manera de ser y de comportarnos, y hacia los rasgos de nuestro cuerpo y nuestro carácter. </a:t>
            </a:r>
          </a:p>
          <a:p>
            <a:r>
              <a:rPr lang="es-MX" sz="2400" dirty="0">
                <a:solidFill>
                  <a:schemeClr val="tx1"/>
                </a:solidFill>
                <a:latin typeface="Calibri Light" panose="020F0302020204030204" pitchFamily="34" charset="0"/>
                <a:cs typeface="Andalus" pitchFamily="18" charset="-78"/>
              </a:rPr>
              <a:t>Es decir,  es la </a:t>
            </a:r>
            <a:r>
              <a:rPr lang="es-MX" sz="2400" b="1" dirty="0">
                <a:solidFill>
                  <a:schemeClr val="tx1"/>
                </a:solidFill>
                <a:latin typeface="Calibri Light" panose="020F0302020204030204" pitchFamily="34" charset="0"/>
                <a:cs typeface="Andalus" pitchFamily="18" charset="-78"/>
              </a:rPr>
              <a:t>percepción evaluativa </a:t>
            </a:r>
            <a:r>
              <a:rPr lang="es-MX" sz="2400" dirty="0">
                <a:solidFill>
                  <a:schemeClr val="tx1"/>
                </a:solidFill>
                <a:latin typeface="Calibri Light" panose="020F0302020204030204" pitchFamily="34" charset="0"/>
                <a:cs typeface="Andalus" pitchFamily="18" charset="-78"/>
              </a:rPr>
              <a:t>de </a:t>
            </a:r>
            <a:r>
              <a:rPr lang="es-MX" sz="2400" b="1" dirty="0">
                <a:solidFill>
                  <a:schemeClr val="tx1"/>
                </a:solidFill>
                <a:latin typeface="Calibri Light" panose="020F0302020204030204" pitchFamily="34" charset="0"/>
                <a:cs typeface="Andalus" pitchFamily="18" charset="-78"/>
              </a:rPr>
              <a:t>nosotros mismos</a:t>
            </a:r>
            <a:r>
              <a:rPr lang="es-MX" sz="2400" dirty="0">
                <a:solidFill>
                  <a:schemeClr val="tx1"/>
                </a:solidFill>
                <a:latin typeface="Calibri Light" panose="020F0302020204030204" pitchFamily="34" charset="0"/>
                <a:cs typeface="Andalus" pitchFamily="18" charset="-78"/>
              </a:rPr>
              <a:t>.</a:t>
            </a:r>
          </a:p>
          <a:p>
            <a:endParaRPr lang="es-MX" sz="2400" dirty="0">
              <a:solidFill>
                <a:schemeClr val="tx1"/>
              </a:solidFill>
              <a:latin typeface="Calibri Light" panose="020F0302020204030204" pitchFamily="34" charset="0"/>
            </a:endParaRPr>
          </a:p>
        </p:txBody>
      </p:sp>
      <p:pic>
        <p:nvPicPr>
          <p:cNvPr id="5"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728118">
            <a:off x="6474286" y="3807290"/>
            <a:ext cx="2276729" cy="2639687"/>
          </a:xfrm>
          <a:prstGeom prst="ellipse">
            <a:avLst/>
          </a:prstGeom>
          <a:ln>
            <a:noFill/>
          </a:ln>
          <a:effectLst>
            <a:softEdge rad="112500"/>
          </a:effectLst>
        </p:spPr>
      </p:pic>
    </p:spTree>
    <p:extLst>
      <p:ext uri="{BB962C8B-B14F-4D97-AF65-F5344CB8AC3E}">
        <p14:creationId xmlns:p14="http://schemas.microsoft.com/office/powerpoint/2010/main" val="2322774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27124" y="379920"/>
            <a:ext cx="7543801" cy="4023360"/>
          </a:xfrm>
        </p:spPr>
        <p:txBody>
          <a:bodyPr>
            <a:normAutofit/>
          </a:bodyPr>
          <a:lstStyle/>
          <a:p>
            <a:pPr>
              <a:lnSpc>
                <a:spcPct val="100000"/>
              </a:lnSpc>
            </a:pPr>
            <a:r>
              <a:rPr lang="es-MX" sz="2400" dirty="0">
                <a:solidFill>
                  <a:schemeClr val="tx1"/>
                </a:solidFill>
                <a:latin typeface="Calibri Light" panose="020F0302020204030204" pitchFamily="34" charset="0"/>
                <a:cs typeface="Andalus" pitchFamily="18" charset="-78"/>
              </a:rPr>
              <a:t>El nivel de nuestra autoestima puede afectar a nuestra manera de estar y actuar en el mundo y de relacionarnos con los demás.</a:t>
            </a:r>
          </a:p>
          <a:p>
            <a:pPr>
              <a:lnSpc>
                <a:spcPct val="100000"/>
              </a:lnSpc>
            </a:pPr>
            <a:endParaRPr lang="es-MX" sz="2400" dirty="0">
              <a:solidFill>
                <a:schemeClr val="tx1"/>
              </a:solidFill>
              <a:latin typeface="Calibri Light" panose="020F0302020204030204" pitchFamily="34" charset="0"/>
              <a:cs typeface="Andalus" pitchFamily="18" charset="-78"/>
            </a:endParaRPr>
          </a:p>
          <a:p>
            <a:pPr marL="0" indent="0">
              <a:lnSpc>
                <a:spcPct val="100000"/>
              </a:lnSpc>
              <a:buNone/>
            </a:pPr>
            <a:r>
              <a:rPr lang="es-MX" sz="2400" dirty="0">
                <a:solidFill>
                  <a:schemeClr val="tx1"/>
                </a:solidFill>
                <a:latin typeface="Calibri Light" panose="020F0302020204030204" pitchFamily="34" charset="0"/>
                <a:cs typeface="Andalus" pitchFamily="18" charset="-78"/>
              </a:rPr>
              <a:t>Es el concepto que tenemos sobre nosotros mismos, y para que los demás nos aprecien, debemos </a:t>
            </a:r>
            <a:r>
              <a:rPr lang="es-MX" sz="2400" b="1" i="1" dirty="0">
                <a:solidFill>
                  <a:schemeClr val="tx1"/>
                </a:solidFill>
                <a:latin typeface="Calibri Light" panose="020F0302020204030204" pitchFamily="34" charset="0"/>
                <a:cs typeface="Andalus" pitchFamily="18" charset="-78"/>
              </a:rPr>
              <a:t>apreciarnos primero nosotros</a:t>
            </a:r>
            <a:r>
              <a:rPr lang="es-MX" sz="2400" dirty="0">
                <a:solidFill>
                  <a:schemeClr val="tx1"/>
                </a:solidFill>
                <a:latin typeface="Calibri Light" panose="020F0302020204030204" pitchFamily="34" charset="0"/>
                <a:cs typeface="Andalus" pitchFamily="18" charset="-78"/>
              </a:rPr>
              <a:t>. </a:t>
            </a:r>
          </a:p>
          <a:p>
            <a:endParaRPr lang="es-MX" sz="2400" dirty="0">
              <a:solidFill>
                <a:schemeClr val="tx1"/>
              </a:solidFill>
              <a:latin typeface="Calibri Light" panose="020F0302020204030204" pitchFamily="34" charset="0"/>
            </a:endParaRPr>
          </a:p>
        </p:txBody>
      </p:sp>
      <p:pic>
        <p:nvPicPr>
          <p:cNvPr id="6" name="Picture 8" descr="http://anaisaizgomis.es/images/harta_estima_dibujo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472" y="3308573"/>
            <a:ext cx="2300618" cy="283025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4086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a:buFont typeface="Wingdings" panose="05000000000000000000" pitchFamily="2" charset="2"/>
              <a:buChar char="§"/>
            </a:pPr>
            <a:r>
              <a:rPr lang="es-MX" b="1" dirty="0">
                <a:solidFill>
                  <a:schemeClr val="tx1"/>
                </a:solidFill>
                <a:latin typeface="Candara" panose="020E0502030303020204" pitchFamily="34" charset="0"/>
              </a:rPr>
              <a:t>Autoestima alta</a:t>
            </a:r>
            <a:r>
              <a:rPr lang="es-MX" dirty="0">
                <a:solidFill>
                  <a:schemeClr val="tx1"/>
                </a:solidFill>
                <a:latin typeface="Candara" panose="020E0502030303020204" pitchFamily="34" charset="0"/>
              </a:rPr>
              <a:t>: sentirse confiadamente apto para la vida,  sentirse capaz y valioso, o aceptado como persona.</a:t>
            </a:r>
          </a:p>
          <a:p>
            <a:pPr>
              <a:buFont typeface="Wingdings" panose="05000000000000000000" pitchFamily="2" charset="2"/>
              <a:buChar char="§"/>
            </a:pPr>
            <a:r>
              <a:rPr lang="es-MX" b="1" dirty="0">
                <a:solidFill>
                  <a:schemeClr val="tx1"/>
                </a:solidFill>
                <a:latin typeface="Candara" panose="020E0502030303020204" pitchFamily="34" charset="0"/>
              </a:rPr>
              <a:t>Autoestima baja: </a:t>
            </a:r>
            <a:r>
              <a:rPr lang="es-MX" dirty="0">
                <a:solidFill>
                  <a:schemeClr val="tx1"/>
                </a:solidFill>
                <a:latin typeface="Candara" panose="020E0502030303020204" pitchFamily="34" charset="0"/>
              </a:rPr>
              <a:t>es cuando la persona no se siente en disposición para la vida y sentirse equivocado como persona.</a:t>
            </a:r>
          </a:p>
          <a:p>
            <a:pPr>
              <a:buFont typeface="Wingdings" panose="05000000000000000000" pitchFamily="2" charset="2"/>
              <a:buChar char="§"/>
            </a:pPr>
            <a:r>
              <a:rPr lang="es-MX" b="1" dirty="0">
                <a:solidFill>
                  <a:schemeClr val="tx1"/>
                </a:solidFill>
                <a:latin typeface="Candara" panose="020E0502030303020204" pitchFamily="34" charset="0"/>
              </a:rPr>
              <a:t>Término medio de autoestima:</a:t>
            </a:r>
            <a:r>
              <a:rPr lang="es-MX" dirty="0">
                <a:solidFill>
                  <a:schemeClr val="tx1"/>
                </a:solidFill>
                <a:latin typeface="Candara" panose="020E0502030303020204" pitchFamily="34" charset="0"/>
              </a:rPr>
              <a:t> es oscilar entre los dos estados anteriores.</a:t>
            </a:r>
            <a:endParaRPr lang="es-MX" baseline="30000" dirty="0">
              <a:solidFill>
                <a:schemeClr val="tx1"/>
              </a:solidFill>
              <a:latin typeface="Candara" panose="020E0502030303020204" pitchFamily="34" charset="0"/>
            </a:endParaRPr>
          </a:p>
          <a:p>
            <a:endParaRPr lang="es-MX" dirty="0">
              <a:solidFill>
                <a:schemeClr val="tx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7472" y="3645249"/>
            <a:ext cx="2659744" cy="2601159"/>
          </a:xfrm>
          <a:prstGeom prst="rect">
            <a:avLst/>
          </a:prstGeom>
          <a:ln>
            <a:noFill/>
          </a:ln>
          <a:effectLst>
            <a:softEdge rad="112500"/>
          </a:effectLst>
        </p:spPr>
      </p:pic>
      <p:sp>
        <p:nvSpPr>
          <p:cNvPr id="5" name="Título 1"/>
          <p:cNvSpPr txBox="1">
            <a:spLocks noGrp="1"/>
          </p:cNvSpPr>
          <p:nvPr>
            <p:ph type="title"/>
          </p:nvPr>
        </p:nvSpPr>
        <p:spPr>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4000" b="1" dirty="0">
                <a:latin typeface="Calibri Light" panose="020F0302020204030204" pitchFamily="34" charset="0"/>
              </a:rPr>
              <a:t>Grados de la Autoestima:</a:t>
            </a:r>
          </a:p>
        </p:txBody>
      </p:sp>
    </p:spTree>
    <p:extLst>
      <p:ext uri="{BB962C8B-B14F-4D97-AF65-F5344CB8AC3E}">
        <p14:creationId xmlns:p14="http://schemas.microsoft.com/office/powerpoint/2010/main" val="407251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p:txBody>
          <a:bodyPr>
            <a:normAutofit/>
          </a:bodyPr>
          <a:lstStyle/>
          <a:p>
            <a:pPr algn="ctr"/>
            <a:r>
              <a:rPr lang="es-MX" sz="2800" dirty="0">
                <a:solidFill>
                  <a:schemeClr val="tx1"/>
                </a:solidFill>
                <a:latin typeface="Calibri Light" panose="020F0302020204030204" pitchFamily="34" charset="0"/>
                <a:cs typeface="Andalus" pitchFamily="18" charset="-78"/>
              </a:rPr>
              <a:t>En nuestra </a:t>
            </a:r>
            <a:r>
              <a:rPr lang="es-MX" sz="2800" b="1" i="1" dirty="0">
                <a:solidFill>
                  <a:schemeClr val="tx1"/>
                </a:solidFill>
                <a:latin typeface="Calibri Light" panose="020F0302020204030204" pitchFamily="34" charset="0"/>
                <a:cs typeface="Andalus" pitchFamily="18" charset="-78"/>
              </a:rPr>
              <a:t>Autoestima</a:t>
            </a:r>
            <a:r>
              <a:rPr lang="es-MX" sz="2800" b="1" dirty="0">
                <a:solidFill>
                  <a:schemeClr val="tx1"/>
                </a:solidFill>
                <a:latin typeface="Calibri Light" panose="020F0302020204030204" pitchFamily="34" charset="0"/>
                <a:cs typeface="Andalus" pitchFamily="18" charset="-78"/>
              </a:rPr>
              <a:t> </a:t>
            </a:r>
            <a:r>
              <a:rPr lang="es-MX" sz="2800" dirty="0">
                <a:solidFill>
                  <a:schemeClr val="tx1"/>
                </a:solidFill>
                <a:latin typeface="Calibri Light" panose="020F0302020204030204" pitchFamily="34" charset="0"/>
                <a:cs typeface="Andalus" pitchFamily="18" charset="-78"/>
              </a:rPr>
              <a:t>influye nuestro estado de ánimo, lo que nos suceda, las personas que nos rodean, etc., </a:t>
            </a:r>
          </a:p>
          <a:p>
            <a:pPr algn="ctr"/>
            <a:endParaRPr lang="es-MX" sz="2800" dirty="0">
              <a:solidFill>
                <a:schemeClr val="tx1"/>
              </a:solidFill>
              <a:latin typeface="Calibri Light" panose="020F0302020204030204" pitchFamily="34" charset="0"/>
            </a:endParaRPr>
          </a:p>
        </p:txBody>
      </p:sp>
      <p:pic>
        <p:nvPicPr>
          <p:cNvPr id="4" name="Picture 2" descr="http://3.bp.blogspot.com/_8Df5q9HhVQ8/TEjKFqHW-GI/AAAAAAAAADE/udPygKFUI1U/s400/Dibuj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4999" y="1845734"/>
            <a:ext cx="3169551" cy="41044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8412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32656"/>
            <a:ext cx="8229600" cy="1143000"/>
          </a:xfrm>
        </p:spPr>
        <p:txBody>
          <a:bodyPr>
            <a:normAutofit/>
          </a:bodyPr>
          <a:lstStyle/>
          <a:p>
            <a:r>
              <a:rPr lang="es-MX" b="1" dirty="0">
                <a:solidFill>
                  <a:schemeClr val="tx1"/>
                </a:solidFill>
                <a:latin typeface="Calibri Light" panose="020F0302020204030204" pitchFamily="34" charset="0"/>
              </a:rPr>
              <a:t>Autoestima, ¿para qué?</a:t>
            </a:r>
          </a:p>
        </p:txBody>
      </p:sp>
      <p:sp>
        <p:nvSpPr>
          <p:cNvPr id="3" name="2 Marcador de contenido"/>
          <p:cNvSpPr>
            <a:spLocks noGrp="1"/>
          </p:cNvSpPr>
          <p:nvPr>
            <p:ph idx="1"/>
          </p:nvPr>
        </p:nvSpPr>
        <p:spPr>
          <a:xfrm>
            <a:off x="503381" y="1888284"/>
            <a:ext cx="8229600" cy="4525963"/>
          </a:xfrm>
        </p:spPr>
        <p:txBody>
          <a:bodyPr>
            <a:normAutofit/>
          </a:bodyPr>
          <a:lstStyle/>
          <a:p>
            <a:pPr algn="just"/>
            <a:r>
              <a:rPr lang="es-MX" sz="2400" dirty="0">
                <a:solidFill>
                  <a:schemeClr val="tx1"/>
                </a:solidFill>
                <a:latin typeface="Calibri Light" panose="020F0302020204030204" pitchFamily="34" charset="0"/>
              </a:rPr>
              <a:t>La autoestima es como el </a:t>
            </a:r>
            <a:r>
              <a:rPr lang="es-MX" sz="2400" b="1" dirty="0">
                <a:solidFill>
                  <a:schemeClr val="tx1"/>
                </a:solidFill>
                <a:latin typeface="Calibri Light" panose="020F0302020204030204" pitchFamily="34" charset="0"/>
              </a:rPr>
              <a:t>lubricante</a:t>
            </a:r>
            <a:r>
              <a:rPr lang="es-MX" sz="2400" dirty="0">
                <a:solidFill>
                  <a:schemeClr val="tx1"/>
                </a:solidFill>
                <a:latin typeface="Calibri Light" panose="020F0302020204030204" pitchFamily="34" charset="0"/>
              </a:rPr>
              <a:t> de un círculo </a:t>
            </a:r>
            <a:r>
              <a:rPr lang="es-MX" sz="2400" b="1" dirty="0">
                <a:solidFill>
                  <a:schemeClr val="tx1"/>
                </a:solidFill>
                <a:latin typeface="Calibri Light" panose="020F0302020204030204" pitchFamily="34" charset="0"/>
              </a:rPr>
              <a:t>beneficioso</a:t>
            </a:r>
            <a:r>
              <a:rPr lang="es-MX" sz="2400" dirty="0">
                <a:solidFill>
                  <a:schemeClr val="tx1"/>
                </a:solidFill>
                <a:latin typeface="Calibri Light" panose="020F0302020204030204" pitchFamily="34" charset="0"/>
              </a:rPr>
              <a:t> que facilita el funcionamiento correcto de todo nuestro sistema. </a:t>
            </a:r>
          </a:p>
        </p:txBody>
      </p:sp>
      <p:pic>
        <p:nvPicPr>
          <p:cNvPr id="7170" name="Picture 2" descr="http://womenshealth.taconeras.net/files/2012/05/cambios-en-la-vid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729753"/>
            <a:ext cx="6959146" cy="30963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29595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lstStyle/>
          <a:p>
            <a:endParaRPr lang="es-MX"/>
          </a:p>
        </p:txBody>
      </p:sp>
      <p:pic>
        <p:nvPicPr>
          <p:cNvPr id="4" name="Picture 4" descr="https://autoestimaambitoeducativo.files.wordpress.com/2013/04/imagen-forma-autoestima.png"/>
          <p:cNvPicPr>
            <a:picLocks noChangeAspect="1" noChangeArrowheads="1"/>
          </p:cNvPicPr>
          <p:nvPr/>
        </p:nvPicPr>
        <p:blipFill rotWithShape="1">
          <a:blip r:embed="rId2">
            <a:extLst>
              <a:ext uri="{28A0092B-C50C-407E-A947-70E740481C1C}">
                <a14:useLocalDpi xmlns:a14="http://schemas.microsoft.com/office/drawing/2010/main" val="0"/>
              </a:ext>
            </a:extLst>
          </a:blip>
          <a:srcRect t="3693"/>
          <a:stretch/>
        </p:blipFill>
        <p:spPr bwMode="auto">
          <a:xfrm>
            <a:off x="-1" y="-1"/>
            <a:ext cx="9144001" cy="6306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512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832701" y="332656"/>
            <a:ext cx="7910264" cy="132556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b="1" dirty="0">
                <a:latin typeface="Calibri Light" panose="020F0302020204030204" pitchFamily="34" charset="0"/>
              </a:rPr>
              <a:t>La autoestima femenina</a:t>
            </a:r>
          </a:p>
        </p:txBody>
      </p:sp>
      <p:sp>
        <p:nvSpPr>
          <p:cNvPr id="3" name="Marcador de contenido 2"/>
          <p:cNvSpPr txBox="1">
            <a:spLocks/>
          </p:cNvSpPr>
          <p:nvPr/>
        </p:nvSpPr>
        <p:spPr>
          <a:xfrm>
            <a:off x="179512" y="1268760"/>
            <a:ext cx="8856984" cy="435133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MX" sz="2200" dirty="0">
                <a:latin typeface="Calibri Light" panose="020F0302020204030204" pitchFamily="34" charset="0"/>
              </a:rPr>
              <a:t>La mujer puede ser más </a:t>
            </a:r>
            <a:r>
              <a:rPr lang="es-MX" sz="2200" b="1" dirty="0">
                <a:latin typeface="Calibri Light" panose="020F0302020204030204" pitchFamily="34" charset="0"/>
              </a:rPr>
              <a:t>sensible</a:t>
            </a:r>
            <a:r>
              <a:rPr lang="es-MX" sz="2200" dirty="0">
                <a:latin typeface="Calibri Light" panose="020F0302020204030204" pitchFamily="34" charset="0"/>
              </a:rPr>
              <a:t> que el hombre, en relación a su autoestima.</a:t>
            </a:r>
          </a:p>
          <a:p>
            <a:pPr marL="0" indent="0">
              <a:buFont typeface="Arial" pitchFamily="34" charset="0"/>
              <a:buNone/>
            </a:pPr>
            <a:r>
              <a:rPr lang="es-MX" sz="2200" dirty="0">
                <a:latin typeface="Calibri Light" panose="020F0302020204030204" pitchFamily="34" charset="0"/>
              </a:rPr>
              <a:t>La sociedad nos presenta un </a:t>
            </a:r>
            <a:r>
              <a:rPr lang="es-MX" sz="2200" b="1" dirty="0">
                <a:latin typeface="Calibri Light" panose="020F0302020204030204" pitchFamily="34" charset="0"/>
              </a:rPr>
              <a:t>modelo</a:t>
            </a:r>
            <a:r>
              <a:rPr lang="es-MX" sz="2200" dirty="0">
                <a:latin typeface="Calibri Light" panose="020F0302020204030204" pitchFamily="34" charset="0"/>
              </a:rPr>
              <a:t> de lo que significa ser mujer:</a:t>
            </a:r>
            <a:br>
              <a:rPr lang="es-MX" sz="2200" dirty="0">
                <a:latin typeface="Calibri Light" panose="020F0302020204030204" pitchFamily="34" charset="0"/>
              </a:rPr>
            </a:br>
            <a:endParaRPr lang="es-MX" sz="2200" dirty="0">
              <a:latin typeface="Calibri Light" panose="020F0302020204030204" pitchFamily="34" charset="0"/>
            </a:endParaRPr>
          </a:p>
          <a:p>
            <a:pPr marL="0" indent="0" algn="ctr">
              <a:buFont typeface="Arial" pitchFamily="34" charset="0"/>
              <a:buNone/>
            </a:pPr>
            <a:r>
              <a:rPr lang="es-MX" sz="2200" i="1" dirty="0">
                <a:latin typeface="Calibri Light" panose="020F0302020204030204" pitchFamily="34" charset="0"/>
              </a:rPr>
              <a:t>“Ser débil, dependiente, sumisa, estar siempre dedicada a la familia, etc.”</a:t>
            </a:r>
          </a:p>
          <a:p>
            <a:pPr marL="0" indent="0">
              <a:buFont typeface="Arial" pitchFamily="34" charset="0"/>
              <a:buNone/>
            </a:pPr>
            <a:br>
              <a:rPr lang="es-MX" sz="2200" dirty="0">
                <a:latin typeface="Calibri Light" panose="020F0302020204030204" pitchFamily="34" charset="0"/>
              </a:rPr>
            </a:br>
            <a:r>
              <a:rPr lang="es-MX" sz="2200" dirty="0">
                <a:latin typeface="Calibri Light" panose="020F0302020204030204" pitchFamily="34" charset="0"/>
              </a:rPr>
              <a:t>La cultura exige que la mujer sea madre, esposa, hija, ama de casa, cocinera, amiga, etc., etc. Que esté dispuesta 24 horas al día, para cumplir con las "obligaciones" de todos sus </a:t>
            </a:r>
            <a:r>
              <a:rPr lang="es-MX" sz="2200" b="1" dirty="0">
                <a:latin typeface="Calibri Light" panose="020F0302020204030204" pitchFamily="34" charset="0"/>
              </a:rPr>
              <a:t>roles</a:t>
            </a:r>
            <a:r>
              <a:rPr lang="es-MX" sz="2200" dirty="0">
                <a:latin typeface="Calibri Light" panose="020F0302020204030204" pitchFamily="34" charset="0"/>
              </a:rPr>
              <a:t>. Y además, que lo haga perfectamente y sin enojarse.</a:t>
            </a:r>
            <a:br>
              <a:rPr lang="es-MX" sz="2200" dirty="0">
                <a:latin typeface="Calibri Light" panose="020F0302020204030204" pitchFamily="34" charset="0"/>
              </a:rPr>
            </a:br>
            <a:endParaRPr lang="es-MX" altLang="es-MX" sz="2200" dirty="0" bmk="">
              <a:latin typeface="Calibri Light" panose="020F0302020204030204" pitchFamily="34" charset="0"/>
              <a:cs typeface="Arial" panose="020B0604020202020204" pitchFamily="34" charset="0"/>
            </a:endParaRPr>
          </a:p>
          <a:p>
            <a:pPr marL="0" indent="0">
              <a:buNone/>
            </a:pPr>
            <a:endParaRPr lang="es-MX" sz="2200" dirty="0">
              <a:latin typeface="Calibri Light" panose="020F0302020204030204" pitchFamily="34" charset="0"/>
            </a:endParaRPr>
          </a:p>
        </p:txBody>
      </p:sp>
      <p:pic>
        <p:nvPicPr>
          <p:cNvPr id="2050" name="Picture 2" descr="http://www.crececontigo.gob.cl/wp-content/uploads/2009/12/La-autoestim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2249" y="4176846"/>
            <a:ext cx="3039414" cy="216315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3563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¿Y la salud?</a:t>
            </a:r>
          </a:p>
        </p:txBody>
      </p:sp>
      <p:sp>
        <p:nvSpPr>
          <p:cNvPr id="3" name="Marcador de contenido 2"/>
          <p:cNvSpPr>
            <a:spLocks noGrp="1"/>
          </p:cNvSpPr>
          <p:nvPr>
            <p:ph idx="1"/>
          </p:nvPr>
        </p:nvSpPr>
        <p:spPr/>
        <p:txBody>
          <a:bodyPr>
            <a:normAutofit/>
          </a:bodyPr>
          <a:lstStyle/>
          <a:p>
            <a:pPr>
              <a:buFont typeface="Wingdings" panose="05000000000000000000" pitchFamily="2" charset="2"/>
              <a:buChar char="§"/>
            </a:pPr>
            <a:r>
              <a:rPr lang="es-MX" sz="2200" dirty="0">
                <a:latin typeface="Calibri Light" panose="020F0302020204030204" pitchFamily="34" charset="0"/>
              </a:rPr>
              <a:t>Las mujeres vemos afectada nuestra salud ya que al estar atendiendo a otros como son los hijos e hijas y la pareja, realizando dobles y triples jornadas de trabajo, incluido el domestico. </a:t>
            </a:r>
          </a:p>
          <a:p>
            <a:pPr>
              <a:buFont typeface="Wingdings" panose="05000000000000000000" pitchFamily="2" charset="2"/>
              <a:buChar char="§"/>
            </a:pPr>
            <a:endParaRPr lang="es-MX" sz="2200" dirty="0">
              <a:latin typeface="Calibri Light" panose="020F0302020204030204" pitchFamily="34" charset="0"/>
            </a:endParaRPr>
          </a:p>
          <a:p>
            <a:pPr>
              <a:buFont typeface="Wingdings" panose="05000000000000000000" pitchFamily="2" charset="2"/>
              <a:buChar char="§"/>
            </a:pPr>
            <a:r>
              <a:rPr lang="es-MX" sz="2200" dirty="0">
                <a:latin typeface="Calibri Light" panose="020F0302020204030204" pitchFamily="34" charset="0"/>
              </a:rPr>
              <a:t>Las mujeres somos quienes nos encargamos del cuidado de los enfermos, de la alimentación en casa, sin embargo desatendemos nuestro propio cuerpo, y somos quienes comemos a lo último, lo que va reduciendo nuestra calidad de vida.</a:t>
            </a:r>
          </a:p>
        </p:txBody>
      </p:sp>
    </p:spTree>
    <p:extLst>
      <p:ext uri="{BB962C8B-B14F-4D97-AF65-F5344CB8AC3E}">
        <p14:creationId xmlns:p14="http://schemas.microsoft.com/office/powerpoint/2010/main" val="3369478368"/>
      </p:ext>
    </p:extLst>
  </p:cSld>
  <p:clrMapOvr>
    <a:masterClrMapping/>
  </p:clrMapOvr>
</p:sld>
</file>

<file path=ppt/theme/theme1.xml><?xml version="1.0" encoding="utf-8"?>
<a:theme xmlns:a="http://schemas.openxmlformats.org/drawingml/2006/main" name="Retrospección">
  <a:themeElements>
    <a:clrScheme name="Personalizado 1">
      <a:dk1>
        <a:srgbClr val="000000"/>
      </a:dk1>
      <a:lt1>
        <a:srgbClr val="FFFFFF"/>
      </a:lt1>
      <a:dk2>
        <a:srgbClr val="454551"/>
      </a:dk2>
      <a:lt2>
        <a:srgbClr val="D8D9DC"/>
      </a:lt2>
      <a:accent1>
        <a:srgbClr val="EE81BD"/>
      </a:accent1>
      <a:accent2>
        <a:srgbClr val="DF81E1"/>
      </a:accent2>
      <a:accent3>
        <a:srgbClr val="4EA6DC"/>
      </a:accent3>
      <a:accent4>
        <a:srgbClr val="4775E7"/>
      </a:accent4>
      <a:accent5>
        <a:srgbClr val="8971E1"/>
      </a:accent5>
      <a:accent6>
        <a:srgbClr val="D54773"/>
      </a:accent6>
      <a:hlink>
        <a:srgbClr val="6B9F25"/>
      </a:hlink>
      <a:folHlink>
        <a:srgbClr val="8C8C8C"/>
      </a:folHlink>
    </a:clrScheme>
    <a:fontScheme name="Retrospecció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64</TotalTime>
  <Words>1174</Words>
  <Application>Microsoft Office PowerPoint</Application>
  <PresentationFormat>Presentación en pantalla (4:3)</PresentationFormat>
  <Paragraphs>70</Paragraphs>
  <Slides>18</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Calibri Light</vt:lpstr>
      <vt:lpstr>Candara</vt:lpstr>
      <vt:lpstr>Wingdings</vt:lpstr>
      <vt:lpstr>Retrospección</vt:lpstr>
      <vt:lpstr>Autoestima </vt:lpstr>
      <vt:lpstr>¿Qué es la Autoestima?</vt:lpstr>
      <vt:lpstr>Presentación de PowerPoint</vt:lpstr>
      <vt:lpstr>Grados de la Autoestima:</vt:lpstr>
      <vt:lpstr>Presentación de PowerPoint</vt:lpstr>
      <vt:lpstr>Autoestima, ¿para qué?</vt:lpstr>
      <vt:lpstr>Presentación de PowerPoint</vt:lpstr>
      <vt:lpstr>Presentación de PowerPoint</vt:lpstr>
      <vt:lpstr>¿Y la salud?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¿Qué puedo hacer para mejorar mi autoestima?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Autoestima</dc:title>
  <dc:creator>Lic. Byanka Rojas</dc:creator>
  <cp:lastModifiedBy>user</cp:lastModifiedBy>
  <cp:revision>11</cp:revision>
  <dcterms:created xsi:type="dcterms:W3CDTF">2016-10-20T23:17:45Z</dcterms:created>
  <dcterms:modified xsi:type="dcterms:W3CDTF">2023-04-22T19:19:34Z</dcterms:modified>
</cp:coreProperties>
</file>