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58" r:id="rId4"/>
    <p:sldId id="259" r:id="rId5"/>
    <p:sldId id="264" r:id="rId6"/>
    <p:sldId id="263" r:id="rId7"/>
    <p:sldId id="265" r:id="rId8"/>
    <p:sldId id="262" r:id="rId9"/>
    <p:sldId id="266" r:id="rId10"/>
    <p:sldId id="261" r:id="rId11"/>
    <p:sldId id="260" r:id="rId12"/>
    <p:sldId id="272" r:id="rId13"/>
    <p:sldId id="273" r:id="rId14"/>
    <p:sldId id="274" r:id="rId15"/>
    <p:sldId id="275" r:id="rId16"/>
    <p:sldId id="276" r:id="rId17"/>
    <p:sldId id="277" r:id="rId18"/>
    <p:sldId id="270" r:id="rId19"/>
    <p:sldId id="279" r:id="rId20"/>
    <p:sldId id="278" r:id="rId21"/>
    <p:sldId id="280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50C44-8CBB-4385-AFA0-AB8EA7489C3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04AD306-32C1-44C9-B765-60B0951705EF}">
      <dgm:prSet phldrT="[Texto]"/>
      <dgm:spPr/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PROBLEMAS PSIQUIATRICOS PREVIOS</a:t>
          </a:r>
          <a:endParaRPr lang="es-MX" dirty="0">
            <a:solidFill>
              <a:schemeClr val="bg1"/>
            </a:solidFill>
          </a:endParaRPr>
        </a:p>
      </dgm:t>
    </dgm:pt>
    <dgm:pt modelId="{B75CC2CA-3BED-4FD1-8AB8-9692EF9EFF79}" type="parTrans" cxnId="{1050B769-579A-4B48-A663-673E3798D1A8}">
      <dgm:prSet/>
      <dgm:spPr/>
      <dgm:t>
        <a:bodyPr/>
        <a:lstStyle/>
        <a:p>
          <a:endParaRPr lang="es-MX"/>
        </a:p>
      </dgm:t>
    </dgm:pt>
    <dgm:pt modelId="{8C65E01A-C95D-4807-9861-DA5179374ECB}" type="sibTrans" cxnId="{1050B769-579A-4B48-A663-673E3798D1A8}">
      <dgm:prSet/>
      <dgm:spPr/>
      <dgm:t>
        <a:bodyPr/>
        <a:lstStyle/>
        <a:p>
          <a:endParaRPr lang="es-MX"/>
        </a:p>
      </dgm:t>
    </dgm:pt>
    <dgm:pt modelId="{A53E36F2-39A2-4D30-930B-47A35A28F05D}">
      <dgm:prSet phldrT="[Texto]"/>
      <dgm:spPr/>
      <dgm:t>
        <a:bodyPr/>
        <a:lstStyle/>
        <a:p>
          <a:r>
            <a:rPr lang="es-MX" dirty="0" smtClean="0"/>
            <a:t>NO TENER HIJOS</a:t>
          </a:r>
          <a:endParaRPr lang="es-MX" dirty="0"/>
        </a:p>
      </dgm:t>
    </dgm:pt>
    <dgm:pt modelId="{B4768F8D-0826-48FE-BE4D-2017BBC3BEC4}" type="parTrans" cxnId="{6593067B-C965-40C8-942D-A08171FD488B}">
      <dgm:prSet/>
      <dgm:spPr/>
      <dgm:t>
        <a:bodyPr/>
        <a:lstStyle/>
        <a:p>
          <a:endParaRPr lang="es-MX"/>
        </a:p>
      </dgm:t>
    </dgm:pt>
    <dgm:pt modelId="{E4A62074-F959-4150-BBAF-45B0469C4C9A}" type="sibTrans" cxnId="{6593067B-C965-40C8-942D-A08171FD488B}">
      <dgm:prSet/>
      <dgm:spPr/>
      <dgm:t>
        <a:bodyPr/>
        <a:lstStyle/>
        <a:p>
          <a:endParaRPr lang="es-MX"/>
        </a:p>
      </dgm:t>
    </dgm:pt>
    <dgm:pt modelId="{84C8F473-5F0F-4B38-9287-A336BEF5B92D}">
      <dgm:prSet phldrT="[Texto]"/>
      <dgm:spPr/>
      <dgm:t>
        <a:bodyPr/>
        <a:lstStyle/>
        <a:p>
          <a:r>
            <a:rPr lang="es-MX" dirty="0" smtClean="0"/>
            <a:t>NO CONTAR CON FAMILIA O APOYO SOCIAL</a:t>
          </a:r>
          <a:endParaRPr lang="es-MX" dirty="0"/>
        </a:p>
      </dgm:t>
    </dgm:pt>
    <dgm:pt modelId="{6D002143-2325-4500-9B8F-11D447F08535}" type="parTrans" cxnId="{49A6F206-7335-4E66-B7D5-7B6D23DC4052}">
      <dgm:prSet/>
      <dgm:spPr/>
      <dgm:t>
        <a:bodyPr/>
        <a:lstStyle/>
        <a:p>
          <a:endParaRPr lang="es-MX"/>
        </a:p>
      </dgm:t>
    </dgm:pt>
    <dgm:pt modelId="{D0CEA6DF-5C88-49D7-BEA3-1FDB0F382813}" type="sibTrans" cxnId="{49A6F206-7335-4E66-B7D5-7B6D23DC4052}">
      <dgm:prSet/>
      <dgm:spPr/>
      <dgm:t>
        <a:bodyPr/>
        <a:lstStyle/>
        <a:p>
          <a:endParaRPr lang="es-MX"/>
        </a:p>
      </dgm:t>
    </dgm:pt>
    <dgm:pt modelId="{4ADB26D3-B584-4563-BB72-E580005C85FE}">
      <dgm:prSet phldrT="[Texto]"/>
      <dgm:spPr/>
      <dgm:t>
        <a:bodyPr/>
        <a:lstStyle/>
        <a:p>
          <a:r>
            <a:rPr lang="es-MX" dirty="0" smtClean="0"/>
            <a:t>ESCASA</a:t>
          </a:r>
        </a:p>
        <a:p>
          <a:r>
            <a:rPr lang="es-MX" dirty="0" smtClean="0"/>
            <a:t>INFORMACION</a:t>
          </a:r>
        </a:p>
        <a:p>
          <a:endParaRPr lang="es-MX" dirty="0"/>
        </a:p>
      </dgm:t>
    </dgm:pt>
    <dgm:pt modelId="{3718FB60-DCB4-4DC0-A5F7-99BC71BB66C3}" type="parTrans" cxnId="{2C7F5BC8-346A-44BC-AB94-E51AA0A7B690}">
      <dgm:prSet/>
      <dgm:spPr/>
      <dgm:t>
        <a:bodyPr/>
        <a:lstStyle/>
        <a:p>
          <a:endParaRPr lang="es-MX"/>
        </a:p>
      </dgm:t>
    </dgm:pt>
    <dgm:pt modelId="{E371312B-A914-4689-A999-FF38051A83B4}" type="sibTrans" cxnId="{2C7F5BC8-346A-44BC-AB94-E51AA0A7B690}">
      <dgm:prSet/>
      <dgm:spPr/>
      <dgm:t>
        <a:bodyPr/>
        <a:lstStyle/>
        <a:p>
          <a:endParaRPr lang="es-MX"/>
        </a:p>
      </dgm:t>
    </dgm:pt>
    <dgm:pt modelId="{9F6F0954-A540-4A66-BD22-2608B36A8FE6}">
      <dgm:prSet phldrT="[Texto]"/>
      <dgm:spPr/>
      <dgm:t>
        <a:bodyPr/>
        <a:lstStyle/>
        <a:p>
          <a:r>
            <a:rPr lang="es-MX" dirty="0" smtClean="0"/>
            <a:t>NO ENCONTRAR EXPLICACION</a:t>
          </a:r>
          <a:endParaRPr lang="es-MX" dirty="0"/>
        </a:p>
      </dgm:t>
    </dgm:pt>
    <dgm:pt modelId="{742B377D-75DD-4B02-98C6-8ECCA8810CB2}" type="parTrans" cxnId="{D22D6780-090E-434D-84CB-F7B69FA6FE25}">
      <dgm:prSet/>
      <dgm:spPr/>
      <dgm:t>
        <a:bodyPr/>
        <a:lstStyle/>
        <a:p>
          <a:endParaRPr lang="es-MX"/>
        </a:p>
      </dgm:t>
    </dgm:pt>
    <dgm:pt modelId="{D917B4A9-7362-499F-A7E3-F272A018C25D}" type="sibTrans" cxnId="{D22D6780-090E-434D-84CB-F7B69FA6FE25}">
      <dgm:prSet/>
      <dgm:spPr/>
      <dgm:t>
        <a:bodyPr/>
        <a:lstStyle/>
        <a:p>
          <a:endParaRPr lang="es-MX"/>
        </a:p>
      </dgm:t>
    </dgm:pt>
    <dgm:pt modelId="{A32697F6-5EAA-4647-A2EE-524BA1F5D046}">
      <dgm:prSet phldrT="[Texto]"/>
      <dgm:spPr/>
      <dgm:t>
        <a:bodyPr/>
        <a:lstStyle/>
        <a:p>
          <a:r>
            <a:rPr lang="es-MX" dirty="0" smtClean="0"/>
            <a:t>PERDIDAS RECURRENTES</a:t>
          </a:r>
          <a:endParaRPr lang="es-MX" dirty="0"/>
        </a:p>
      </dgm:t>
    </dgm:pt>
    <dgm:pt modelId="{4A3694A0-9BB7-4B46-A77D-DD306C4101DE}" type="parTrans" cxnId="{3E5DC456-4856-49A4-8E48-64EF1996B14C}">
      <dgm:prSet/>
      <dgm:spPr/>
      <dgm:t>
        <a:bodyPr/>
        <a:lstStyle/>
        <a:p>
          <a:endParaRPr lang="es-MX"/>
        </a:p>
      </dgm:t>
    </dgm:pt>
    <dgm:pt modelId="{D23A7311-FD7B-4819-BAAA-F5994BF8707A}" type="sibTrans" cxnId="{3E5DC456-4856-49A4-8E48-64EF1996B14C}">
      <dgm:prSet/>
      <dgm:spPr/>
      <dgm:t>
        <a:bodyPr/>
        <a:lstStyle/>
        <a:p>
          <a:endParaRPr lang="es-MX"/>
        </a:p>
      </dgm:t>
    </dgm:pt>
    <dgm:pt modelId="{0058A03B-4CB6-445D-9340-DDD89F09F403}" type="pres">
      <dgm:prSet presAssocID="{4DE50C44-8CBB-4385-AFA0-AB8EA7489C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9791E3-D0FD-4683-9C49-29B07075D45C}" type="pres">
      <dgm:prSet presAssocID="{B04AD306-32C1-44C9-B765-60B0951705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BE93E1-51FE-406D-AC40-FF0325DB0E44}" type="pres">
      <dgm:prSet presAssocID="{8C65E01A-C95D-4807-9861-DA5179374ECB}" presName="sibTrans" presStyleCnt="0"/>
      <dgm:spPr/>
    </dgm:pt>
    <dgm:pt modelId="{7B04D1C2-B3FB-40AA-A8CD-FCF056DF4878}" type="pres">
      <dgm:prSet presAssocID="{A53E36F2-39A2-4D30-930B-47A35A28F0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153F24-C413-4091-AD3B-E12A455E2CB2}" type="pres">
      <dgm:prSet presAssocID="{E4A62074-F959-4150-BBAF-45B0469C4C9A}" presName="sibTrans" presStyleCnt="0"/>
      <dgm:spPr/>
    </dgm:pt>
    <dgm:pt modelId="{2E08D81E-90FB-4F71-B8F4-458C50EEB524}" type="pres">
      <dgm:prSet presAssocID="{84C8F473-5F0F-4B38-9287-A336BEF5B9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4CD275-FD0C-4E92-A26F-593EB7911195}" type="pres">
      <dgm:prSet presAssocID="{D0CEA6DF-5C88-49D7-BEA3-1FDB0F382813}" presName="sibTrans" presStyleCnt="0"/>
      <dgm:spPr/>
    </dgm:pt>
    <dgm:pt modelId="{F7A33F10-3676-47AD-8DC5-7AD89513E1DE}" type="pres">
      <dgm:prSet presAssocID="{4ADB26D3-B584-4563-BB72-E580005C85FE}" presName="node" presStyleLbl="node1" presStyleIdx="3" presStyleCnt="6" custLinFactNeighborY="107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09153D-3F15-4C7E-91B8-13F1B6AD071C}" type="pres">
      <dgm:prSet presAssocID="{E371312B-A914-4689-A999-FF38051A83B4}" presName="sibTrans" presStyleCnt="0"/>
      <dgm:spPr/>
    </dgm:pt>
    <dgm:pt modelId="{662F8786-6DD7-4E10-BD7A-C2AAC4B41F7A}" type="pres">
      <dgm:prSet presAssocID="{9F6F0954-A540-4A66-BD22-2608B36A8F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020D85-4267-4800-B291-0C7C5AB287CB}" type="pres">
      <dgm:prSet presAssocID="{D917B4A9-7362-499F-A7E3-F272A018C25D}" presName="sibTrans" presStyleCnt="0"/>
      <dgm:spPr/>
    </dgm:pt>
    <dgm:pt modelId="{FD9250D5-B5C3-49D0-952D-46D60F9607B6}" type="pres">
      <dgm:prSet presAssocID="{A32697F6-5EAA-4647-A2EE-524BA1F5D04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5DC456-4856-49A4-8E48-64EF1996B14C}" srcId="{4DE50C44-8CBB-4385-AFA0-AB8EA7489C39}" destId="{A32697F6-5EAA-4647-A2EE-524BA1F5D046}" srcOrd="5" destOrd="0" parTransId="{4A3694A0-9BB7-4B46-A77D-DD306C4101DE}" sibTransId="{D23A7311-FD7B-4819-BAAA-F5994BF8707A}"/>
    <dgm:cxn modelId="{7CB5E24C-FFE6-4528-8C3B-7CA9C0F22DD1}" type="presOf" srcId="{4ADB26D3-B584-4563-BB72-E580005C85FE}" destId="{F7A33F10-3676-47AD-8DC5-7AD89513E1DE}" srcOrd="0" destOrd="0" presId="urn:microsoft.com/office/officeart/2005/8/layout/default"/>
    <dgm:cxn modelId="{2C7F5BC8-346A-44BC-AB94-E51AA0A7B690}" srcId="{4DE50C44-8CBB-4385-AFA0-AB8EA7489C39}" destId="{4ADB26D3-B584-4563-BB72-E580005C85FE}" srcOrd="3" destOrd="0" parTransId="{3718FB60-DCB4-4DC0-A5F7-99BC71BB66C3}" sibTransId="{E371312B-A914-4689-A999-FF38051A83B4}"/>
    <dgm:cxn modelId="{F2F32F50-0DA0-4662-8CF9-4D0B1E78916A}" type="presOf" srcId="{B04AD306-32C1-44C9-B765-60B0951705EF}" destId="{509791E3-D0FD-4683-9C49-29B07075D45C}" srcOrd="0" destOrd="0" presId="urn:microsoft.com/office/officeart/2005/8/layout/default"/>
    <dgm:cxn modelId="{D22D6780-090E-434D-84CB-F7B69FA6FE25}" srcId="{4DE50C44-8CBB-4385-AFA0-AB8EA7489C39}" destId="{9F6F0954-A540-4A66-BD22-2608B36A8FE6}" srcOrd="4" destOrd="0" parTransId="{742B377D-75DD-4B02-98C6-8ECCA8810CB2}" sibTransId="{D917B4A9-7362-499F-A7E3-F272A018C25D}"/>
    <dgm:cxn modelId="{1050B769-579A-4B48-A663-673E3798D1A8}" srcId="{4DE50C44-8CBB-4385-AFA0-AB8EA7489C39}" destId="{B04AD306-32C1-44C9-B765-60B0951705EF}" srcOrd="0" destOrd="0" parTransId="{B75CC2CA-3BED-4FD1-8AB8-9692EF9EFF79}" sibTransId="{8C65E01A-C95D-4807-9861-DA5179374ECB}"/>
    <dgm:cxn modelId="{A2FA78D3-9AC1-4820-AAF1-37D7B068C445}" type="presOf" srcId="{A53E36F2-39A2-4D30-930B-47A35A28F05D}" destId="{7B04D1C2-B3FB-40AA-A8CD-FCF056DF4878}" srcOrd="0" destOrd="0" presId="urn:microsoft.com/office/officeart/2005/8/layout/default"/>
    <dgm:cxn modelId="{6593067B-C965-40C8-942D-A08171FD488B}" srcId="{4DE50C44-8CBB-4385-AFA0-AB8EA7489C39}" destId="{A53E36F2-39A2-4D30-930B-47A35A28F05D}" srcOrd="1" destOrd="0" parTransId="{B4768F8D-0826-48FE-BE4D-2017BBC3BEC4}" sibTransId="{E4A62074-F959-4150-BBAF-45B0469C4C9A}"/>
    <dgm:cxn modelId="{89CA33C3-F4C3-4047-8552-58D2C427D58D}" type="presOf" srcId="{9F6F0954-A540-4A66-BD22-2608B36A8FE6}" destId="{662F8786-6DD7-4E10-BD7A-C2AAC4B41F7A}" srcOrd="0" destOrd="0" presId="urn:microsoft.com/office/officeart/2005/8/layout/default"/>
    <dgm:cxn modelId="{21714B9D-39AB-433F-A8DB-1F888E9935E0}" type="presOf" srcId="{84C8F473-5F0F-4B38-9287-A336BEF5B92D}" destId="{2E08D81E-90FB-4F71-B8F4-458C50EEB524}" srcOrd="0" destOrd="0" presId="urn:microsoft.com/office/officeart/2005/8/layout/default"/>
    <dgm:cxn modelId="{E778C16C-D3A6-4524-8736-A8C99BD1A32F}" type="presOf" srcId="{A32697F6-5EAA-4647-A2EE-524BA1F5D046}" destId="{FD9250D5-B5C3-49D0-952D-46D60F9607B6}" srcOrd="0" destOrd="0" presId="urn:microsoft.com/office/officeart/2005/8/layout/default"/>
    <dgm:cxn modelId="{49A6F206-7335-4E66-B7D5-7B6D23DC4052}" srcId="{4DE50C44-8CBB-4385-AFA0-AB8EA7489C39}" destId="{84C8F473-5F0F-4B38-9287-A336BEF5B92D}" srcOrd="2" destOrd="0" parTransId="{6D002143-2325-4500-9B8F-11D447F08535}" sibTransId="{D0CEA6DF-5C88-49D7-BEA3-1FDB0F382813}"/>
    <dgm:cxn modelId="{F4138198-3DA3-46D8-B40A-7609D3C9200A}" type="presOf" srcId="{4DE50C44-8CBB-4385-AFA0-AB8EA7489C39}" destId="{0058A03B-4CB6-445D-9340-DDD89F09F403}" srcOrd="0" destOrd="0" presId="urn:microsoft.com/office/officeart/2005/8/layout/default"/>
    <dgm:cxn modelId="{E1D9D2D3-6FE6-4979-ADAF-03C463034C86}" type="presParOf" srcId="{0058A03B-4CB6-445D-9340-DDD89F09F403}" destId="{509791E3-D0FD-4683-9C49-29B07075D45C}" srcOrd="0" destOrd="0" presId="urn:microsoft.com/office/officeart/2005/8/layout/default"/>
    <dgm:cxn modelId="{550F6574-AD75-4317-97BA-88C84AC25819}" type="presParOf" srcId="{0058A03B-4CB6-445D-9340-DDD89F09F403}" destId="{F2BE93E1-51FE-406D-AC40-FF0325DB0E44}" srcOrd="1" destOrd="0" presId="urn:microsoft.com/office/officeart/2005/8/layout/default"/>
    <dgm:cxn modelId="{7FF92FB4-0DDF-470B-816D-090E59A5D506}" type="presParOf" srcId="{0058A03B-4CB6-445D-9340-DDD89F09F403}" destId="{7B04D1C2-B3FB-40AA-A8CD-FCF056DF4878}" srcOrd="2" destOrd="0" presId="urn:microsoft.com/office/officeart/2005/8/layout/default"/>
    <dgm:cxn modelId="{EC0BC97F-CBFC-4EC1-924A-6BF452F11D8E}" type="presParOf" srcId="{0058A03B-4CB6-445D-9340-DDD89F09F403}" destId="{3E153F24-C413-4091-AD3B-E12A455E2CB2}" srcOrd="3" destOrd="0" presId="urn:microsoft.com/office/officeart/2005/8/layout/default"/>
    <dgm:cxn modelId="{2D9032BD-C607-4E0B-A257-A8BF79999A4F}" type="presParOf" srcId="{0058A03B-4CB6-445D-9340-DDD89F09F403}" destId="{2E08D81E-90FB-4F71-B8F4-458C50EEB524}" srcOrd="4" destOrd="0" presId="urn:microsoft.com/office/officeart/2005/8/layout/default"/>
    <dgm:cxn modelId="{62D38764-85A3-42D2-A1C7-17DA151CE32D}" type="presParOf" srcId="{0058A03B-4CB6-445D-9340-DDD89F09F403}" destId="{0F4CD275-FD0C-4E92-A26F-593EB7911195}" srcOrd="5" destOrd="0" presId="urn:microsoft.com/office/officeart/2005/8/layout/default"/>
    <dgm:cxn modelId="{D29E37A1-F490-4BEB-9516-F2FC55429768}" type="presParOf" srcId="{0058A03B-4CB6-445D-9340-DDD89F09F403}" destId="{F7A33F10-3676-47AD-8DC5-7AD89513E1DE}" srcOrd="6" destOrd="0" presId="urn:microsoft.com/office/officeart/2005/8/layout/default"/>
    <dgm:cxn modelId="{DB222AE6-0E49-4F4C-8C02-859EAACE425B}" type="presParOf" srcId="{0058A03B-4CB6-445D-9340-DDD89F09F403}" destId="{6609153D-3F15-4C7E-91B8-13F1B6AD071C}" srcOrd="7" destOrd="0" presId="urn:microsoft.com/office/officeart/2005/8/layout/default"/>
    <dgm:cxn modelId="{0F6A0221-4C27-4906-B362-4F9AAA1D01CB}" type="presParOf" srcId="{0058A03B-4CB6-445D-9340-DDD89F09F403}" destId="{662F8786-6DD7-4E10-BD7A-C2AAC4B41F7A}" srcOrd="8" destOrd="0" presId="urn:microsoft.com/office/officeart/2005/8/layout/default"/>
    <dgm:cxn modelId="{70478808-7B12-44FE-92F8-32E36CEABBD0}" type="presParOf" srcId="{0058A03B-4CB6-445D-9340-DDD89F09F403}" destId="{9E020D85-4267-4800-B291-0C7C5AB287CB}" srcOrd="9" destOrd="0" presId="urn:microsoft.com/office/officeart/2005/8/layout/default"/>
    <dgm:cxn modelId="{516540C1-26B7-4FAF-AA24-A5DC9BB8ABE4}" type="presParOf" srcId="{0058A03B-4CB6-445D-9340-DDD89F09F403}" destId="{FD9250D5-B5C3-49D0-952D-46D60F9607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D69DD-738E-4E01-85F2-32BCA8D2E31F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237B89B7-17CF-48FC-B8FB-B20BB3C94264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ESCUCHAR, HABLAR CON LOS PADRES, DAR TIEMPO, MANTENER LA CALMA</a:t>
          </a:r>
          <a:endParaRPr lang="es-MX" dirty="0">
            <a:solidFill>
              <a:schemeClr val="tx1"/>
            </a:solidFill>
          </a:endParaRPr>
        </a:p>
      </dgm:t>
    </dgm:pt>
    <dgm:pt modelId="{87A64CB0-EF54-49F0-83C6-5FAF29684273}" type="parTrans" cxnId="{0A137F19-19D8-4B54-AE9F-AC0B2F9F6116}">
      <dgm:prSet/>
      <dgm:spPr/>
      <dgm:t>
        <a:bodyPr/>
        <a:lstStyle/>
        <a:p>
          <a:endParaRPr lang="es-MX"/>
        </a:p>
      </dgm:t>
    </dgm:pt>
    <dgm:pt modelId="{8D60F74F-DA58-4216-8550-5720E1A4C0ED}" type="sibTrans" cxnId="{0A137F19-19D8-4B54-AE9F-AC0B2F9F6116}">
      <dgm:prSet/>
      <dgm:spPr/>
      <dgm:t>
        <a:bodyPr/>
        <a:lstStyle/>
        <a:p>
          <a:endParaRPr lang="es-MX"/>
        </a:p>
      </dgm:t>
    </dgm:pt>
    <dgm:pt modelId="{DED20D56-C00C-4C0E-8104-662371265819}">
      <dgm:prSet phldrT="[Texto]"/>
      <dgm:spPr/>
      <dgm:t>
        <a:bodyPr/>
        <a:lstStyle/>
        <a:p>
          <a:r>
            <a:rPr lang="es-MX" dirty="0" smtClean="0"/>
            <a:t> </a:t>
          </a:r>
          <a:r>
            <a:rPr lang="es-MX" dirty="0" smtClean="0">
              <a:solidFill>
                <a:schemeClr val="tx1"/>
              </a:solidFill>
            </a:rPr>
            <a:t>SER COMPRENSIVO, NO INTENTAR ENCONTRARR ALGO POSITIVO A LA MUERTE DEL BEBE, NO DECIRLES QUE VAN A TENER MAS BEBES</a:t>
          </a:r>
          <a:endParaRPr lang="es-MX" dirty="0">
            <a:solidFill>
              <a:schemeClr val="tx1"/>
            </a:solidFill>
          </a:endParaRPr>
        </a:p>
      </dgm:t>
    </dgm:pt>
    <dgm:pt modelId="{B862E01A-28FD-4890-AB2A-18D802A85EB2}" type="parTrans" cxnId="{DA372E2A-40CF-44D1-8F65-F0DBD16C7C0E}">
      <dgm:prSet/>
      <dgm:spPr/>
      <dgm:t>
        <a:bodyPr/>
        <a:lstStyle/>
        <a:p>
          <a:endParaRPr lang="es-MX"/>
        </a:p>
      </dgm:t>
    </dgm:pt>
    <dgm:pt modelId="{B0D68314-BF03-48D9-849F-DCAC388F226F}" type="sibTrans" cxnId="{DA372E2A-40CF-44D1-8F65-F0DBD16C7C0E}">
      <dgm:prSet/>
      <dgm:spPr/>
      <dgm:t>
        <a:bodyPr/>
        <a:lstStyle/>
        <a:p>
          <a:endParaRPr lang="es-MX"/>
        </a:p>
      </dgm:t>
    </dgm:pt>
    <dgm:pt modelId="{DBCA2FB7-D9F2-41C9-9A76-47562219C9BF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ACONSEJALES PERO NO LOS OBLIGUES,  AYUDALES A  TENER RECUERDOS DE SU BEBE, UTILIZA EL NOMBRE DEL BEBE</a:t>
          </a:r>
          <a:endParaRPr lang="es-MX" dirty="0">
            <a:solidFill>
              <a:schemeClr val="tx1"/>
            </a:solidFill>
          </a:endParaRPr>
        </a:p>
      </dgm:t>
    </dgm:pt>
    <dgm:pt modelId="{08B27A02-5E82-40E9-9424-07402AE5A787}" type="parTrans" cxnId="{0339051C-9381-44A1-A6F7-0C0EE2F6F07B}">
      <dgm:prSet/>
      <dgm:spPr/>
      <dgm:t>
        <a:bodyPr/>
        <a:lstStyle/>
        <a:p>
          <a:endParaRPr lang="es-MX"/>
        </a:p>
      </dgm:t>
    </dgm:pt>
    <dgm:pt modelId="{4F80DBBB-6E90-448E-9C41-B86FD2FAEE99}" type="sibTrans" cxnId="{0339051C-9381-44A1-A6F7-0C0EE2F6F07B}">
      <dgm:prSet/>
      <dgm:spPr/>
      <dgm:t>
        <a:bodyPr/>
        <a:lstStyle/>
        <a:p>
          <a:endParaRPr lang="es-MX"/>
        </a:p>
      </dgm:t>
    </dgm:pt>
    <dgm:pt modelId="{2AFD75A4-250F-45C8-9902-A052D4C97BDF}" type="pres">
      <dgm:prSet presAssocID="{B6CD69DD-738E-4E01-85F2-32BCA8D2E31F}" presName="linearFlow" presStyleCnt="0">
        <dgm:presLayoutVars>
          <dgm:dir/>
          <dgm:resizeHandles val="exact"/>
        </dgm:presLayoutVars>
      </dgm:prSet>
      <dgm:spPr/>
    </dgm:pt>
    <dgm:pt modelId="{3864D506-5499-4129-8509-9555F1AD5515}" type="pres">
      <dgm:prSet presAssocID="{237B89B7-17CF-48FC-B8FB-B20BB3C94264}" presName="composite" presStyleCnt="0"/>
      <dgm:spPr/>
    </dgm:pt>
    <dgm:pt modelId="{B939EB39-6205-4ECE-91A4-3D85A02811E2}" type="pres">
      <dgm:prSet presAssocID="{237B89B7-17CF-48FC-B8FB-B20BB3C94264}" presName="imgShp" presStyleLbl="fgImgPlace1" presStyleIdx="0" presStyleCnt="3" custScaleX="131289" custLinFactNeighborX="-56941" custLinFactNeighborY="47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5381650-52E8-4BBB-AEC5-8DE27173B36A}" type="pres">
      <dgm:prSet presAssocID="{237B89B7-17CF-48FC-B8FB-B20BB3C94264}" presName="txShp" presStyleLbl="node1" presStyleIdx="0" presStyleCnt="3" custScaleX="1220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719E1E-626F-404A-80AA-11AD6AD704E0}" type="pres">
      <dgm:prSet presAssocID="{8D60F74F-DA58-4216-8550-5720E1A4C0ED}" presName="spacing" presStyleCnt="0"/>
      <dgm:spPr/>
    </dgm:pt>
    <dgm:pt modelId="{70C488BB-B9F3-435C-A098-BB54CBD2B6E9}" type="pres">
      <dgm:prSet presAssocID="{DED20D56-C00C-4C0E-8104-662371265819}" presName="composite" presStyleCnt="0"/>
      <dgm:spPr/>
    </dgm:pt>
    <dgm:pt modelId="{E96F4292-C9FD-43AE-8219-5FC3389663C8}" type="pres">
      <dgm:prSet presAssocID="{DED20D56-C00C-4C0E-8104-662371265819}" presName="imgShp" presStyleLbl="fgImgPlace1" presStyleIdx="1" presStyleCnt="3" custScaleX="140426" custLinFactNeighborX="-63585" custLinFactNeighborY="-37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MX"/>
        </a:p>
      </dgm:t>
    </dgm:pt>
    <dgm:pt modelId="{3726E7C3-21B3-492C-ADC7-97F9C4BA8779}" type="pres">
      <dgm:prSet presAssocID="{DED20D56-C00C-4C0E-8104-662371265819}" presName="txShp" presStyleLbl="node1" presStyleIdx="1" presStyleCnt="3" custScaleX="1212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65FE23-840F-4ACD-B07F-D93AF73FE018}" type="pres">
      <dgm:prSet presAssocID="{B0D68314-BF03-48D9-849F-DCAC388F226F}" presName="spacing" presStyleCnt="0"/>
      <dgm:spPr/>
    </dgm:pt>
    <dgm:pt modelId="{67BA15E9-7E3E-462C-8BE4-9468F527A9F3}" type="pres">
      <dgm:prSet presAssocID="{DBCA2FB7-D9F2-41C9-9A76-47562219C9BF}" presName="composite" presStyleCnt="0"/>
      <dgm:spPr/>
    </dgm:pt>
    <dgm:pt modelId="{B28C1BAC-0152-426A-8FC8-0D8343D4F7BD}" type="pres">
      <dgm:prSet presAssocID="{DBCA2FB7-D9F2-41C9-9A76-47562219C9BF}" presName="imgShp" presStyleLbl="fgImgPlace1" presStyleIdx="2" presStyleCnt="3" custScaleX="149347" custLinFactNeighborX="-56941" custLinFactNeighborY="-1423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BD77ACBF-9D33-4FDC-8967-DC2679892213}" type="pres">
      <dgm:prSet presAssocID="{DBCA2FB7-D9F2-41C9-9A76-47562219C9BF}" presName="txShp" presStyleLbl="node1" presStyleIdx="2" presStyleCnt="3" custScaleX="1231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137F19-19D8-4B54-AE9F-AC0B2F9F6116}" srcId="{B6CD69DD-738E-4E01-85F2-32BCA8D2E31F}" destId="{237B89B7-17CF-48FC-B8FB-B20BB3C94264}" srcOrd="0" destOrd="0" parTransId="{87A64CB0-EF54-49F0-83C6-5FAF29684273}" sibTransId="{8D60F74F-DA58-4216-8550-5720E1A4C0ED}"/>
    <dgm:cxn modelId="{DA372E2A-40CF-44D1-8F65-F0DBD16C7C0E}" srcId="{B6CD69DD-738E-4E01-85F2-32BCA8D2E31F}" destId="{DED20D56-C00C-4C0E-8104-662371265819}" srcOrd="1" destOrd="0" parTransId="{B862E01A-28FD-4890-AB2A-18D802A85EB2}" sibTransId="{B0D68314-BF03-48D9-849F-DCAC388F226F}"/>
    <dgm:cxn modelId="{2CA050A8-B25F-43B2-BF12-D12D0B55F5E6}" type="presOf" srcId="{DBCA2FB7-D9F2-41C9-9A76-47562219C9BF}" destId="{BD77ACBF-9D33-4FDC-8967-DC2679892213}" srcOrd="0" destOrd="0" presId="urn:microsoft.com/office/officeart/2005/8/layout/vList3"/>
    <dgm:cxn modelId="{5BFCB1A9-C0F5-450B-9CDD-2BD4015A6F5E}" type="presOf" srcId="{DED20D56-C00C-4C0E-8104-662371265819}" destId="{3726E7C3-21B3-492C-ADC7-97F9C4BA8779}" srcOrd="0" destOrd="0" presId="urn:microsoft.com/office/officeart/2005/8/layout/vList3"/>
    <dgm:cxn modelId="{0339051C-9381-44A1-A6F7-0C0EE2F6F07B}" srcId="{B6CD69DD-738E-4E01-85F2-32BCA8D2E31F}" destId="{DBCA2FB7-D9F2-41C9-9A76-47562219C9BF}" srcOrd="2" destOrd="0" parTransId="{08B27A02-5E82-40E9-9424-07402AE5A787}" sibTransId="{4F80DBBB-6E90-448E-9C41-B86FD2FAEE99}"/>
    <dgm:cxn modelId="{F411784C-7942-47C2-AF1D-7A147D82B947}" type="presOf" srcId="{237B89B7-17CF-48FC-B8FB-B20BB3C94264}" destId="{A5381650-52E8-4BBB-AEC5-8DE27173B36A}" srcOrd="0" destOrd="0" presId="urn:microsoft.com/office/officeart/2005/8/layout/vList3"/>
    <dgm:cxn modelId="{1B7BDD28-2956-443D-AB4A-B4FFA1E6E749}" type="presOf" srcId="{B6CD69DD-738E-4E01-85F2-32BCA8D2E31F}" destId="{2AFD75A4-250F-45C8-9902-A052D4C97BDF}" srcOrd="0" destOrd="0" presId="urn:microsoft.com/office/officeart/2005/8/layout/vList3"/>
    <dgm:cxn modelId="{2029D824-91E0-4A73-A6A0-070630741A06}" type="presParOf" srcId="{2AFD75A4-250F-45C8-9902-A052D4C97BDF}" destId="{3864D506-5499-4129-8509-9555F1AD5515}" srcOrd="0" destOrd="0" presId="urn:microsoft.com/office/officeart/2005/8/layout/vList3"/>
    <dgm:cxn modelId="{848A552A-4A24-4365-AD41-8A579D188596}" type="presParOf" srcId="{3864D506-5499-4129-8509-9555F1AD5515}" destId="{B939EB39-6205-4ECE-91A4-3D85A02811E2}" srcOrd="0" destOrd="0" presId="urn:microsoft.com/office/officeart/2005/8/layout/vList3"/>
    <dgm:cxn modelId="{E37FA0A7-498E-4804-B841-CD399ACB363B}" type="presParOf" srcId="{3864D506-5499-4129-8509-9555F1AD5515}" destId="{A5381650-52E8-4BBB-AEC5-8DE27173B36A}" srcOrd="1" destOrd="0" presId="urn:microsoft.com/office/officeart/2005/8/layout/vList3"/>
    <dgm:cxn modelId="{D790BAE7-5AF6-4272-B9B4-A9C514BC4FE4}" type="presParOf" srcId="{2AFD75A4-250F-45C8-9902-A052D4C97BDF}" destId="{0D719E1E-626F-404A-80AA-11AD6AD704E0}" srcOrd="1" destOrd="0" presId="urn:microsoft.com/office/officeart/2005/8/layout/vList3"/>
    <dgm:cxn modelId="{8BE98DB0-187A-4411-8C2F-3F351E7D4E10}" type="presParOf" srcId="{2AFD75A4-250F-45C8-9902-A052D4C97BDF}" destId="{70C488BB-B9F3-435C-A098-BB54CBD2B6E9}" srcOrd="2" destOrd="0" presId="urn:microsoft.com/office/officeart/2005/8/layout/vList3"/>
    <dgm:cxn modelId="{A402E35B-8A72-4D0F-8FDC-4DD3DCA84970}" type="presParOf" srcId="{70C488BB-B9F3-435C-A098-BB54CBD2B6E9}" destId="{E96F4292-C9FD-43AE-8219-5FC3389663C8}" srcOrd="0" destOrd="0" presId="urn:microsoft.com/office/officeart/2005/8/layout/vList3"/>
    <dgm:cxn modelId="{DA19F128-E7B3-43B5-9EFB-86B50E87AE80}" type="presParOf" srcId="{70C488BB-B9F3-435C-A098-BB54CBD2B6E9}" destId="{3726E7C3-21B3-492C-ADC7-97F9C4BA8779}" srcOrd="1" destOrd="0" presId="urn:microsoft.com/office/officeart/2005/8/layout/vList3"/>
    <dgm:cxn modelId="{FB86D1A1-408B-42A8-B27E-CBD3CD577A9D}" type="presParOf" srcId="{2AFD75A4-250F-45C8-9902-A052D4C97BDF}" destId="{DB65FE23-840F-4ACD-B07F-D93AF73FE018}" srcOrd="3" destOrd="0" presId="urn:microsoft.com/office/officeart/2005/8/layout/vList3"/>
    <dgm:cxn modelId="{4216D3EF-5E34-42D6-8CEA-96859ACD3813}" type="presParOf" srcId="{2AFD75A4-250F-45C8-9902-A052D4C97BDF}" destId="{67BA15E9-7E3E-462C-8BE4-9468F527A9F3}" srcOrd="4" destOrd="0" presId="urn:microsoft.com/office/officeart/2005/8/layout/vList3"/>
    <dgm:cxn modelId="{E051C056-DDFA-4F3E-856B-CCEED704B698}" type="presParOf" srcId="{67BA15E9-7E3E-462C-8BE4-9468F527A9F3}" destId="{B28C1BAC-0152-426A-8FC8-0D8343D4F7BD}" srcOrd="0" destOrd="0" presId="urn:microsoft.com/office/officeart/2005/8/layout/vList3"/>
    <dgm:cxn modelId="{99D9A462-E761-491D-90CC-75407B419C98}" type="presParOf" srcId="{67BA15E9-7E3E-462C-8BE4-9468F527A9F3}" destId="{BD77ACBF-9D33-4FDC-8967-DC26798922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791E3-D0FD-4683-9C49-29B07075D45C}">
      <dsp:nvSpPr>
        <dsp:cNvPr id="0" name=""/>
        <dsp:cNvSpPr/>
      </dsp:nvSpPr>
      <dsp:spPr>
        <a:xfrm>
          <a:off x="0" y="76289"/>
          <a:ext cx="3481478" cy="2088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>
              <a:solidFill>
                <a:schemeClr val="bg1"/>
              </a:solidFill>
            </a:rPr>
            <a:t>PROBLEMAS PSIQUIATRICOS PREVIOS</a:t>
          </a:r>
          <a:endParaRPr lang="es-MX" sz="3400" kern="1200" dirty="0">
            <a:solidFill>
              <a:schemeClr val="bg1"/>
            </a:solidFill>
          </a:endParaRPr>
        </a:p>
      </dsp:txBody>
      <dsp:txXfrm>
        <a:off x="0" y="76289"/>
        <a:ext cx="3481478" cy="2088887"/>
      </dsp:txXfrm>
    </dsp:sp>
    <dsp:sp modelId="{7B04D1C2-B3FB-40AA-A8CD-FCF056DF4878}">
      <dsp:nvSpPr>
        <dsp:cNvPr id="0" name=""/>
        <dsp:cNvSpPr/>
      </dsp:nvSpPr>
      <dsp:spPr>
        <a:xfrm>
          <a:off x="3829626" y="76289"/>
          <a:ext cx="3481478" cy="2088887"/>
        </a:xfrm>
        <a:prstGeom prst="rect">
          <a:avLst/>
        </a:prstGeom>
        <a:solidFill>
          <a:schemeClr val="accent2">
            <a:hueOff val="191613"/>
            <a:satOff val="-1095"/>
            <a:lumOff val="1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NO TENER HIJOS</a:t>
          </a:r>
          <a:endParaRPr lang="es-MX" sz="3400" kern="1200" dirty="0"/>
        </a:p>
      </dsp:txBody>
      <dsp:txXfrm>
        <a:off x="3829626" y="76289"/>
        <a:ext cx="3481478" cy="2088887"/>
      </dsp:txXfrm>
    </dsp:sp>
    <dsp:sp modelId="{2E08D81E-90FB-4F71-B8F4-458C50EEB524}">
      <dsp:nvSpPr>
        <dsp:cNvPr id="0" name=""/>
        <dsp:cNvSpPr/>
      </dsp:nvSpPr>
      <dsp:spPr>
        <a:xfrm>
          <a:off x="7659252" y="76289"/>
          <a:ext cx="3481478" cy="2088887"/>
        </a:xfrm>
        <a:prstGeom prst="rect">
          <a:avLst/>
        </a:prstGeom>
        <a:solidFill>
          <a:schemeClr val="accent2">
            <a:hueOff val="383227"/>
            <a:satOff val="-2190"/>
            <a:lumOff val="2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NO CONTAR CON FAMILIA O APOYO SOCIAL</a:t>
          </a:r>
          <a:endParaRPr lang="es-MX" sz="3400" kern="1200" dirty="0"/>
        </a:p>
      </dsp:txBody>
      <dsp:txXfrm>
        <a:off x="7659252" y="76289"/>
        <a:ext cx="3481478" cy="2088887"/>
      </dsp:txXfrm>
    </dsp:sp>
    <dsp:sp modelId="{F7A33F10-3676-47AD-8DC5-7AD89513E1DE}">
      <dsp:nvSpPr>
        <dsp:cNvPr id="0" name=""/>
        <dsp:cNvSpPr/>
      </dsp:nvSpPr>
      <dsp:spPr>
        <a:xfrm>
          <a:off x="0" y="2589613"/>
          <a:ext cx="3481478" cy="2088887"/>
        </a:xfrm>
        <a:prstGeom prst="rect">
          <a:avLst/>
        </a:prstGeom>
        <a:solidFill>
          <a:schemeClr val="accent2">
            <a:hueOff val="574840"/>
            <a:satOff val="-3285"/>
            <a:lumOff val="3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ESCASA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INFORMACION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400" kern="1200" dirty="0"/>
        </a:p>
      </dsp:txBody>
      <dsp:txXfrm>
        <a:off x="0" y="2589613"/>
        <a:ext cx="3481478" cy="2088887"/>
      </dsp:txXfrm>
    </dsp:sp>
    <dsp:sp modelId="{662F8786-6DD7-4E10-BD7A-C2AAC4B41F7A}">
      <dsp:nvSpPr>
        <dsp:cNvPr id="0" name=""/>
        <dsp:cNvSpPr/>
      </dsp:nvSpPr>
      <dsp:spPr>
        <a:xfrm>
          <a:off x="3829626" y="2513324"/>
          <a:ext cx="3481478" cy="2088887"/>
        </a:xfrm>
        <a:prstGeom prst="rect">
          <a:avLst/>
        </a:prstGeom>
        <a:solidFill>
          <a:schemeClr val="accent2">
            <a:hueOff val="766454"/>
            <a:satOff val="-4380"/>
            <a:lumOff val="4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NO ENCONTRAR EXPLICACION</a:t>
          </a:r>
          <a:endParaRPr lang="es-MX" sz="3400" kern="1200" dirty="0"/>
        </a:p>
      </dsp:txBody>
      <dsp:txXfrm>
        <a:off x="3829626" y="2513324"/>
        <a:ext cx="3481478" cy="2088887"/>
      </dsp:txXfrm>
    </dsp:sp>
    <dsp:sp modelId="{FD9250D5-B5C3-49D0-952D-46D60F9607B6}">
      <dsp:nvSpPr>
        <dsp:cNvPr id="0" name=""/>
        <dsp:cNvSpPr/>
      </dsp:nvSpPr>
      <dsp:spPr>
        <a:xfrm>
          <a:off x="7659252" y="2513324"/>
          <a:ext cx="3481478" cy="2088887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PERDIDAS RECURRENTES</a:t>
          </a:r>
          <a:endParaRPr lang="es-MX" sz="3400" kern="1200" dirty="0"/>
        </a:p>
      </dsp:txBody>
      <dsp:txXfrm>
        <a:off x="7659252" y="2513324"/>
        <a:ext cx="3481478" cy="2088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81650-52E8-4BBB-AEC5-8DE27173B36A}">
      <dsp:nvSpPr>
        <dsp:cNvPr id="0" name=""/>
        <dsp:cNvSpPr/>
      </dsp:nvSpPr>
      <dsp:spPr>
        <a:xfrm rot="10800000">
          <a:off x="1135016" y="1678"/>
          <a:ext cx="9019921" cy="15055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884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</a:rPr>
            <a:t>ESCUCHAR, HABLAR CON LOS PADRES, DAR TIEMPO, MANTENER LA CALMA</a:t>
          </a:r>
          <a:endParaRPr lang="es-MX" sz="3000" kern="1200" dirty="0">
            <a:solidFill>
              <a:schemeClr val="tx1"/>
            </a:solidFill>
          </a:endParaRPr>
        </a:p>
      </dsp:txBody>
      <dsp:txXfrm rot="10800000">
        <a:off x="1511391" y="1678"/>
        <a:ext cx="8643546" cy="1505500"/>
      </dsp:txXfrm>
    </dsp:sp>
    <dsp:sp modelId="{B939EB39-6205-4ECE-91A4-3D85A02811E2}">
      <dsp:nvSpPr>
        <dsp:cNvPr id="0" name=""/>
        <dsp:cNvSpPr/>
      </dsp:nvSpPr>
      <dsp:spPr>
        <a:xfrm>
          <a:off x="103489" y="73114"/>
          <a:ext cx="1976557" cy="15055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6E7C3-21B3-492C-ADC7-97F9C4BA8779}">
      <dsp:nvSpPr>
        <dsp:cNvPr id="0" name=""/>
        <dsp:cNvSpPr/>
      </dsp:nvSpPr>
      <dsp:spPr>
        <a:xfrm rot="10800000">
          <a:off x="1212260" y="1956583"/>
          <a:ext cx="8962781" cy="1505500"/>
        </a:xfrm>
        <a:prstGeom prst="homePlate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884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 </a:t>
          </a:r>
          <a:r>
            <a:rPr lang="es-MX" sz="3000" kern="1200" dirty="0" smtClean="0">
              <a:solidFill>
                <a:schemeClr val="tx1"/>
              </a:solidFill>
            </a:rPr>
            <a:t>SER COMPRENSIVO, NO INTENTAR ENCONTRARR ALGO POSITIVO A LA MUERTE DEL BEBE, NO DECIRLES QUE VAN A TENER MAS BEBES</a:t>
          </a:r>
          <a:endParaRPr lang="es-MX" sz="3000" kern="1200" dirty="0">
            <a:solidFill>
              <a:schemeClr val="tx1"/>
            </a:solidFill>
          </a:endParaRPr>
        </a:p>
      </dsp:txBody>
      <dsp:txXfrm rot="10800000">
        <a:off x="1588635" y="1956583"/>
        <a:ext cx="8586406" cy="1505500"/>
      </dsp:txXfrm>
    </dsp:sp>
    <dsp:sp modelId="{E96F4292-C9FD-43AE-8219-5FC3389663C8}">
      <dsp:nvSpPr>
        <dsp:cNvPr id="0" name=""/>
        <dsp:cNvSpPr/>
      </dsp:nvSpPr>
      <dsp:spPr>
        <a:xfrm>
          <a:off x="0" y="1899434"/>
          <a:ext cx="2114114" cy="150550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7ACBF-9D33-4FDC-8967-DC2679892213}">
      <dsp:nvSpPr>
        <dsp:cNvPr id="0" name=""/>
        <dsp:cNvSpPr/>
      </dsp:nvSpPr>
      <dsp:spPr>
        <a:xfrm rot="10800000">
          <a:off x="1138728" y="3911487"/>
          <a:ext cx="9105593" cy="1505500"/>
        </a:xfrm>
        <a:prstGeom prst="homePlate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884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</a:rPr>
            <a:t>ACONSEJALES PERO NO LOS OBLIGUES,  AYUDALES A  TENER RECUERDOS DE SU BEBE, UTILIZA EL NOMBRE DEL BEBE</a:t>
          </a:r>
          <a:endParaRPr lang="es-MX" sz="3000" kern="1200" dirty="0">
            <a:solidFill>
              <a:schemeClr val="tx1"/>
            </a:solidFill>
          </a:endParaRPr>
        </a:p>
      </dsp:txBody>
      <dsp:txXfrm rot="10800000">
        <a:off x="1515103" y="3911487"/>
        <a:ext cx="8729218" cy="1505500"/>
      </dsp:txXfrm>
    </dsp:sp>
    <dsp:sp modelId="{B28C1BAC-0152-426A-8FC8-0D8343D4F7BD}">
      <dsp:nvSpPr>
        <dsp:cNvPr id="0" name=""/>
        <dsp:cNvSpPr/>
      </dsp:nvSpPr>
      <dsp:spPr>
        <a:xfrm>
          <a:off x="14105" y="3697179"/>
          <a:ext cx="2248420" cy="150550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B0A4-AB32-4CA1-B106-257394D12FD9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E1B30-9D80-4875-A354-30345AA2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01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E1B30-9D80-4875-A354-30345AA222E2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6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734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0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92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68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33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57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32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905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64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0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4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05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76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9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3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42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41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5C1452-8538-4FDE-9D8D-2AFB2BD225F8}" type="datetimeFigureOut">
              <a:rPr lang="es-MX" smtClean="0"/>
              <a:t>29/07/2022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C33645-2C78-461D-8DFD-FDB0688754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consejos para superar el duelo por muerte perina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1091"/>
            <a:ext cx="6915150" cy="64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358062" y="2995910"/>
            <a:ext cx="42433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DUELO PERINATAL</a:t>
            </a:r>
            <a:endParaRPr lang="es-E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9" y="14109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6770" y="209847"/>
            <a:ext cx="59329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ES EL DUELO</a:t>
            </a:r>
            <a:endParaRPr lang="es-E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7777" y="1287244"/>
            <a:ext cx="5803352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PROCESO NORMAL-DOLOROSO DE ELABORACION Y ACEPTACION DE UNA PERDIDA SIGNIFICATIVA. TENDIENDO A LA ADAPTACION Y ARMONIZACION DE LA SITUACION INTERNA Y EXTERNA FRENTE A UNA NUEVA REALIDAD.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ELABORAR:  TAREA-ACCION,  PONERSE EN CONTACTO CON EL VACIO, CON LAS EMOCIONES,  TRASCENDER EL DOLOR Y REUBICAR AL SER QUERIDO DE OTRA FORMA EN NUESTRA VIDA.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PROCESO:  TIEMPO Y TRANSFORMACION: DEJAR DE PELEAR CON LA REALIDAD, ACEPTACION.</a:t>
            </a:r>
            <a:endParaRPr lang="es-MX" dirty="0"/>
          </a:p>
        </p:txBody>
      </p:sp>
      <p:pic>
        <p:nvPicPr>
          <p:cNvPr id="6146" name="Picture 2" descr="Aborto espontáneo - Baby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09846"/>
            <a:ext cx="5100637" cy="60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439" y="359046"/>
            <a:ext cx="11266928" cy="17543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MUERTE PERINATAL UN DUELO DESAUTORIZADO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6" name="Picture 6" descr="Animo mamitas - Aborto espontaneo, superando la perdida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8" y="2434913"/>
            <a:ext cx="2902418" cy="41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57601" y="2638269"/>
            <a:ext cx="7809875" cy="34470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ES PUBLICAMENTE RECONOCIDA.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ES SOCIALMENTE EXPRESADA.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“LA PAREJA SE SIENTE DESAUTORIZADA PARA HABLARLO PORQUE NO HA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HABIDO NACIMIENTO, BAUTIZO O ENTIERRO; EL NIÑO NO TIENE NOMBRE, NO QUEDAN FOTOS NI RECUERDOS, NADA QUE PUDIERA AVALAR SU EXISTENCIA.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 EMBARGO, EL NIÑO/A ES SU HIJO/A DESDE LA CONCEPCIÓN, EN LA IMAGINACIÓN, EN LAS EXPECTATIVAS Y ESPERANZAS DE LOS PADRES Y DE LA FAMILIA.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43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5678"/>
              </p:ext>
            </p:extLst>
          </p:nvPr>
        </p:nvGraphicFramePr>
        <p:xfrm>
          <a:off x="346075" y="1219729"/>
          <a:ext cx="11241089" cy="5334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54238"/>
                <a:gridCol w="908685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sz="2000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FISICAS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VACIO EN EL ESTOMAGO, OPRESION EN EL PECHO,  AHOGO, PALPITACIONES, MAREOS,  CEFALEAS,   SOMATIZACIONES,  BOCA SECA, DISMINUCION DE LA LIBIDO, ETC.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000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EMOCIONALES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SHOCK, TRISTEZA, CULPA, AUTOREPROCHE, VERGÜENZA, DESESPERACION,  ENOJO, IRRITABILIDAD,  SOLEDAD, VACIO, ANHEDONIA, AÑORANZA, ALIVIO, DESAMPARO, DESESPERANZA, ETC. 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000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CONDUCTUALES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FUNCIONAMIENTO AUTOMATICO, MENTE AUSENTE, AISLAMIENTO SOCIAL, CRISIS DE LLANTO, CONDUCTAS DE BUSQUEDA O DE EVITACION,  OBJETOS DE APEGO, CONSUMOS TOXICOS,  HIPERACTIVIDAD, MOMIFICACION, ETC.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2000" dirty="0" smtClean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PSICOLOGICAS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INCREDULIDAD, NEGACION, RUMIACIONES SOBRE EL BEBE, IDEAS SUICIDAS, IDEAS DE SUSTITUCION, SENSACION DE PRESENCIA, IDEALIZACION, FALTA DE CONCENTRACION, FALTA DE MEMORIA, ALUCINACIONES, ETC.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ESPIRITUALES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BUSQUEDA DE SENTIDO DE VIDA, REPLANTAMIENTO DE CREENCIAS,  FALTA DE FE,  CONCIENCIA DE LA MORTALIDAD,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ETC. </a:t>
                      </a:r>
                      <a:endParaRPr lang="es-MX" sz="200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46075" y="128587"/>
            <a:ext cx="11083925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MANIFESTACIONES DEL DUELO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3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2927" y="234298"/>
            <a:ext cx="60960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MX" sz="28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MODALIDADES DE DUELO DE PROGENITORES POR SUS HIJOS:</a:t>
            </a:r>
            <a:endParaRPr lang="es-MX" sz="28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4589" y="1447035"/>
            <a:ext cx="7636043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PROMESA DE NO OLVIDAR NUNCA AL HIJO, </a:t>
            </a:r>
            <a:endParaRPr lang="es-MX" sz="2200" dirty="0" smtClean="0">
              <a:solidFill>
                <a:srgbClr val="000000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DESEO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 MORIR Y ESTAR UNIDOS EN LA MUERTE CON EL HIJO</a:t>
            </a:r>
            <a:endParaRPr lang="es-MX" sz="22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REVITALIZACIÓN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 CREENCIAS RELIGIOSAS, BUSCANDO UN SENTIDO A LA PÉRDIDA</a:t>
            </a:r>
            <a:endParaRPr lang="es-MX" sz="22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CAMBIO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 LOS VALORES EN LA VIDA COTIDIANA, DANDO MAYOR IMPORTANCIA A LOS PEQUEÑOS DETALLES</a:t>
            </a:r>
            <a:endParaRPr lang="es-MX" sz="22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MAYOR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TOLERANCIA Y MEJOR COMPRENSIÓN DEL SUFRIMIENTO DE OTROS</a:t>
            </a:r>
            <a:endParaRPr lang="es-MX" sz="22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"SOMBRA DEL DUELO", DESCRITA COMO "UNA FORMA DE DUELO CRÓNICO QUE A VECES ARRASTRAN DURANTE LA MAYOR PARTE DE SUS VIDAS</a:t>
            </a: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"</a:t>
            </a:r>
            <a:endParaRPr lang="es-MX" sz="22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91 ideas de Bebe estrella | pérdida de un bebé, te amo mi bebe, angelito 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2" y="362635"/>
            <a:ext cx="3946358" cy="6044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35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9374" y="256220"/>
            <a:ext cx="106113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FACTORES DE RIESGO EN EL DUELO PERINATAL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4399027"/>
              </p:ext>
            </p:extLst>
          </p:nvPr>
        </p:nvGraphicFramePr>
        <p:xfrm>
          <a:off x="329374" y="1459832"/>
          <a:ext cx="11140731" cy="467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7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1488" y="355252"/>
            <a:ext cx="931545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LOS OTROS AFECTADOS: EL PADRE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4655" y="1677977"/>
            <a:ext cx="6096000" cy="4832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SE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PREGUNTA POR EL MOTIVO DE LO OCURRIDO, CÓMO CONSOLAR A SU </a:t>
            </a: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PAREJA.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SI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PODRÁN TENER OTRO HIJO EN EL FUTURO. </a:t>
            </a:r>
            <a:endParaRPr lang="es-MX" sz="2200" dirty="0" smtClean="0">
              <a:solidFill>
                <a:srgbClr val="00000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SU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REACCIÓN VIENE DICTADA POR LAS RESPONSABILIDADES QUE DEBE ASUMIR</a:t>
            </a: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 QUE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 QUIEN DEBE INFORMAR DE LO SUCEDIDO A FAMILIA Y AMIGOS </a:t>
            </a:r>
            <a:endParaRPr lang="es-MX" sz="2200" dirty="0" smtClean="0">
              <a:solidFill>
                <a:srgbClr val="00000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PREPARAR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ENTIERRO DEL BEBÉ. </a:t>
            </a:r>
            <a:endParaRPr lang="es-MX" sz="2200" dirty="0" smtClean="0">
              <a:solidFill>
                <a:srgbClr val="00000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 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VARÓN ES COMÚN UN SENTIMIENTO DE DESBORDAMIENTO POR LA PENA DE SU ESPOSA, QUE SE IMPONE A LA EXPRESIÓN DEL DUELO PROPIO</a:t>
            </a:r>
            <a:endParaRPr lang="es-MX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Duelo perinatal: herramientas para superarlo - Criar con Sentido Comú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54" y="1500188"/>
            <a:ext cx="5273259" cy="5143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557" y="138410"/>
            <a:ext cx="339708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 HACER: 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5142499"/>
              </p:ext>
            </p:extLst>
          </p:nvPr>
        </p:nvGraphicFramePr>
        <p:xfrm>
          <a:off x="500062" y="1261765"/>
          <a:ext cx="111156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3374" y="772329"/>
            <a:ext cx="7781926" cy="5416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DEBES EVITAR:</a:t>
            </a:r>
          </a:p>
          <a:p>
            <a:endParaRPr lang="es-MX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</a:t>
            </a:r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“SÉ FUERTE”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“NO LLORES”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“ES LA VOLUNTAD DE DÍOS”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“TODO PASA POR ALGUNA RAZÓN, ES EL DESTINO”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“NO ES EL FIN DEL MUNDO”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“DÍOS NECESITABA OTRA FLOR EN SU JARDÍN”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“AHORA TIENES UN ANGELITO”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“AHORA ESTÁ EN UN LUGAR MEJOR”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“AL MENOS NO LLEGASTE A CONOCERLE BIEN”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“ERES JOVEN, YA TENDRÁS MÁS”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“DEBES SER FUERTE POR TUS HIJOS/ ESPOSO/ FAMILIA, 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“EL TIEMPO LO CURA TODO”</a:t>
            </a:r>
          </a:p>
          <a:p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− “YA LE OLVIDARÁS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endParaRPr lang="es-MX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Cajas para el recuerdo: visibilizar el duelo perina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300841"/>
            <a:ext cx="3765550" cy="5585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1312" y="2397208"/>
            <a:ext cx="11658601" cy="40934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i="0" u="none" strike="noStrike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¿ALGUNA VEZ SE “RECUPERA” LA FAMILIA DE LA MUERTE DE UN HIJO/A?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i="0" u="none" strike="noStrike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RECUPERARSE COMO “RECIBIR ALGO QUE FUE QUITADO, RESTITUIR”.. RECONCILIACIÓN ES UNA PALABRA MÁS ADECUADA. Y EVENTUALMENTE LLEGA.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i="0" u="none" strike="noStrike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LAS FAMILIAS QUE RECIBIERON COMPASIÓN MANEJAN MEJOR EL DUELO. ESTARÁN MEJOR EQUIPADAS PARA INTEGRAR LA MUERTE DE SU HIJO/A EN SU VIDA DIARIA.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i="0" u="none" strike="noStrike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LOS PADRES QUE ESTÁN SATISFECHOS CON EL NIVEL DEL CUIDADO PSICOLÓGICO Y ESPIRITUAL QUE RECIBIERON ESTÁN MÁS CAPACITADOS PARA RESOLVER LOS TEMAS UNIVERSALES DEL DUELO: LA IRA Y LA CULPA.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LAS FAMILIAS QUE UTILIZAN SISTEMAS DE COMUNICACIÓN ABIERTOS Y EFICACES Y FACILITAN LA COPARTICIPACIÓN DE LOS SENTIMIENTOS TIENEN MAYOR PROBABILIDAD DE LLEGAR A UNA MAYOR ADAPTACIÓN RESPECTO A OTRAS QUE APLICAN EN CAMBIO UN MODELO DE NEGACIÓN O DE SUPRESIÓN DE SENTIMIENTOS</a:t>
            </a:r>
            <a:endParaRPr lang="es-MX" sz="2000" i="0" u="none" strike="noStrike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338" name="Picture 2" descr="Enciende una luz. Para... - Una canción de cuna para ti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5" y="187325"/>
            <a:ext cx="5426207" cy="1946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ágrimas ahogadas. Muerte y Duelo Perinatal y gestacional – GEA Atención  Perinatal. Avda da Mariña 26-1º F Vilagarcia de Arousa. 676597526. NRS:  C-36-002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69" y="187325"/>
            <a:ext cx="5767699" cy="1689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soros de recuerdos. Sobre el proyecto piloto de Umamanita. | El Parto es  Nues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84175"/>
            <a:ext cx="3659189" cy="60880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 Materno entrega cajas de recuerdo para las familias que pierden a su  bebé | Canaria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7" y="259628"/>
            <a:ext cx="3843339" cy="62126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229100" y="2073271"/>
            <a:ext cx="3557588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CAJA</a:t>
            </a:r>
          </a:p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RECUERDOS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8" name="Picture 8" descr="Mariposas Para Colorear O Dibujar | Mariposas Para | Clip art, Painting for  kids, Butterfly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93" y="4871601"/>
            <a:ext cx="1812925" cy="18435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Qué es un bebé arcoíris? - Mega Baby - La tienda online para bebés más  completa de Perú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9630"/>
            <a:ext cx="3143250" cy="1600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42611" y="1469339"/>
            <a:ext cx="11288062" cy="3477875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4400" b="1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DESDE EL MISMO MOMENTO EN QUE UNA MUJER TIENE LA NOTICIA DE QUE ESTÁ EMBARAZADA, SU MENTE SUFRE UNA TRANSFORMACIÓN</a:t>
            </a:r>
            <a:r>
              <a:rPr lang="es-MX" sz="4400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 HAY OTRA VIDA EN SU INTERIOR</a:t>
            </a:r>
            <a:endParaRPr lang="es-MX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290" name="Picture 2" descr="La muerte del bebé en el parto: historias de destratos en el momento más  doloroso para una madre - Infob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263789"/>
            <a:ext cx="6442024" cy="62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3662" y="381298"/>
            <a:ext cx="1051483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COMO SE NOMBRA A UN BEBE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3662" y="1428751"/>
            <a:ext cx="7200138" cy="50167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BEBE COMETA: VIVIO LAS PRIMERAS DOCE SDG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BEBE ESTRELLA: FALLECE DENTRO DEL VIENTRE DESPUES DE LAS DOCE SEMANAS.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ESTRELLA FUGAZ: GEMELOS, PERDIDAS MULTIPLES.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BEBE MARIPOSA: MURIO AL POCO TIEMPO DE NACER.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BEBE PALOMA: MURIO ENTRE UNO Y  LOS TRES AÑOS.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BEBE AMANECER Y ATARDECER: GEMELOS DONDE UNO VIVIO Y OTRO MURIO.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BEBE ARCOIRIS:  EL BEBE QUE NACE DESPUES DE LA PERDIDA DE UN BEBE</a:t>
            </a:r>
            <a:endParaRPr lang="es-MX" dirty="0" smtClean="0"/>
          </a:p>
        </p:txBody>
      </p:sp>
      <p:pic>
        <p:nvPicPr>
          <p:cNvPr id="4104" name="Picture 8" descr="𝓑𝓾𝓮𝓷𝓪𝓼 𝓣𝓪𝓻𝓭𝓮𝓼!🌞💕 💙ACTIVIDAD... - Mi Bebé Mi ángel Del Cielo 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2" y="1428751"/>
            <a:ext cx="4400550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342900" y="542926"/>
            <a:ext cx="4686300" cy="3624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853420"/>
            <a:ext cx="5386388" cy="3508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3800475" y="1781473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</a:rPr>
              <a:t>MUCHAS</a:t>
            </a:r>
          </a:p>
          <a:p>
            <a:pPr algn="ctr"/>
            <a:r>
              <a:rPr lang="es-ES" sz="5400" b="1" dirty="0" smtClean="0">
                <a:ln/>
              </a:rPr>
              <a:t>GRACIAS</a:t>
            </a:r>
            <a:endParaRPr lang="es-ES" sz="5400" b="1" cap="none" spc="0" dirty="0">
              <a:ln/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79838" y="3785557"/>
            <a:ext cx="875029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OMS CONSIDERA EL PERÍODO PERINATAL DESDE LAS VEINTIDOS SEMANAS DE GESTACIÓN (154 DÍAS) HASTA UNA SEMANA DE VIDA INDEPENDIENTE.</a:t>
            </a:r>
          </a:p>
          <a:p>
            <a:pPr algn="just"/>
            <a:endParaRPr lang="es-MX" sz="2400" dirty="0">
              <a:solidFill>
                <a:srgbClr val="00000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 LA PRÁCTICA Y EN LA LITERATURA SOBRE EL TEMA, ESTE PERÍODO SE AMPLÍA. DESDE LA CONCEPCIÓN HASTA EL FINAL DEL PRIMER AÑO DE VIDA.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1263" y="769365"/>
            <a:ext cx="4588042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RECIBIR LA MUERTE</a:t>
            </a:r>
          </a:p>
          <a:p>
            <a:pPr algn="ctr"/>
            <a:r>
              <a:rPr lang="es-E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CUANDO</a:t>
            </a:r>
          </a:p>
          <a:p>
            <a:pPr algn="ctr"/>
            <a:r>
              <a:rPr lang="es-E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 ESPERA LA VIDA</a:t>
            </a:r>
            <a:endParaRPr lang="es-E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2" descr="Los 5 mejores cursos de psicología y duelo perina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96" y="304800"/>
            <a:ext cx="6220646" cy="3052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perando La Perdida De... - Superando La Perdida De Mi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23" y="387428"/>
            <a:ext cx="4317167" cy="6178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9035" y="1557581"/>
            <a:ext cx="6903315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EMBARAZO ECTÓPICO.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ABORTO ESPONTÁNEO O INDUCIDO.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REDUCCION SELECTIVA EN EMBARAZOS MULTIPLES.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INTERRUPCION VOLUNTARIA DEL EMBARAZO POR PROBLEMAS DEL FETO O AMENAZA PARA LA SALUD MATERNA.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MUERTE DE UN GEMELO EN GESTACIÓN.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FETO MUERTO INTRAÚTERO O INTRAPARTO.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MUERTE DEL PREMATURO, A LA DEL NEONATO, Y TAMBIÉN A LOS BEBÉS NACIDOS CON ANOMALÍAS CONGÉNITAS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LOS HIJOS CEDIDOS EN ADOPCIÓN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1895" y="254115"/>
            <a:ext cx="64506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PERDIDAS PERINATALES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7651" y="352723"/>
            <a:ext cx="592617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ABORTO ESPONTANEO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7651" y="1452860"/>
            <a:ext cx="7510462" cy="51398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 DEFINE COMO LA TERMINACIÓN NATURAL DEL EMBARAZO ANTES DE QUE EL FETO SEA VIABLE. ANTES DE LAS DOCE SEMANAS DE GESTACIÓN.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solidFill>
                <a:srgbClr val="000000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FINAL DEL EMBARAZO POR ABORTO ES UNA PÉRDIDA NO RECONOCIDA SOCIAL NI SANITARIAMENTE. SI NO HAY VIDA, TAMPOCO HAY MUERTE, NI DUELO.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 dirty="0">
              <a:solidFill>
                <a:srgbClr val="000000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SENTIMIENTOS DE:</a:t>
            </a:r>
          </a:p>
          <a:p>
            <a:pPr algn="just"/>
            <a:endParaRPr lang="es-MX" sz="2000" dirty="0" smtClean="0">
              <a:solidFill>
                <a:srgbClr val="000000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INEFICACIA QUE ASOLAN A LAS MADRES Y SU SENSACIÓN DE SER IMPERFECTAS O INADECUADAS PARA GESTAR UN BEBÉ.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MUJER SE SIENTE TRAICIONADA POR SU PROPIO CUERPO.  SENTIMIENTOS DE AUTORREPROCHE Y CULPABILIDAD. </a:t>
            </a:r>
            <a:endParaRPr lang="es-MX" dirty="0" smtClean="0">
              <a:solidFill>
                <a:srgbClr val="000000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7170" name="Picture 2" descr="Cómo afrontar el duelo tras un aborto espontáneo - Eres Mam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125016"/>
            <a:ext cx="4062412" cy="6361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65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6225" y="395585"/>
            <a:ext cx="1149105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INTERRUPCIÓN VOLUNTARIA DE EMBARAZO POR PROBLEMAS DEL FETO O AMENAZA PARA LA SALUD MATERNA</a:t>
            </a:r>
            <a:endParaRPr lang="es-MX" sz="28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6225" y="1910060"/>
            <a:ext cx="6096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GRAN PARTE DE ESTAS PÉRDIDAS SE PRODUCE CUANDO LOS PADRES SABEN QUE EL FETO PORTA ALGUNA MALFORMACIÓN O ENFERMEDAD</a:t>
            </a:r>
            <a:r>
              <a:rPr lang="es-MX" dirty="0"/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671279" y="4696122"/>
            <a:ext cx="6096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LAS MUJERES QUE TOMAN LA DECISIÓN DE ABORTAR SE VEN ABRUMADAS POR SENTIMIENTOS DE CULPA Y VERGÜENZA,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77 ideas de Duelo perinatal | pérdida de un bebé, te amo mi bebe, angel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3583782"/>
            <a:ext cx="4314824" cy="2790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uelo Perinatal. Decir adiós antes de decir hola – MaterLi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506538"/>
            <a:ext cx="4900613" cy="237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212" y="1671250"/>
            <a:ext cx="6096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SI LA SUPERVIVENCIA DE TODOS LOS FETOS ES INVIABLE SE PRACTICA UNA REDUCCIÓN ENTRE LAS SEMANAS 10 Y 12, POR INYECCIÓN LETAL</a:t>
            </a:r>
            <a:r>
              <a:rPr lang="es-MX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80974" y="2895615"/>
            <a:ext cx="6096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 UNA AMARGA DECISIÓN QUE HAY QUE TOMAR CONTRA EL RELOJ, LA ENERGÍA, LA ILUSIÓN Y EL DINERO. LOS PROGENITORES ENCARAN EL IMPENSABLE DILEMA DE "CUÁNTOS SON DEMASIADOS" DESPUÉS DE AÑOS DE SER INCAPACES DE CONCEBIR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536" y="5043309"/>
            <a:ext cx="60960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REDUCCIÓN PERMITE UN MEJOR RESULTADO DEL EMBARAZO QUE, DE HABER CONTINUADO, PODRÍA HABER ACABADO CON PREMATURIDAD EXTREMA, DISCAPACIDAD SEVERA O LA MUERTE DE TODOS LOS FETOS.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00825" y="1671250"/>
            <a:ext cx="5400675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MAYORÍA LLEVA LO OCURRIDO EN SECRETO, SIN DAR EXPLICACIONES A SU ENTORNO PARA EVITAR SER ENJUICIADOS. AUNQUE MUCHOS PROGENITORES NO SUFREN UNA PENA PROLONGADA UN TERCIO DE ELLOS PRESENTA UNA DEPRESIÓN MODERADA 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9125" y="354913"/>
            <a:ext cx="60960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MX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REDUCCIÓN SELECTIVA EN EMBARAZOS MÚLTIPLES</a:t>
            </a:r>
            <a:endParaRPr lang="es-MX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 descr="Perder un bebé que aún no ha vivido | Familia y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2" y="4007525"/>
            <a:ext cx="536733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9087" y="1666012"/>
            <a:ext cx="11696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MUERTE FETAL, YA SEA INTRAÚTERO O EN EL PARTO DESENCADENA VARIAS PÉRDIDAS QUE FUNCIONAN COMO ESTRESORES. LA PRINCIPAL ES EL BEBÉ ANSIADO, PERO HAY OTRAS PÉRDIDAS COLATERALES IMPORTANTES:</a:t>
            </a:r>
            <a:endParaRPr lang="es-MX" sz="24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9086" y="238423"/>
            <a:ext cx="113966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MUERTE INTRAUTERO O EN EL PARTO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7649" y="3370600"/>
            <a:ext cx="11839576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• EL MOMENTO DE CONVERTIRSE EN PADRE O MADRE Y  EL ROL DE      PADRE O MADRE SI ES EL PRIMER HIJO.</a:t>
            </a:r>
            <a:endParaRPr lang="es-MX" sz="20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• LA COMPOSICIÓN FAMILIAR COMO SE IMAGINABA.</a:t>
            </a:r>
            <a:endParaRPr lang="es-MX" sz="20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• LA CONFIANZA EN LA SEGURIDAD DE OTROS HIJOS,</a:t>
            </a:r>
            <a:endParaRPr lang="es-MX" sz="20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• LOS AMIGOS O FAMILIARES QUE NO ESTUVIERON A LA ALTURA Y NEGARON LA RELEVANCIA DE LA PÉRDIDA,</a:t>
            </a:r>
            <a:endParaRPr lang="es-MX" sz="20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• EL DERECHO A MENCIONAR ESE HIJO EN CIERTOS LUGARES</a:t>
            </a:r>
            <a:endParaRPr lang="es-MX" sz="20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• EL CONTACTO Y LA POSIBILIDAD DE CREAR RECUERDOS</a:t>
            </a:r>
            <a:endParaRPr lang="es-MX" sz="20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6" name="Picture 4" descr="HUSI sensible al duelo materno - H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872632"/>
            <a:ext cx="3543299" cy="18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9086" y="238423"/>
            <a:ext cx="113966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MUERTE INTRAUTERO O EN EL PARTO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4313" y="1557337"/>
            <a:ext cx="6415087" cy="46782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 PARTO VAGINAL ES RECOMENDABLE SIEMPRE Y CUANDO LA VIDA DE LA MADRE NO ESTE EN PELIGRO.</a:t>
            </a:r>
          </a:p>
          <a:p>
            <a:pPr algn="just"/>
            <a:endParaRPr lang="es-MX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 PARTO VAGINAL BRINDA A LOS PADRES EL TIEMPO PARA EMPEZAR A HACERSE LA IDEA DE LA MUERTE DEL HIJO.</a:t>
            </a:r>
          </a:p>
          <a:p>
            <a:pPr algn="just"/>
            <a:endParaRPr lang="es-MX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BRINDAR TODA LA INFORMACION NECESARIA A LOS PADRES Y ACLARAR TODAS LAS DUDAS, ESTO AYUDARA A TOMAR DECISIONES.</a:t>
            </a:r>
          </a:p>
          <a:p>
            <a:pPr algn="just"/>
            <a:endParaRPr lang="es-MX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AUNQUE EL BEBE HAYA FALLECIDO SIGUE SIENDO SU PARTO Y SU HIJO DESEADO.</a:t>
            </a:r>
            <a:endParaRPr lang="es-MX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4" name="Picture 4" descr="LA MUERTE GESTACIONAL Y DE LA INFANCIA TEMPRANA – Journalm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99" y="1557336"/>
            <a:ext cx="4616449" cy="45720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604</TotalTime>
  <Words>1531</Words>
  <Application>Microsoft Office PowerPoint</Application>
  <PresentationFormat>Panorámica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Impact</vt:lpstr>
      <vt:lpstr>Times New Roman</vt:lpstr>
      <vt:lpstr>Wingdings</vt:lpstr>
      <vt:lpstr>Evento principal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40</cp:revision>
  <dcterms:created xsi:type="dcterms:W3CDTF">2022-07-28T16:50:53Z</dcterms:created>
  <dcterms:modified xsi:type="dcterms:W3CDTF">2022-07-29T22:47:46Z</dcterms:modified>
</cp:coreProperties>
</file>