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72" r:id="rId8"/>
    <p:sldId id="273" r:id="rId9"/>
    <p:sldId id="274" r:id="rId10"/>
    <p:sldId id="263" r:id="rId11"/>
    <p:sldId id="262" r:id="rId12"/>
    <p:sldId id="264" r:id="rId13"/>
    <p:sldId id="265" r:id="rId14"/>
    <p:sldId id="266" r:id="rId15"/>
    <p:sldId id="267" r:id="rId16"/>
    <p:sldId id="269" r:id="rId17"/>
    <p:sldId id="270" r:id="rId18"/>
    <p:sldId id="268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3C4C81-9EF0-4F63-A3E1-F8E98EB292C2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8DDFB42C-35D7-46BD-A7B6-6097D5DBDC30}">
      <dgm:prSet phldrT="[Texto]"/>
      <dgm:spPr/>
      <dgm:t>
        <a:bodyPr/>
        <a:lstStyle/>
        <a:p>
          <a:r>
            <a:rPr lang="es-MX" dirty="0" smtClean="0"/>
            <a:t>CAPACIDAD DE MOTIVARNOS A NOSOSTROS MISMOS</a:t>
          </a:r>
          <a:endParaRPr lang="es-MX" dirty="0"/>
        </a:p>
      </dgm:t>
    </dgm:pt>
    <dgm:pt modelId="{0C52A286-4875-4367-A9E9-81D68A4DF82C}" type="parTrans" cxnId="{30014EE2-09CC-4FD8-81BA-19F466B4B53D}">
      <dgm:prSet/>
      <dgm:spPr/>
      <dgm:t>
        <a:bodyPr/>
        <a:lstStyle/>
        <a:p>
          <a:endParaRPr lang="es-MX"/>
        </a:p>
      </dgm:t>
    </dgm:pt>
    <dgm:pt modelId="{65921209-8F7F-4045-B8A8-9616EA04DEC1}" type="sibTrans" cxnId="{30014EE2-09CC-4FD8-81BA-19F466B4B53D}">
      <dgm:prSet/>
      <dgm:spPr/>
      <dgm:t>
        <a:bodyPr/>
        <a:lstStyle/>
        <a:p>
          <a:endParaRPr lang="es-MX"/>
        </a:p>
      </dgm:t>
    </dgm:pt>
    <dgm:pt modelId="{48D3DCC5-BC85-47A1-B131-2D6160C636E6}">
      <dgm:prSet phldrT="[Texto]"/>
      <dgm:spPr/>
      <dgm:t>
        <a:bodyPr/>
        <a:lstStyle/>
        <a:p>
          <a:r>
            <a:rPr lang="es-MX" dirty="0" smtClean="0"/>
            <a:t>PRESERVERAR EN EL EMPEÑO A PESAR DE LAS POSIBLES FRUSTRACIONES, EVITAR  LA ANGUSTIA  </a:t>
          </a:r>
          <a:endParaRPr lang="es-MX" dirty="0"/>
        </a:p>
      </dgm:t>
    </dgm:pt>
    <dgm:pt modelId="{6658B0F3-C258-427E-B398-677EFE43FBF7}" type="parTrans" cxnId="{40116334-48AC-43E8-A6D9-32C17ECB6934}">
      <dgm:prSet/>
      <dgm:spPr/>
      <dgm:t>
        <a:bodyPr/>
        <a:lstStyle/>
        <a:p>
          <a:endParaRPr lang="es-MX"/>
        </a:p>
      </dgm:t>
    </dgm:pt>
    <dgm:pt modelId="{87D37274-A294-48AC-ACC5-B6337A280375}" type="sibTrans" cxnId="{40116334-48AC-43E8-A6D9-32C17ECB6934}">
      <dgm:prSet/>
      <dgm:spPr/>
      <dgm:t>
        <a:bodyPr/>
        <a:lstStyle/>
        <a:p>
          <a:endParaRPr lang="es-MX"/>
        </a:p>
      </dgm:t>
    </dgm:pt>
    <dgm:pt modelId="{556CA92F-C73E-4F9E-94E7-7D915DCA66BA}">
      <dgm:prSet phldrT="[Texto]"/>
      <dgm:spPr/>
      <dgm:t>
        <a:bodyPr/>
        <a:lstStyle/>
        <a:p>
          <a:r>
            <a:rPr lang="es-MX" dirty="0" smtClean="0"/>
            <a:t>CONTROLAR LOS IMPULSOS, REGULAR LOS ESTADOS DE ANIMO, EMPATIZAR Y CONFIAR EN LOS DEMAS</a:t>
          </a:r>
          <a:endParaRPr lang="es-MX" dirty="0"/>
        </a:p>
      </dgm:t>
    </dgm:pt>
    <dgm:pt modelId="{8BC230F7-118F-4AD6-9034-7FA6A84B429B}" type="parTrans" cxnId="{787D19CC-B5CE-4FD1-8203-AE0A5F73CFA3}">
      <dgm:prSet/>
      <dgm:spPr/>
      <dgm:t>
        <a:bodyPr/>
        <a:lstStyle/>
        <a:p>
          <a:endParaRPr lang="es-MX"/>
        </a:p>
      </dgm:t>
    </dgm:pt>
    <dgm:pt modelId="{1E079CDD-B9DF-4EFB-9458-AC5D16BB54E5}" type="sibTrans" cxnId="{787D19CC-B5CE-4FD1-8203-AE0A5F73CFA3}">
      <dgm:prSet/>
      <dgm:spPr/>
      <dgm:t>
        <a:bodyPr/>
        <a:lstStyle/>
        <a:p>
          <a:endParaRPr lang="es-MX"/>
        </a:p>
      </dgm:t>
    </dgm:pt>
    <dgm:pt modelId="{AAD2580E-42F5-4B82-84E1-7E323D07E7E2}" type="pres">
      <dgm:prSet presAssocID="{0B3C4C81-9EF0-4F63-A3E1-F8E98EB292C2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BD47BBE4-8037-493D-BE5F-5AED52CCC2A9}" type="pres">
      <dgm:prSet presAssocID="{8DDFB42C-35D7-46BD-A7B6-6097D5DBDC30}" presName="comp" presStyleCnt="0"/>
      <dgm:spPr/>
    </dgm:pt>
    <dgm:pt modelId="{BD839726-C0B7-418B-ACE1-B8A6B7BBCE42}" type="pres">
      <dgm:prSet presAssocID="{8DDFB42C-35D7-46BD-A7B6-6097D5DBDC30}" presName="rect2" presStyleLbl="node1" presStyleIdx="0" presStyleCnt="3" custScaleX="203176" custLinFactNeighborX="42732" custLinFactNeighborY="779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AC5D3B6-D6F6-4D26-82AD-5E2B5BA27F0C}" type="pres">
      <dgm:prSet presAssocID="{8DDFB42C-35D7-46BD-A7B6-6097D5DBDC30}" presName="rect1" presStyleLbl="lnNode1" presStyleIdx="0" presStyleCnt="3" custScaleX="188864" custLinFactNeighborX="-98387" custLinFactNeighborY="6818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7000" b="-67000"/>
          </a:stretch>
        </a:blipFill>
      </dgm:spPr>
    </dgm:pt>
    <dgm:pt modelId="{17F7852D-51F0-4307-96FA-B88467CEEF72}" type="pres">
      <dgm:prSet presAssocID="{65921209-8F7F-4045-B8A8-9616EA04DEC1}" presName="sibTrans" presStyleCnt="0"/>
      <dgm:spPr/>
    </dgm:pt>
    <dgm:pt modelId="{B9E71DDF-A73D-4547-B67C-46F8734D63F4}" type="pres">
      <dgm:prSet presAssocID="{48D3DCC5-BC85-47A1-B131-2D6160C636E6}" presName="comp" presStyleCnt="0"/>
      <dgm:spPr/>
    </dgm:pt>
    <dgm:pt modelId="{1039A587-569A-4704-AAAA-AE0DDC301363}" type="pres">
      <dgm:prSet presAssocID="{48D3DCC5-BC85-47A1-B131-2D6160C636E6}" presName="rect2" presStyleLbl="node1" presStyleIdx="1" presStyleCnt="3" custScaleX="230490" custLinFactNeighborX="-7577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DB74D72-C6DF-43EA-84E9-E38BE17DAD2E}" type="pres">
      <dgm:prSet presAssocID="{48D3DCC5-BC85-47A1-B131-2D6160C636E6}" presName="rect1" presStyleLbl="lnNode1" presStyleIdx="1" presStyleCnt="3" custScaleX="220853" custLinFactX="19049" custLinFactNeighborX="100000" custLinFactNeighborY="292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</dgm:spPr>
    </dgm:pt>
    <dgm:pt modelId="{B17476EB-9A0F-43D0-8460-1FF9649178B2}" type="pres">
      <dgm:prSet presAssocID="{87D37274-A294-48AC-ACC5-B6337A280375}" presName="sibTrans" presStyleCnt="0"/>
      <dgm:spPr/>
    </dgm:pt>
    <dgm:pt modelId="{1F8E641C-5763-4E3B-98DB-AC1AE77298BE}" type="pres">
      <dgm:prSet presAssocID="{556CA92F-C73E-4F9E-94E7-7D915DCA66BA}" presName="comp" presStyleCnt="0"/>
      <dgm:spPr/>
    </dgm:pt>
    <dgm:pt modelId="{2FA51793-44F5-4749-99DA-73371FA3CA73}" type="pres">
      <dgm:prSet presAssocID="{556CA92F-C73E-4F9E-94E7-7D915DCA66BA}" presName="rect2" presStyleLbl="node1" presStyleIdx="2" presStyleCnt="3" custScaleX="243639" custLinFactNeighborX="25514" custLinFactNeighborY="-779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7669D68-C78F-4823-B83D-6E6ED87602A7}" type="pres">
      <dgm:prSet presAssocID="{556CA92F-C73E-4F9E-94E7-7D915DCA66BA}" presName="rect1" presStyleLbl="lnNode1" presStyleIdx="2" presStyleCnt="3" custScaleX="143590" custLinFactX="-70210" custLinFactNeighborX="-100000" custLinFactNeighborY="-7732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</dgm:spPr>
    </dgm:pt>
  </dgm:ptLst>
  <dgm:cxnLst>
    <dgm:cxn modelId="{787D19CC-B5CE-4FD1-8203-AE0A5F73CFA3}" srcId="{0B3C4C81-9EF0-4F63-A3E1-F8E98EB292C2}" destId="{556CA92F-C73E-4F9E-94E7-7D915DCA66BA}" srcOrd="2" destOrd="0" parTransId="{8BC230F7-118F-4AD6-9034-7FA6A84B429B}" sibTransId="{1E079CDD-B9DF-4EFB-9458-AC5D16BB54E5}"/>
    <dgm:cxn modelId="{1F6314CB-CB53-4507-9623-FED4E7B6DCC9}" type="presOf" srcId="{556CA92F-C73E-4F9E-94E7-7D915DCA66BA}" destId="{2FA51793-44F5-4749-99DA-73371FA3CA73}" srcOrd="0" destOrd="0" presId="urn:microsoft.com/office/officeart/2008/layout/AlternatingPictureBlocks"/>
    <dgm:cxn modelId="{30014EE2-09CC-4FD8-81BA-19F466B4B53D}" srcId="{0B3C4C81-9EF0-4F63-A3E1-F8E98EB292C2}" destId="{8DDFB42C-35D7-46BD-A7B6-6097D5DBDC30}" srcOrd="0" destOrd="0" parTransId="{0C52A286-4875-4367-A9E9-81D68A4DF82C}" sibTransId="{65921209-8F7F-4045-B8A8-9616EA04DEC1}"/>
    <dgm:cxn modelId="{D208267C-C969-4E83-AF19-369E1F53257A}" type="presOf" srcId="{8DDFB42C-35D7-46BD-A7B6-6097D5DBDC30}" destId="{BD839726-C0B7-418B-ACE1-B8A6B7BBCE42}" srcOrd="0" destOrd="0" presId="urn:microsoft.com/office/officeart/2008/layout/AlternatingPictureBlocks"/>
    <dgm:cxn modelId="{40116334-48AC-43E8-A6D9-32C17ECB6934}" srcId="{0B3C4C81-9EF0-4F63-A3E1-F8E98EB292C2}" destId="{48D3DCC5-BC85-47A1-B131-2D6160C636E6}" srcOrd="1" destOrd="0" parTransId="{6658B0F3-C258-427E-B398-677EFE43FBF7}" sibTransId="{87D37274-A294-48AC-ACC5-B6337A280375}"/>
    <dgm:cxn modelId="{F6AF7201-FB1E-417E-B154-67C55EFE1258}" type="presOf" srcId="{48D3DCC5-BC85-47A1-B131-2D6160C636E6}" destId="{1039A587-569A-4704-AAAA-AE0DDC301363}" srcOrd="0" destOrd="0" presId="urn:microsoft.com/office/officeart/2008/layout/AlternatingPictureBlocks"/>
    <dgm:cxn modelId="{199782CA-83F6-4F7D-9394-60F5F01AB9C6}" type="presOf" srcId="{0B3C4C81-9EF0-4F63-A3E1-F8E98EB292C2}" destId="{AAD2580E-42F5-4B82-84E1-7E323D07E7E2}" srcOrd="0" destOrd="0" presId="urn:microsoft.com/office/officeart/2008/layout/AlternatingPictureBlocks"/>
    <dgm:cxn modelId="{B2846459-1299-4EB1-AD64-D1AA9D57BBE7}" type="presParOf" srcId="{AAD2580E-42F5-4B82-84E1-7E323D07E7E2}" destId="{BD47BBE4-8037-493D-BE5F-5AED52CCC2A9}" srcOrd="0" destOrd="0" presId="urn:microsoft.com/office/officeart/2008/layout/AlternatingPictureBlocks"/>
    <dgm:cxn modelId="{4131EB7B-9945-4633-A8A6-AB78844A1341}" type="presParOf" srcId="{BD47BBE4-8037-493D-BE5F-5AED52CCC2A9}" destId="{BD839726-C0B7-418B-ACE1-B8A6B7BBCE42}" srcOrd="0" destOrd="0" presId="urn:microsoft.com/office/officeart/2008/layout/AlternatingPictureBlocks"/>
    <dgm:cxn modelId="{C0504AF1-54CD-4343-908A-1120FE1E7395}" type="presParOf" srcId="{BD47BBE4-8037-493D-BE5F-5AED52CCC2A9}" destId="{7AC5D3B6-D6F6-4D26-82AD-5E2B5BA27F0C}" srcOrd="1" destOrd="0" presId="urn:microsoft.com/office/officeart/2008/layout/AlternatingPictureBlocks"/>
    <dgm:cxn modelId="{5E7B21A7-B220-42C9-986F-61C89ED28F71}" type="presParOf" srcId="{AAD2580E-42F5-4B82-84E1-7E323D07E7E2}" destId="{17F7852D-51F0-4307-96FA-B88467CEEF72}" srcOrd="1" destOrd="0" presId="urn:microsoft.com/office/officeart/2008/layout/AlternatingPictureBlocks"/>
    <dgm:cxn modelId="{B9C8DBBF-2951-4DB9-AE0E-3FB351A65093}" type="presParOf" srcId="{AAD2580E-42F5-4B82-84E1-7E323D07E7E2}" destId="{B9E71DDF-A73D-4547-B67C-46F8734D63F4}" srcOrd="2" destOrd="0" presId="urn:microsoft.com/office/officeart/2008/layout/AlternatingPictureBlocks"/>
    <dgm:cxn modelId="{103E98F8-CE5E-42E3-9B60-4968DF3E9439}" type="presParOf" srcId="{B9E71DDF-A73D-4547-B67C-46F8734D63F4}" destId="{1039A587-569A-4704-AAAA-AE0DDC301363}" srcOrd="0" destOrd="0" presId="urn:microsoft.com/office/officeart/2008/layout/AlternatingPictureBlocks"/>
    <dgm:cxn modelId="{BEB3E251-A19D-4A5F-9542-39D5CE66134B}" type="presParOf" srcId="{B9E71DDF-A73D-4547-B67C-46F8734D63F4}" destId="{ADB74D72-C6DF-43EA-84E9-E38BE17DAD2E}" srcOrd="1" destOrd="0" presId="urn:microsoft.com/office/officeart/2008/layout/AlternatingPictureBlocks"/>
    <dgm:cxn modelId="{B267ECA6-B455-4485-9FAA-735E947A263A}" type="presParOf" srcId="{AAD2580E-42F5-4B82-84E1-7E323D07E7E2}" destId="{B17476EB-9A0F-43D0-8460-1FF9649178B2}" srcOrd="3" destOrd="0" presId="urn:microsoft.com/office/officeart/2008/layout/AlternatingPictureBlocks"/>
    <dgm:cxn modelId="{747B6366-D337-4D39-B70C-F05DB51B3B8A}" type="presParOf" srcId="{AAD2580E-42F5-4B82-84E1-7E323D07E7E2}" destId="{1F8E641C-5763-4E3B-98DB-AC1AE77298BE}" srcOrd="4" destOrd="0" presId="urn:microsoft.com/office/officeart/2008/layout/AlternatingPictureBlocks"/>
    <dgm:cxn modelId="{62750AFE-B4FD-494A-B8EF-592B7530C372}" type="presParOf" srcId="{1F8E641C-5763-4E3B-98DB-AC1AE77298BE}" destId="{2FA51793-44F5-4749-99DA-73371FA3CA73}" srcOrd="0" destOrd="0" presId="urn:microsoft.com/office/officeart/2008/layout/AlternatingPictureBlocks"/>
    <dgm:cxn modelId="{6D42F7B4-8099-4D97-BCF5-051D9E8E84E1}" type="presParOf" srcId="{1F8E641C-5763-4E3B-98DB-AC1AE77298BE}" destId="{27669D68-C78F-4823-B83D-6E6ED87602A7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839726-C0B7-418B-ACE1-B8A6B7BBCE42}">
      <dsp:nvSpPr>
        <dsp:cNvPr id="0" name=""/>
        <dsp:cNvSpPr/>
      </dsp:nvSpPr>
      <dsp:spPr>
        <a:xfrm>
          <a:off x="4029827" y="120843"/>
          <a:ext cx="6913410" cy="15389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900" kern="1200" dirty="0" smtClean="0"/>
            <a:t>CAPACIDAD DE MOTIVARNOS A NOSOSTROS MISMOS</a:t>
          </a:r>
          <a:endParaRPr lang="es-MX" sz="2900" kern="1200" dirty="0"/>
        </a:p>
      </dsp:txBody>
      <dsp:txXfrm>
        <a:off x="4029827" y="120843"/>
        <a:ext cx="6913410" cy="1538973"/>
      </dsp:txXfrm>
    </dsp:sp>
    <dsp:sp modelId="{7AC5D3B6-D6F6-4D26-82AD-5E2B5BA27F0C}">
      <dsp:nvSpPr>
        <dsp:cNvPr id="0" name=""/>
        <dsp:cNvSpPr/>
      </dsp:nvSpPr>
      <dsp:spPr>
        <a:xfrm>
          <a:off x="479258" y="105854"/>
          <a:ext cx="2877501" cy="1538973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7000" b="-67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39A587-569A-4704-AAAA-AE0DDC301363}">
      <dsp:nvSpPr>
        <dsp:cNvPr id="0" name=""/>
        <dsp:cNvSpPr/>
      </dsp:nvSpPr>
      <dsp:spPr>
        <a:xfrm>
          <a:off x="0" y="1793831"/>
          <a:ext cx="7842816" cy="15389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 smtClean="0"/>
            <a:t>PRESERVERAR EN EL EMPEÑO A PESAR DE LAS POSIBLES FRUSTRACIONES, EVITAR  LA ANGUSTIA  </a:t>
          </a:r>
          <a:endParaRPr lang="es-MX" sz="2800" kern="1200" dirty="0"/>
        </a:p>
      </dsp:txBody>
      <dsp:txXfrm>
        <a:off x="0" y="1793831"/>
        <a:ext cx="7842816" cy="1538973"/>
      </dsp:txXfrm>
    </dsp:sp>
    <dsp:sp modelId="{ADB74D72-C6DF-43EA-84E9-E38BE17DAD2E}">
      <dsp:nvSpPr>
        <dsp:cNvPr id="0" name=""/>
        <dsp:cNvSpPr/>
      </dsp:nvSpPr>
      <dsp:spPr>
        <a:xfrm>
          <a:off x="8102594" y="1838799"/>
          <a:ext cx="3364880" cy="1538973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A51793-44F5-4749-99DA-73371FA3CA73}">
      <dsp:nvSpPr>
        <dsp:cNvPr id="0" name=""/>
        <dsp:cNvSpPr/>
      </dsp:nvSpPr>
      <dsp:spPr>
        <a:xfrm>
          <a:off x="2456778" y="3466818"/>
          <a:ext cx="8290233" cy="15389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700" kern="1200" dirty="0" smtClean="0"/>
            <a:t>CONTROLAR LOS IMPULSOS, REGULAR LOS ESTADOS DE ANIMO, EMPATIZAR Y CONFIAR EN LOS DEMAS</a:t>
          </a:r>
          <a:endParaRPr lang="es-MX" sz="2700" kern="1200" dirty="0"/>
        </a:p>
      </dsp:txBody>
      <dsp:txXfrm>
        <a:off x="2456778" y="3466818"/>
        <a:ext cx="8290233" cy="1538973"/>
      </dsp:txXfrm>
    </dsp:sp>
    <dsp:sp modelId="{27669D68-C78F-4823-B83D-6E6ED87602A7}">
      <dsp:nvSpPr>
        <dsp:cNvPr id="0" name=""/>
        <dsp:cNvSpPr/>
      </dsp:nvSpPr>
      <dsp:spPr>
        <a:xfrm>
          <a:off x="0" y="3467742"/>
          <a:ext cx="2187714" cy="1538973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ADCDE-AF88-4BF7-8BF2-2A4C5192C16D}" type="datetimeFigureOut">
              <a:rPr lang="es-MX" smtClean="0"/>
              <a:t>09/02/2022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A0FEE-73DA-4016-8A47-A9CF0BE680F4}" type="slidenum">
              <a:rPr lang="es-MX" smtClean="0"/>
              <a:t>‹Nº›</a:t>
            </a:fld>
            <a:endParaRPr lang="es-MX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4987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ADCDE-AF88-4BF7-8BF2-2A4C5192C16D}" type="datetimeFigureOut">
              <a:rPr lang="es-MX" smtClean="0"/>
              <a:t>09/02/2022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A0FEE-73DA-4016-8A47-A9CF0BE680F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1540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ADCDE-AF88-4BF7-8BF2-2A4C5192C16D}" type="datetimeFigureOut">
              <a:rPr lang="es-MX" smtClean="0"/>
              <a:t>09/02/2022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A0FEE-73DA-4016-8A47-A9CF0BE680F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514462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ADCDE-AF88-4BF7-8BF2-2A4C5192C16D}" type="datetimeFigureOut">
              <a:rPr lang="es-MX" smtClean="0"/>
              <a:t>09/02/2022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A0FEE-73DA-4016-8A47-A9CF0BE680F4}" type="slidenum">
              <a:rPr lang="es-MX" smtClean="0"/>
              <a:t>‹Nº›</a:t>
            </a:fld>
            <a:endParaRPr lang="es-MX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1308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ADCDE-AF88-4BF7-8BF2-2A4C5192C16D}" type="datetimeFigureOut">
              <a:rPr lang="es-MX" smtClean="0"/>
              <a:t>09/02/2022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A0FEE-73DA-4016-8A47-A9CF0BE680F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869073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ADCDE-AF88-4BF7-8BF2-2A4C5192C16D}" type="datetimeFigureOut">
              <a:rPr lang="es-MX" smtClean="0"/>
              <a:t>09/02/2022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A0FEE-73DA-4016-8A47-A9CF0BE680F4}" type="slidenum">
              <a:rPr lang="es-MX" smtClean="0"/>
              <a:t>‹Nº›</a:t>
            </a:fld>
            <a:endParaRPr lang="es-MX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609277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ADCDE-AF88-4BF7-8BF2-2A4C5192C16D}" type="datetimeFigureOut">
              <a:rPr lang="es-MX" smtClean="0"/>
              <a:t>09/02/2022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A0FEE-73DA-4016-8A47-A9CF0BE680F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802944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ADCDE-AF88-4BF7-8BF2-2A4C5192C16D}" type="datetimeFigureOut">
              <a:rPr lang="es-MX" smtClean="0"/>
              <a:t>09/02/2022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A0FEE-73DA-4016-8A47-A9CF0BE680F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501615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ADCDE-AF88-4BF7-8BF2-2A4C5192C16D}" type="datetimeFigureOut">
              <a:rPr lang="es-MX" smtClean="0"/>
              <a:t>09/02/2022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A0FEE-73DA-4016-8A47-A9CF0BE680F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8083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ADCDE-AF88-4BF7-8BF2-2A4C5192C16D}" type="datetimeFigureOut">
              <a:rPr lang="es-MX" smtClean="0"/>
              <a:t>09/02/2022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A0FEE-73DA-4016-8A47-A9CF0BE680F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0660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ADCDE-AF88-4BF7-8BF2-2A4C5192C16D}" type="datetimeFigureOut">
              <a:rPr lang="es-MX" smtClean="0"/>
              <a:t>09/02/2022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A0FEE-73DA-4016-8A47-A9CF0BE680F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54605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ADCDE-AF88-4BF7-8BF2-2A4C5192C16D}" type="datetimeFigureOut">
              <a:rPr lang="es-MX" smtClean="0"/>
              <a:t>09/02/2022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A0FEE-73DA-4016-8A47-A9CF0BE680F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26744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ADCDE-AF88-4BF7-8BF2-2A4C5192C16D}" type="datetimeFigureOut">
              <a:rPr lang="es-MX" smtClean="0"/>
              <a:t>09/02/2022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A0FEE-73DA-4016-8A47-A9CF0BE680F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28491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ADCDE-AF88-4BF7-8BF2-2A4C5192C16D}" type="datetimeFigureOut">
              <a:rPr lang="es-MX" smtClean="0"/>
              <a:t>09/02/2022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A0FEE-73DA-4016-8A47-A9CF0BE680F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73974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ADCDE-AF88-4BF7-8BF2-2A4C5192C16D}" type="datetimeFigureOut">
              <a:rPr lang="es-MX" smtClean="0"/>
              <a:t>09/02/2022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A0FEE-73DA-4016-8A47-A9CF0BE680F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30121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ADCDE-AF88-4BF7-8BF2-2A4C5192C16D}" type="datetimeFigureOut">
              <a:rPr lang="es-MX" smtClean="0"/>
              <a:t>09/02/2022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A0FEE-73DA-4016-8A47-A9CF0BE680F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05339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ADCDE-AF88-4BF7-8BF2-2A4C5192C16D}" type="datetimeFigureOut">
              <a:rPr lang="es-MX" smtClean="0"/>
              <a:t>09/02/2022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A0FEE-73DA-4016-8A47-A9CF0BE680F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82777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2EADCDE-AF88-4BF7-8BF2-2A4C5192C16D}" type="datetimeFigureOut">
              <a:rPr lang="es-MX" smtClean="0"/>
              <a:t>09/02/2022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C4A0FEE-73DA-4016-8A47-A9CF0BE680F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185668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om.mx/imgres?imgurl=http://1.bp.blogspot.com/_CDWpfOaBc9E/S-LyJ66p-7I/AAAAAAAAAZM/I2sayV0aytE/s400/inteligencia_emocional.jpg&amp;imgrefurl=http://pantera-desdemibuhardilla.blogspot.com/2010/05/inteligencia-emocional.html&amp;usg=__-7F5bNt9hA_I-Nrfv_In27TZf44=&amp;h=282&amp;w=320&amp;sz=14&amp;hl=es&amp;start=21&amp;zoom=1&amp;tbnid=h5Mhrb8cSUJRYM:&amp;tbnh=137&amp;tbnw=141&amp;ei=uXA7TaakA5PSsAOJ_rTQAw&amp;prev=/images?q=inteligencia+emocional&amp;hl=es&amp;sa=G&amp;biw=1276&amp;bih=597&amp;gbv=2&amp;tbs=isch:1&amp;itbs=1&amp;iact=hc&amp;vpx=898&amp;vpy=275&amp;dur=1170&amp;hovh=211&amp;hovw=239&amp;tx=141&amp;ty=176&amp;oei=fm87TfmEDoSmsQOO7tD8Ag&amp;esq=2&amp;page=2&amp;ndsp=21&amp;ved=1t:429,r:5,s:21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hyperlink" Target="http://www.google.com.mx/imgres?imgurl=http://1.bp.blogspot.com/_HxIwUkPhGBU/TPt_Icen0vI/AAAAAAAAF_4/O2fKGl1KJV4/s1600/inteligencia+emocional.jpg&amp;imgrefurl=http://ciclog.blogspot.com/2010/12/inteligencia-emocional.html&amp;usg=__-Z9303Xz8hmdmpAdPvmpaWt0ekI=&amp;h=267&amp;w=240&amp;sz=15&amp;hl=es&amp;start=0&amp;zoom=1&amp;tbnid=6KOa900nEyUtVM:&amp;tbnh=128&amp;tbnw=103&amp;ei=fm87TfmEDoSmsQOO7tD8Ag&amp;prev=/images?q=inteligencia+emocional&amp;hl=es&amp;sa=G&amp;biw=1276&amp;bih=597&amp;gbv=2&amp;tbs=isch:1&amp;itbs=1&amp;iact=hc&amp;vpx=540&amp;vpy=99&amp;dur=109&amp;hovh=213&amp;hovw=192&amp;tx=116&amp;ty=97&amp;oei=fm87TfmEDoSmsQOO7tD8Ag&amp;esq=1&amp;page=1&amp;ndsp=21&amp;ved=1t:429,r:3,s:0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google.com.mx/imgres?imgurl=http://www.cuidadoinfantil.net/wp-content/uploads/consejos_-inteligencia-emoc.jpg&amp;imgrefurl=http://cuidadoinfantil.net/consejos-inteligencia-emocional-en-los-ninos.html&amp;usg=__tW6KTEt8ld-XwwbX1fmnYysVf5M=&amp;h=265&amp;w=400&amp;sz=11&amp;hl=es&amp;start=467&amp;zoom=1&amp;tbnid=V99ETdH1wd4CuM:&amp;tbnh=131&amp;tbnw=177&amp;ei=t3Q7TfXrGpHCsAOukcj8Ag&amp;prev=/images?q=inteligencia+emocional&amp;hl=es&amp;sa=G&amp;biw=1276&amp;bih=597&amp;gbv=2&amp;tbs=isch:1&amp;itbs=1&amp;iact=hc&amp;vpx=291&amp;vpy=281&amp;dur=1092&amp;hovh=183&amp;hovw=276&amp;tx=147&amp;ty=116&amp;oei=DnQ7TYaHK5O4sAPa1YWAAw&amp;esq=undefined&amp;page=24&amp;ndsp=20&amp;ved=1t:429,r:1,s:467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google.com.mx/imgres?imgurl=http://ticunirinfantil.bligoo.es/media/users/9/489162/images/public/35204/abrazos-30.gif?v=1292790895500&amp;imgrefurl=http://ticunirinfantil.bligoo.es/content/view/1157839/La-inteligencia-emocional.html&amp;usg=__V8WHFLI7TwWEcMJqccI7kACSMCE=&amp;h=335&amp;w=384&amp;sz=20&amp;hl=es&amp;start=610&amp;zoom=1&amp;tbnid=RfiKAc41oh2i0M:&amp;tbnh=128&amp;tbnw=147&amp;ei=dnU7Tfn2F5ScsQOE9r2RAw&amp;prev=/images?q=inteligencia+emocional&amp;hl=es&amp;sa=G&amp;biw=1276&amp;bih=597&amp;gbv=2&amp;tbs=isch:1&amp;itbs=1&amp;iact=hc&amp;vpx=313&amp;vpy=292&amp;dur=2886&amp;hovh=210&amp;hovw=240&amp;tx=135&amp;ty=189&amp;oei=DnQ7TYaHK5O4sAPa1YWAAw&amp;esq=undefined&amp;page=31&amp;ndsp=21&amp;ved=1t:429,r:1,s:610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www.google.com.mx/imgres?imgurl=http://www.efectividad.net/imagenes/practica/inteligencia-emocional.jpg&amp;imgrefurl=http://www.efectividad.net/cursos/Inteligencia-Emocional/Inteligencia-Emocional&amp;usg=__w_YP5reHx25cp1jYT6M9zapGY1Q=&amp;h=330&amp;w=330&amp;sz=23&amp;hl=es&amp;start=0&amp;zoom=1&amp;tbnid=mf6DUOX20HMuKM:&amp;tbnh=128&amp;tbnw=114&amp;ei=fm87TfmEDoSmsQOO7tD8Ag&amp;prev=/images?q=inteligencia+emocional&amp;hl=es&amp;sa=G&amp;biw=1276&amp;bih=597&amp;gbv=2&amp;tbs=isch:1&amp;itbs=1&amp;iact=hc&amp;vpx=105&amp;vpy=93&amp;dur=1014&amp;hovh=224&amp;hovw=224&amp;tx=135&amp;ty=145&amp;oei=fm87TfmEDoSmsQOO7tD8Ag&amp;esq=1&amp;page=1&amp;ndsp=21&amp;ved=1t:429,r:0,s:0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google.com.mx/imgres?imgurl=http://3.bp.blogspot.com/_InkIA__XYos/RvG8Hvi1kZI/AAAAAAAAAAs/I4hXoEFzHA4/s320/cp%5b1%5d.jpg&amp;imgrefurl=http://intelmo.blogspot.com/&amp;usg=__UlZHXZXdMLbU47MLin_0pjfIw80=&amp;h=258&amp;w=284&amp;sz=9&amp;hl=es&amp;start=0&amp;zoom=1&amp;tbnid=4SQLMc-jYXtFzM:&amp;tbnh=138&amp;tbnw=158&amp;ei=fm87TfmEDoSmsQOO7tD8Ag&amp;prev=/images?q=inteligencia+emocional&amp;hl=es&amp;sa=G&amp;biw=1276&amp;bih=597&amp;gbv=2&amp;tbs=isch:1&amp;itbs=1&amp;iact=hc&amp;vpx=900&amp;vpy=246&amp;dur=999&amp;hovh=206&amp;hovw=227&amp;tx=78&amp;ty=118&amp;oei=fm87TfmEDoSmsQOO7tD8Ag&amp;esq=1&amp;page=1&amp;ndsp=21&amp;ved=1t:429,r:12,s:0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google.com.mx/imgres?imgurl=http://www.cancunforos.com/images/cerebrofemenino.gif&amp;imgrefurl=http://www.cancunforos.com/2009/05/19/inteligencia-intelectual-e-inteligencia-emocional/&amp;usg=__VytGIL6TEZl4K0N27eb6DxVGrmw=&amp;h=500&amp;w=500&amp;sz=111&amp;hl=es&amp;start=21&amp;zoom=1&amp;tbnid=iMtabkh5DUeWmM:&amp;tbnh=137&amp;tbnw=137&amp;ei=pending&amp;prev=/images?q=inteligencia+emocional&amp;hl=es&amp;sa=G&amp;biw=1276&amp;bih=597&amp;gbv=2&amp;tbs=isch:1&amp;itbs=1&amp;iact=hc&amp;vpx=894&amp;vpy=261&amp;dur=4836&amp;hovh=225&amp;hovw=225&amp;tx=112&amp;ty=180&amp;oei=fm87TfmEDoSmsQOO7tD8Ag&amp;esq=2&amp;page=2&amp;ndsp=21&amp;ved=1t:429,r:12,s:21" TargetMode="Externa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google.com.mx/imgres?imgurl=http://www.cancunforos.com/images/cerebromasculino.gif&amp;imgrefurl=http://www.cancunforos.com/2009/05/19/inteligencia-intelectual-e-inteligencia-emocional/&amp;usg=__LWjzrz5Z0BGnbGipuAqSgeNxHq4=&amp;h=500&amp;w=500&amp;sz=99&amp;hl=es&amp;start=0&amp;zoom=1&amp;tbnid=1kPfSquvkGozzM:&amp;tbnh=140&amp;tbnw=141&amp;ei=fm87TfmEDoSmsQOO7tD8Ag&amp;prev=/images?q=inteligencia+emocional&amp;hl=es&amp;sa=G&amp;biw=1276&amp;bih=597&amp;gbv=2&amp;tbs=isch:1&amp;itbs=1&amp;iact=hc&amp;vpx=594&amp;vpy=71&amp;dur=297&amp;hovh=225&amp;hovw=225&amp;tx=134&amp;ty=147&amp;oei=fm87TfmEDoSmsQOO7tD8Ag&amp;esq=1&amp;page=1&amp;ndsp=21&amp;ved=1t:429,r:17,s:0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CuadroTexto"/>
          <p:cNvSpPr txBox="1"/>
          <p:nvPr/>
        </p:nvSpPr>
        <p:spPr>
          <a:xfrm>
            <a:off x="2700958" y="157162"/>
            <a:ext cx="7200800" cy="2554545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Relaxed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MX" sz="80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INTELIGENCIA EMOCIONAL</a:t>
            </a:r>
            <a:endParaRPr lang="es-MX" sz="8000" dirty="0">
              <a:solidFill>
                <a:srgbClr val="FF0000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5" name="rg_hi" descr="http://t1.gstatic.com/images?q=tbn:ANd9GcSccwhLvjNA0BRj3Y9TQTGNiQULQy4QylOHQUIU4sbFRAJ-TSlPy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916832"/>
            <a:ext cx="5818956" cy="46085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rg_hi" descr="http://t2.gstatic.com/images?q=tbn:ANd9GcQyleWsDObUJQrwsvMsAeEnOrs-43bD2aZkGMJhG99mH1xoF-acJQ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77422" y="2564904"/>
            <a:ext cx="4857750" cy="39604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9257471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47501"/>
            <a:ext cx="3690938" cy="93610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s-MX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HABILIDADES</a:t>
            </a:r>
            <a:endParaRPr lang="es-MX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81000" y="1383630"/>
            <a:ext cx="6577014" cy="4983832"/>
          </a:xfrm>
        </p:spPr>
        <p:txBody>
          <a:bodyPr>
            <a:noAutofit/>
          </a:bodyPr>
          <a:lstStyle/>
          <a:p>
            <a:pPr algn="just"/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CONCIENCIA DE TI MISMO</a:t>
            </a:r>
          </a:p>
          <a:p>
            <a:pPr algn="just"/>
            <a:endParaRPr lang="es-MX" sz="24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AUTO CONTROL.</a:t>
            </a:r>
          </a:p>
          <a:p>
            <a:pPr algn="just">
              <a:buNone/>
            </a:pPr>
            <a:endParaRPr lang="es-MX" sz="24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CAPACIDAD DE AUTOMOTIVACION</a:t>
            </a:r>
          </a:p>
          <a:p>
            <a:pPr algn="just">
              <a:buNone/>
            </a:pPr>
            <a:endParaRPr lang="es-MX" sz="24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EMPATIA</a:t>
            </a:r>
          </a:p>
          <a:p>
            <a:pPr marL="0" indent="0" algn="just">
              <a:buNone/>
            </a:pPr>
            <a:endParaRPr lang="es-MX" sz="24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MANEJO DE LAS RELACIONES</a:t>
            </a:r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098" name="Picture 2" descr="Taller de Inteligencia Emocional - Uss Vida Universitar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896" y="247500"/>
            <a:ext cx="4020503" cy="626759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28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nteligencia Emocional - Concepto, surgimiento y ventaj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171450"/>
            <a:ext cx="11944350" cy="645795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7430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397024" y="298251"/>
            <a:ext cx="8229600" cy="93503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s-MX" dirty="0" smtClean="0">
                <a:solidFill>
                  <a:srgbClr val="FFFF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HABILIDADES EMOCIONALES</a:t>
            </a:r>
            <a:endParaRPr lang="es-MX" dirty="0">
              <a:solidFill>
                <a:srgbClr val="FFFF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443371" y="2013992"/>
            <a:ext cx="2857041" cy="1584176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dirty="0">
                <a:latin typeface="Aharoni" panose="02010803020104030203" pitchFamily="2" charset="-79"/>
                <a:cs typeface="Aharoni" panose="02010803020104030203" pitchFamily="2" charset="-79"/>
              </a:rPr>
              <a:t>CONCIENCIA </a:t>
            </a: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DE TI MISMO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cxnSp>
        <p:nvCxnSpPr>
          <p:cNvPr id="8" name="7 Conector recto de flecha"/>
          <p:cNvCxnSpPr>
            <a:endCxn id="9" idx="2"/>
          </p:cNvCxnSpPr>
          <p:nvPr/>
        </p:nvCxnSpPr>
        <p:spPr>
          <a:xfrm flipV="1">
            <a:off x="3344194" y="2013992"/>
            <a:ext cx="1743694" cy="35659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8 Elipse"/>
          <p:cNvSpPr/>
          <p:nvPr/>
        </p:nvSpPr>
        <p:spPr>
          <a:xfrm>
            <a:off x="5087888" y="1340768"/>
            <a:ext cx="2811928" cy="1346448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CONCIENCIA EMOCIONAL</a:t>
            </a:r>
          </a:p>
        </p:txBody>
      </p:sp>
      <p:sp>
        <p:nvSpPr>
          <p:cNvPr id="22" name="21 Elipse"/>
          <p:cNvSpPr/>
          <p:nvPr/>
        </p:nvSpPr>
        <p:spPr>
          <a:xfrm>
            <a:off x="4538514" y="3151287"/>
            <a:ext cx="3627008" cy="1080120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CORRECTA</a:t>
            </a:r>
          </a:p>
          <a:p>
            <a:pPr algn="ctr"/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AUTOVALORACION</a:t>
            </a:r>
          </a:p>
        </p:txBody>
      </p:sp>
      <p:cxnSp>
        <p:nvCxnSpPr>
          <p:cNvPr id="29" name="28 Conector recto de flecha"/>
          <p:cNvCxnSpPr/>
          <p:nvPr/>
        </p:nvCxnSpPr>
        <p:spPr>
          <a:xfrm>
            <a:off x="3287688" y="3637595"/>
            <a:ext cx="560562" cy="13818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29 Elipse"/>
          <p:cNvSpPr/>
          <p:nvPr/>
        </p:nvSpPr>
        <p:spPr>
          <a:xfrm>
            <a:off x="2495600" y="5013176"/>
            <a:ext cx="3560426" cy="1130424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AUTOCONFIANZA</a:t>
            </a:r>
          </a:p>
        </p:txBody>
      </p:sp>
      <p:pic>
        <p:nvPicPr>
          <p:cNvPr id="34" name="rg_hi" descr="http://t0.gstatic.com/images?q=tbn:ANd9GcSOb7fmkipE1o0lcC5nW-SHn47h860PXxdA6osaRT5GqNJLPoIF1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05279" y="-243408"/>
            <a:ext cx="2628900" cy="352839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cxnSp>
        <p:nvCxnSpPr>
          <p:cNvPr id="36" name="35 Conector recto de flecha"/>
          <p:cNvCxnSpPr/>
          <p:nvPr/>
        </p:nvCxnSpPr>
        <p:spPr>
          <a:xfrm>
            <a:off x="3287688" y="2935263"/>
            <a:ext cx="1250826" cy="66290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6146" name="Picture 2" descr="FEEDBACK: EL EQUILIBRIO PERFECTO ENTRE LA INTELIGENCIA EMOCIONAL Y EL  MIEDO. - APDI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7716" y="3598168"/>
            <a:ext cx="3704416" cy="29454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96277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71364" y="2730624"/>
            <a:ext cx="2520280" cy="1274440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AUTO CONTROL</a:t>
            </a: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cxnSp>
        <p:nvCxnSpPr>
          <p:cNvPr id="4" name="3 Conector recto de flecha"/>
          <p:cNvCxnSpPr/>
          <p:nvPr/>
        </p:nvCxnSpPr>
        <p:spPr>
          <a:xfrm flipV="1">
            <a:off x="2909503" y="1612521"/>
            <a:ext cx="2435678" cy="159333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4 Elipse"/>
          <p:cNvSpPr/>
          <p:nvPr/>
        </p:nvSpPr>
        <p:spPr>
          <a:xfrm>
            <a:off x="5292923" y="977280"/>
            <a:ext cx="2952328" cy="914400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AUTOCONTROL</a:t>
            </a:r>
          </a:p>
        </p:txBody>
      </p:sp>
      <p:cxnSp>
        <p:nvCxnSpPr>
          <p:cNvPr id="11" name="10 Conector recto de flecha"/>
          <p:cNvCxnSpPr/>
          <p:nvPr/>
        </p:nvCxnSpPr>
        <p:spPr>
          <a:xfrm flipV="1">
            <a:off x="2909503" y="3205851"/>
            <a:ext cx="2394409" cy="23694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5303912" y="2636912"/>
            <a:ext cx="3097138" cy="1008112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CONFIABILIDAD</a:t>
            </a:r>
          </a:p>
        </p:txBody>
      </p:sp>
      <p:cxnSp>
        <p:nvCxnSpPr>
          <p:cNvPr id="17" name="16 Conector recto de flecha"/>
          <p:cNvCxnSpPr/>
          <p:nvPr/>
        </p:nvCxnSpPr>
        <p:spPr>
          <a:xfrm>
            <a:off x="2866492" y="3515815"/>
            <a:ext cx="2291296" cy="81328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18 Elipse"/>
          <p:cNvSpPr/>
          <p:nvPr/>
        </p:nvSpPr>
        <p:spPr>
          <a:xfrm>
            <a:off x="4871864" y="4221088"/>
            <a:ext cx="2808312" cy="914400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CONCIENCIA</a:t>
            </a:r>
          </a:p>
        </p:txBody>
      </p:sp>
      <p:cxnSp>
        <p:nvCxnSpPr>
          <p:cNvPr id="25" name="24 Conector recto de flecha"/>
          <p:cNvCxnSpPr/>
          <p:nvPr/>
        </p:nvCxnSpPr>
        <p:spPr>
          <a:xfrm>
            <a:off x="2255912" y="4030216"/>
            <a:ext cx="250974" cy="11269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25 Elipse"/>
          <p:cNvSpPr/>
          <p:nvPr/>
        </p:nvSpPr>
        <p:spPr>
          <a:xfrm>
            <a:off x="1775520" y="5094338"/>
            <a:ext cx="3096344" cy="1008112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ADAPTABILIDAD</a:t>
            </a:r>
          </a:p>
        </p:txBody>
      </p:sp>
      <p:cxnSp>
        <p:nvCxnSpPr>
          <p:cNvPr id="32" name="31 Conector recto de flecha"/>
          <p:cNvCxnSpPr/>
          <p:nvPr/>
        </p:nvCxnSpPr>
        <p:spPr>
          <a:xfrm flipH="1" flipV="1">
            <a:off x="2640410" y="1917626"/>
            <a:ext cx="17065" cy="81299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33 Elipse"/>
          <p:cNvSpPr/>
          <p:nvPr/>
        </p:nvSpPr>
        <p:spPr>
          <a:xfrm>
            <a:off x="1523999" y="1052736"/>
            <a:ext cx="2576513" cy="914400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INOVACION</a:t>
            </a:r>
          </a:p>
        </p:txBody>
      </p:sp>
      <p:pic>
        <p:nvPicPr>
          <p:cNvPr id="35" name="rg_hi" descr="http://t2.gstatic.com/images?q=tbn:ANd9GcS8taGpi7csNgU6zHvwjeVyRYCAMxvY6_fIJnuJhIc66Kz5mjFcd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15388" y="68926"/>
            <a:ext cx="3228975" cy="2874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▷ ¿Qué es la Inteligencia Emocional? (Definición y Origen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645" y="4030216"/>
            <a:ext cx="4057426" cy="2759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365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675953" y="328002"/>
            <a:ext cx="504056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48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“</a:t>
            </a:r>
            <a:r>
              <a:rPr lang="es-MX" sz="54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QUIEN NO SE PERCATA DE SUS EMOCIONES, QUEDA A MERCED DE ELLAS...”</a:t>
            </a:r>
          </a:p>
        </p:txBody>
      </p:sp>
      <p:pic>
        <p:nvPicPr>
          <p:cNvPr id="6" name="rg_hi" descr="http://t3.gstatic.com/images?q=tbn:ANd9GcSxZwnDelrnIgoDEI_tyXFjnqCPe9oWA0laFARC3TKynEmsJvco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6513" y="332656"/>
            <a:ext cx="6170687" cy="590465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85139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79376" y="2467744"/>
            <a:ext cx="2520280" cy="914400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MOTIVACION</a:t>
            </a:r>
          </a:p>
        </p:txBody>
      </p:sp>
      <p:cxnSp>
        <p:nvCxnSpPr>
          <p:cNvPr id="4" name="3 Conector recto de flecha"/>
          <p:cNvCxnSpPr/>
          <p:nvPr/>
        </p:nvCxnSpPr>
        <p:spPr>
          <a:xfrm flipV="1">
            <a:off x="2495600" y="1171575"/>
            <a:ext cx="1404155" cy="127845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4 Elipse"/>
          <p:cNvSpPr/>
          <p:nvPr/>
        </p:nvSpPr>
        <p:spPr>
          <a:xfrm>
            <a:off x="3719735" y="524337"/>
            <a:ext cx="2952328" cy="914400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IMPULSO DEL LOGRO</a:t>
            </a:r>
          </a:p>
        </p:txBody>
      </p:sp>
      <p:cxnSp>
        <p:nvCxnSpPr>
          <p:cNvPr id="7" name="6 Conector recto de flecha"/>
          <p:cNvCxnSpPr>
            <a:endCxn id="8" idx="2"/>
          </p:cNvCxnSpPr>
          <p:nvPr/>
        </p:nvCxnSpPr>
        <p:spPr>
          <a:xfrm>
            <a:off x="3061791" y="2887589"/>
            <a:ext cx="173806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7 Elipse"/>
          <p:cNvSpPr/>
          <p:nvPr/>
        </p:nvSpPr>
        <p:spPr>
          <a:xfrm>
            <a:off x="4799854" y="2430389"/>
            <a:ext cx="2808314" cy="914400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COMPROMISO</a:t>
            </a:r>
          </a:p>
        </p:txBody>
      </p:sp>
      <p:cxnSp>
        <p:nvCxnSpPr>
          <p:cNvPr id="10" name="9 Conector recto de flecha"/>
          <p:cNvCxnSpPr>
            <a:endCxn id="11" idx="1"/>
          </p:cNvCxnSpPr>
          <p:nvPr/>
        </p:nvCxnSpPr>
        <p:spPr>
          <a:xfrm>
            <a:off x="3061791" y="3157141"/>
            <a:ext cx="1945662" cy="145674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10 Elipse"/>
          <p:cNvSpPr/>
          <p:nvPr/>
        </p:nvSpPr>
        <p:spPr>
          <a:xfrm>
            <a:off x="4511823" y="4479975"/>
            <a:ext cx="3384376" cy="914400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INICIATIVA</a:t>
            </a:r>
          </a:p>
        </p:txBody>
      </p:sp>
      <p:cxnSp>
        <p:nvCxnSpPr>
          <p:cNvPr id="13" name="12 Conector recto de flecha"/>
          <p:cNvCxnSpPr>
            <a:stCxn id="2" idx="2"/>
          </p:cNvCxnSpPr>
          <p:nvPr/>
        </p:nvCxnSpPr>
        <p:spPr>
          <a:xfrm>
            <a:off x="1739516" y="3382144"/>
            <a:ext cx="0" cy="109783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13 Elipse"/>
          <p:cNvSpPr/>
          <p:nvPr/>
        </p:nvSpPr>
        <p:spPr>
          <a:xfrm>
            <a:off x="623392" y="4569693"/>
            <a:ext cx="2880320" cy="914400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OPTIMISMO</a:t>
            </a:r>
          </a:p>
        </p:txBody>
      </p:sp>
      <p:pic>
        <p:nvPicPr>
          <p:cNvPr id="2052" name="Picture 4" descr="La Gente Nunca Se Rinde Foto de stock y más banco de imágenes de Éxito -  iSto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198" y="156037"/>
            <a:ext cx="4176740" cy="2565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agníficas frases cortas de motivación - Canv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990" y="2750485"/>
            <a:ext cx="4140947" cy="39646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84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962779" y="2846301"/>
            <a:ext cx="2304256" cy="914400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EMPATIA</a:t>
            </a:r>
          </a:p>
        </p:txBody>
      </p:sp>
      <p:cxnSp>
        <p:nvCxnSpPr>
          <p:cNvPr id="4" name="3 Conector recto de flecha"/>
          <p:cNvCxnSpPr/>
          <p:nvPr/>
        </p:nvCxnSpPr>
        <p:spPr>
          <a:xfrm flipV="1">
            <a:off x="7267035" y="1014414"/>
            <a:ext cx="1591215" cy="20572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4 Elipse"/>
          <p:cNvSpPr/>
          <p:nvPr/>
        </p:nvSpPr>
        <p:spPr>
          <a:xfrm>
            <a:off x="8690099" y="412081"/>
            <a:ext cx="2952328" cy="914400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COMPRENSION</a:t>
            </a:r>
          </a:p>
        </p:txBody>
      </p:sp>
      <p:cxnSp>
        <p:nvCxnSpPr>
          <p:cNvPr id="7" name="6 Conector recto de flecha"/>
          <p:cNvCxnSpPr/>
          <p:nvPr/>
        </p:nvCxnSpPr>
        <p:spPr>
          <a:xfrm>
            <a:off x="7330625" y="3335090"/>
            <a:ext cx="1359474" cy="31340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7 Elipse"/>
          <p:cNvSpPr/>
          <p:nvPr/>
        </p:nvSpPr>
        <p:spPr>
          <a:xfrm>
            <a:off x="8438071" y="1903326"/>
            <a:ext cx="3456384" cy="914400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DESARROLLO DE LOS OTROS</a:t>
            </a:r>
          </a:p>
        </p:txBody>
      </p:sp>
      <p:cxnSp>
        <p:nvCxnSpPr>
          <p:cNvPr id="10" name="9 Conector recto de flecha"/>
          <p:cNvCxnSpPr>
            <a:stCxn id="2" idx="3"/>
          </p:cNvCxnSpPr>
          <p:nvPr/>
        </p:nvCxnSpPr>
        <p:spPr>
          <a:xfrm flipV="1">
            <a:off x="7267035" y="2389101"/>
            <a:ext cx="1171036" cy="914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10 Elipse"/>
          <p:cNvSpPr/>
          <p:nvPr/>
        </p:nvSpPr>
        <p:spPr>
          <a:xfrm>
            <a:off x="8510079" y="3332832"/>
            <a:ext cx="3384376" cy="914400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SERVICIO</a:t>
            </a:r>
          </a:p>
        </p:txBody>
      </p:sp>
      <p:cxnSp>
        <p:nvCxnSpPr>
          <p:cNvPr id="13" name="12 Conector recto de flecha"/>
          <p:cNvCxnSpPr>
            <a:endCxn id="15" idx="1"/>
          </p:cNvCxnSpPr>
          <p:nvPr/>
        </p:nvCxnSpPr>
        <p:spPr>
          <a:xfrm>
            <a:off x="7330625" y="3476848"/>
            <a:ext cx="1664539" cy="15290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14 Elipse"/>
          <p:cNvSpPr/>
          <p:nvPr/>
        </p:nvSpPr>
        <p:spPr>
          <a:xfrm>
            <a:off x="8510079" y="4872012"/>
            <a:ext cx="3312368" cy="914400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CONCIENCIA POLITICA</a:t>
            </a:r>
          </a:p>
        </p:txBody>
      </p:sp>
      <p:pic>
        <p:nvPicPr>
          <p:cNvPr id="4100" name="Picture 4" descr="La importancia de la empatía en estos tiempos - Espacio internacion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0" y="17376"/>
            <a:ext cx="4529300" cy="6840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844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90439" y="2470397"/>
            <a:ext cx="2592288" cy="2415927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MANEJO DE LAS RELACIONES</a:t>
            </a:r>
          </a:p>
          <a:p>
            <a:pPr algn="ctr"/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O</a:t>
            </a:r>
          </a:p>
          <a:p>
            <a:pPr algn="ctr"/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DESTREZAS SOCIALES</a:t>
            </a:r>
          </a:p>
          <a:p>
            <a:pPr algn="ctr"/>
            <a:endParaRPr lang="es-MX" dirty="0"/>
          </a:p>
        </p:txBody>
      </p:sp>
      <p:cxnSp>
        <p:nvCxnSpPr>
          <p:cNvPr id="4" name="3 Conector recto de flecha"/>
          <p:cNvCxnSpPr>
            <a:stCxn id="2" idx="0"/>
          </p:cNvCxnSpPr>
          <p:nvPr/>
        </p:nvCxnSpPr>
        <p:spPr>
          <a:xfrm flipV="1">
            <a:off x="1686583" y="1378471"/>
            <a:ext cx="0" cy="109192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4 Elipse"/>
          <p:cNvSpPr/>
          <p:nvPr/>
        </p:nvSpPr>
        <p:spPr>
          <a:xfrm>
            <a:off x="375581" y="464071"/>
            <a:ext cx="2952328" cy="914400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INFLUENCIA</a:t>
            </a:r>
          </a:p>
        </p:txBody>
      </p:sp>
      <p:cxnSp>
        <p:nvCxnSpPr>
          <p:cNvPr id="7" name="6 Conector recto de flecha"/>
          <p:cNvCxnSpPr/>
          <p:nvPr/>
        </p:nvCxnSpPr>
        <p:spPr>
          <a:xfrm flipV="1">
            <a:off x="2901975" y="2116919"/>
            <a:ext cx="2833985" cy="137105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7 Elipse"/>
          <p:cNvSpPr/>
          <p:nvPr/>
        </p:nvSpPr>
        <p:spPr>
          <a:xfrm>
            <a:off x="5735960" y="1555997"/>
            <a:ext cx="3465190" cy="914400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COMUNICACION</a:t>
            </a:r>
          </a:p>
        </p:txBody>
      </p:sp>
      <p:cxnSp>
        <p:nvCxnSpPr>
          <p:cNvPr id="10" name="9 Conector recto de flecha"/>
          <p:cNvCxnSpPr>
            <a:endCxn id="11" idx="2"/>
          </p:cNvCxnSpPr>
          <p:nvPr/>
        </p:nvCxnSpPr>
        <p:spPr>
          <a:xfrm flipV="1">
            <a:off x="2901975" y="3434420"/>
            <a:ext cx="1627058" cy="38450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10 Elipse"/>
          <p:cNvSpPr/>
          <p:nvPr/>
        </p:nvSpPr>
        <p:spPr>
          <a:xfrm>
            <a:off x="4529033" y="2833204"/>
            <a:ext cx="3168352" cy="1202432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MANEJO DE CONFLICTOS</a:t>
            </a:r>
          </a:p>
        </p:txBody>
      </p:sp>
      <p:cxnSp>
        <p:nvCxnSpPr>
          <p:cNvPr id="13" name="12 Conector recto de flecha"/>
          <p:cNvCxnSpPr/>
          <p:nvPr/>
        </p:nvCxnSpPr>
        <p:spPr>
          <a:xfrm>
            <a:off x="2963466" y="4018223"/>
            <a:ext cx="1440160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13 Elipse"/>
          <p:cNvSpPr/>
          <p:nvPr/>
        </p:nvSpPr>
        <p:spPr>
          <a:xfrm>
            <a:off x="4484260" y="4254150"/>
            <a:ext cx="3312368" cy="914400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LIDERAZGO</a:t>
            </a:r>
          </a:p>
        </p:txBody>
      </p:sp>
      <p:cxnSp>
        <p:nvCxnSpPr>
          <p:cNvPr id="16" name="15 Conector recto de flecha"/>
          <p:cNvCxnSpPr/>
          <p:nvPr/>
        </p:nvCxnSpPr>
        <p:spPr>
          <a:xfrm>
            <a:off x="3017937" y="4104017"/>
            <a:ext cx="1727120" cy="16538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16 Elipse"/>
          <p:cNvSpPr/>
          <p:nvPr/>
        </p:nvSpPr>
        <p:spPr>
          <a:xfrm>
            <a:off x="4745057" y="5436772"/>
            <a:ext cx="2952328" cy="914400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CONSTRUCTOR DE LAZOS</a:t>
            </a:r>
          </a:p>
        </p:txBody>
      </p:sp>
      <p:sp>
        <p:nvSpPr>
          <p:cNvPr id="28" name="27 Elipse"/>
          <p:cNvSpPr/>
          <p:nvPr/>
        </p:nvSpPr>
        <p:spPr>
          <a:xfrm>
            <a:off x="763176" y="5557944"/>
            <a:ext cx="2952328" cy="936104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CATALIZADOR DEL CAMBIO</a:t>
            </a:r>
          </a:p>
        </p:txBody>
      </p:sp>
      <p:cxnSp>
        <p:nvCxnSpPr>
          <p:cNvPr id="30" name="29 Conector recto de flecha"/>
          <p:cNvCxnSpPr/>
          <p:nvPr/>
        </p:nvCxnSpPr>
        <p:spPr>
          <a:xfrm flipV="1">
            <a:off x="2991192" y="1340768"/>
            <a:ext cx="1448624" cy="1800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31 Conector recto de flecha"/>
          <p:cNvCxnSpPr/>
          <p:nvPr/>
        </p:nvCxnSpPr>
        <p:spPr>
          <a:xfrm>
            <a:off x="5591944" y="692696"/>
            <a:ext cx="864096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32 Elipse"/>
          <p:cNvSpPr/>
          <p:nvPr/>
        </p:nvSpPr>
        <p:spPr>
          <a:xfrm>
            <a:off x="3863752" y="531713"/>
            <a:ext cx="3456384" cy="914400"/>
          </a:xfrm>
          <a:prstGeom prst="ellipse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COLABORACION EN EQUIPO</a:t>
            </a:r>
          </a:p>
        </p:txBody>
      </p:sp>
      <p:cxnSp>
        <p:nvCxnSpPr>
          <p:cNvPr id="29" name="9 Conector recto de flecha"/>
          <p:cNvCxnSpPr/>
          <p:nvPr/>
        </p:nvCxnSpPr>
        <p:spPr>
          <a:xfrm>
            <a:off x="2124344" y="4918405"/>
            <a:ext cx="60067" cy="7370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5122" name="Picture 2" descr="Recursos Humanos: Manejo de las relaciones y la comunicación en la  organización - Paperblo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2084" y="31996"/>
            <a:ext cx="2743200" cy="6640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94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10 beneficios de la inteligencia emocional www.direccioneficaz.com.mx |  Tese de mestrado, Inteligência emocional, Panos de fun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75288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La Inteligencia Emocional en Odontología | Psicoodontologí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450"/>
            <a:ext cx="6213475" cy="66865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USI sensible al duelo materno - HUS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49" y="902332"/>
            <a:ext cx="1471613" cy="962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USI sensible al duelo materno - HUS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513" y="3114676"/>
            <a:ext cx="2428875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6213475" y="312738"/>
            <a:ext cx="5502276" cy="6920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2400" b="1" dirty="0">
                <a:solidFill>
                  <a:schemeClr val="bg1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DESARROLLAR </a:t>
            </a:r>
            <a:r>
              <a:rPr lang="es-MX" sz="3600" b="1" dirty="0">
                <a:solidFill>
                  <a:schemeClr val="bg1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12</a:t>
            </a:r>
            <a:r>
              <a:rPr lang="es-MX" sz="2400" b="1" dirty="0">
                <a:solidFill>
                  <a:schemeClr val="bg1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COMPETENCIAS</a:t>
            </a:r>
            <a:r>
              <a:rPr lang="es-MX" sz="2400" b="1" dirty="0" smtClean="0">
                <a:solidFill>
                  <a:schemeClr val="bg1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s-MX" sz="2400" dirty="0">
                <a:solidFill>
                  <a:schemeClr val="bg1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AUTOCONOCIMIENTO EMOCIONAL.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s-MX" sz="2400" dirty="0">
                <a:solidFill>
                  <a:schemeClr val="bg1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AUTORREGULACION EMOCIONAL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s-MX" sz="2400" dirty="0">
                <a:solidFill>
                  <a:schemeClr val="bg1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ACTITUD POSITIVA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s-MX" sz="2400" dirty="0">
                <a:solidFill>
                  <a:schemeClr val="bg1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LOGROS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s-MX" sz="2400" dirty="0">
                <a:solidFill>
                  <a:schemeClr val="bg1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ADAPTABILIDAD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s-MX" sz="2400" dirty="0">
                <a:solidFill>
                  <a:schemeClr val="bg1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EMPATIA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s-MX" sz="2400" dirty="0">
                <a:solidFill>
                  <a:schemeClr val="bg1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CONCIENCIA DE GRUPO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s-MX" sz="2400" dirty="0">
                <a:solidFill>
                  <a:schemeClr val="bg1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INFLUENCIA EN LOS DEMAS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s-MX" sz="2400" dirty="0">
                <a:solidFill>
                  <a:schemeClr val="bg1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TRANSMITIR CONOCIMIENTOS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s-MX" sz="2400" dirty="0">
                <a:solidFill>
                  <a:schemeClr val="bg1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INSPIRACION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s-MX" sz="2400" dirty="0">
                <a:solidFill>
                  <a:schemeClr val="bg1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TRABAJO EN EQUIPO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"/>
            </a:pPr>
            <a:r>
              <a:rPr lang="es-MX" sz="2400" dirty="0">
                <a:solidFill>
                  <a:schemeClr val="bg1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GESTION DE CONFLICTOS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2400" dirty="0">
                <a:solidFill>
                  <a:schemeClr val="bg1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</a:t>
            </a:r>
            <a:endParaRPr lang="es-MX" sz="2400" dirty="0">
              <a:solidFill>
                <a:schemeClr val="bg1"/>
              </a:solidFill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941713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47662" y="343599"/>
            <a:ext cx="6724652" cy="5377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360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1.- </a:t>
            </a:r>
            <a:r>
              <a:rPr lang="es-MX" sz="240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HAY OCASIONES EN LOS QUE ESTAS DE MAL HUMOR, TRISTE, RARO SIN MOTIVO APARENTE?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360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2.- </a:t>
            </a:r>
            <a:r>
              <a:rPr lang="es-MX" sz="240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TE HAS ENOJADO CUANDO HAS VUELTO HACIA ATRÁS Y TE DAS CUENTA QUE NO ERA PARA TANTO?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360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3.- </a:t>
            </a:r>
            <a:r>
              <a:rPr lang="es-MX" sz="240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CONVIVES CON GENTE DIFICIL?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360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4.- </a:t>
            </a:r>
            <a:r>
              <a:rPr lang="es-MX" sz="240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ERES MUY PREOCUPON? </a:t>
            </a:r>
          </a:p>
          <a:p>
            <a:pPr algn="just"/>
            <a:r>
              <a:rPr lang="es-MX" sz="360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5.- </a:t>
            </a:r>
            <a:r>
              <a:rPr lang="es-MX" sz="240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HAS DICHO COSAS QUE POR EL CALOR DE LA DISCUSION DESPUES TE ARREPIENTES?</a:t>
            </a:r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1026" name="Picture 2" descr="Importancia de la inteligencia emocional en el trabajo - Blog Adecc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231" y="638175"/>
            <a:ext cx="4489434" cy="50833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5472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nteligencia Emocional | Inteligencia emocional, Emocional, Frases de  psicolog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450"/>
            <a:ext cx="6357938" cy="668655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rases De Inteligencia Emocional Cortas - Frases Para Foto Com Amig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171450"/>
            <a:ext cx="4986338" cy="65151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1066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rases de Deepak Chopra - Cuando la inteligencia emocional se fu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" y="201614"/>
            <a:ext cx="6318249" cy="63182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Pin en RRH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464" y="201614"/>
            <a:ext cx="4729162" cy="58848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77735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WhatsApp Image 2020-02-06 at 11">
            <a:extLst>
              <a:ext uri="{FF2B5EF4-FFF2-40B4-BE49-F238E27FC236}">
                <a16:creationId xmlns:lc="http://schemas.openxmlformats.org/drawingml/2006/lockedCanvas" xmlns:o="urn:schemas-microsoft-com:office:office" xmlns:v="urn:schemas-microsoft-com:vml" xmlns:w10="urn:schemas-microsoft-com:office:word" xmlns:w="http://schemas.openxmlformats.org/wordprocessingml/2006/main" xmlns="" xmlns:xdr="http://schemas.openxmlformats.org/drawingml/2006/spreadsheetDrawing" xmlns:a16="http://schemas.microsoft.com/office/drawing/2014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 id="{00000000-0008-0000-0000-00000400000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85"/>
          <a:stretch>
            <a:fillRect/>
          </a:stretch>
        </p:blipFill>
        <p:spPr bwMode="auto">
          <a:xfrm>
            <a:off x="342900" y="853420"/>
            <a:ext cx="4686300" cy="331406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/>
        </p:spPr>
      </p:pic>
      <p:pic>
        <p:nvPicPr>
          <p:cNvPr id="3" name="Imagen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813" y="600075"/>
            <a:ext cx="5386388" cy="37617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6" name="Rectángulo 5"/>
          <p:cNvSpPr/>
          <p:nvPr/>
        </p:nvSpPr>
        <p:spPr>
          <a:xfrm>
            <a:off x="3800475" y="1781473"/>
            <a:ext cx="392607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5400" b="1" dirty="0" smtClean="0">
                <a:ln/>
                <a:solidFill>
                  <a:schemeClr val="bg1"/>
                </a:solidFill>
              </a:rPr>
              <a:t>MUCHAS</a:t>
            </a:r>
          </a:p>
          <a:p>
            <a:pPr algn="ctr"/>
            <a:r>
              <a:rPr lang="es-ES" sz="5400" b="1" dirty="0" smtClean="0">
                <a:ln/>
                <a:solidFill>
                  <a:schemeClr val="bg1"/>
                </a:solidFill>
              </a:rPr>
              <a:t>GRACIAS</a:t>
            </a:r>
            <a:endParaRPr lang="es-ES" sz="5400" b="1" cap="none" spc="0" dirty="0">
              <a:ln/>
              <a:solidFill>
                <a:schemeClr val="bg1"/>
              </a:solidFill>
              <a:effectLst/>
            </a:endParaRPr>
          </a:p>
        </p:txBody>
      </p:sp>
      <p:pic>
        <p:nvPicPr>
          <p:cNvPr id="7" name="Picture 4" descr="HUSI sensible al duelo materno - HUS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462" y="4361835"/>
            <a:ext cx="3486151" cy="228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USI sensible al duelo materno - HUS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" y="4598651"/>
            <a:ext cx="3486151" cy="228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20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926044" y="704538"/>
            <a:ext cx="410424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000" cap="small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 </a:t>
            </a:r>
            <a:r>
              <a:rPr lang="es-ES" sz="4000" b="1" cap="small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inteligencia emocional</a:t>
            </a:r>
            <a:r>
              <a:rPr lang="es-ES" sz="4000" cap="small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es la capacidad para reconocer sentimientos propios y ajenos, y la habilidad para manejarlos</a:t>
            </a:r>
            <a:endParaRPr lang="es-MX" sz="4000" cap="small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AutoShape 2" descr="Cómo saber si mi inteligencia emocional es alta? | inteligencia emocional |  hábitos | alta inteligencia emocional nnda-nnlt | TENDENCIAS | GESTIÓN"/>
          <p:cNvSpPr>
            <a:spLocks noChangeAspect="1" noChangeArrowheads="1"/>
          </p:cNvSpPr>
          <p:nvPr/>
        </p:nvSpPr>
        <p:spPr bwMode="auto">
          <a:xfrm>
            <a:off x="0" y="-300039"/>
            <a:ext cx="460375" cy="460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" name="AutoShape 2" descr="Cómo saber si mi inteligencia emocional es alta? | inteligencia emocional |  hábitos | alta inteligencia emocional nnda-nnlt | TENDENCIAS | GESTIÓN"/>
          <p:cNvSpPr>
            <a:spLocks noChangeAspect="1" noChangeArrowheads="1"/>
          </p:cNvSpPr>
          <p:nvPr/>
        </p:nvSpPr>
        <p:spPr bwMode="auto">
          <a:xfrm>
            <a:off x="734518" y="1113591"/>
            <a:ext cx="460375" cy="460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52" name="Picture 4" descr="Cuatro signos de que tienes una inteligencia emocional alta - Revista  Estrategia &amp;amp; Negoci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7" y="569626"/>
            <a:ext cx="3670314" cy="56512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▷ ¿Qué es la Inteligencia Emocional? (Definición y Origen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580" y="569626"/>
            <a:ext cx="3633730" cy="56512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13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994206419"/>
              </p:ext>
            </p:extLst>
          </p:nvPr>
        </p:nvGraphicFramePr>
        <p:xfrm>
          <a:off x="419725" y="1259174"/>
          <a:ext cx="11467475" cy="5126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ángulo 2"/>
          <p:cNvSpPr/>
          <p:nvPr/>
        </p:nvSpPr>
        <p:spPr>
          <a:xfrm>
            <a:off x="2876512" y="119204"/>
            <a:ext cx="6199134" cy="92333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CARACTERISTICAS</a:t>
            </a:r>
            <a:endParaRPr lang="es-E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49375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g_hi" descr="http://t3.gstatic.com/images?q=tbn:ANd9GcQ2WBjCwz__uhC8mm65KDCN-EAcGRmtHMID_F3nv9h2oAxEBwfq-w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890" y="249429"/>
            <a:ext cx="4176464" cy="645117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Rectángulo 3"/>
          <p:cNvSpPr/>
          <p:nvPr/>
        </p:nvSpPr>
        <p:spPr>
          <a:xfrm>
            <a:off x="5111646" y="134194"/>
            <a:ext cx="6805534" cy="92333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PRINCIPIOS</a:t>
            </a:r>
            <a:endParaRPr lang="es-E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6498235" y="1296251"/>
            <a:ext cx="403235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v"/>
            </a:pPr>
            <a:r>
              <a:rPr lang="es-MX" sz="36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RECEPCION </a:t>
            </a:r>
          </a:p>
          <a:p>
            <a:pPr algn="just"/>
            <a:r>
              <a:rPr lang="es-MX" sz="36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  <a:p>
            <a:pPr marL="571500" indent="-571500" algn="just">
              <a:buFont typeface="Wingdings" panose="05000000000000000000" pitchFamily="2" charset="2"/>
              <a:buChar char="v"/>
            </a:pPr>
            <a:r>
              <a:rPr lang="es-MX" sz="36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RETENCION</a:t>
            </a:r>
          </a:p>
          <a:p>
            <a:pPr marL="571500" indent="-571500" algn="just">
              <a:buFont typeface="Wingdings" panose="05000000000000000000" pitchFamily="2" charset="2"/>
              <a:buChar char="v"/>
            </a:pPr>
            <a:endParaRPr lang="es-MX" sz="36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571500" indent="-571500" algn="just">
              <a:buFont typeface="Wingdings" panose="05000000000000000000" pitchFamily="2" charset="2"/>
              <a:buChar char="v"/>
            </a:pPr>
            <a:r>
              <a:rPr lang="es-MX" sz="36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ANALISIS.</a:t>
            </a:r>
          </a:p>
          <a:p>
            <a:pPr algn="just"/>
            <a:endParaRPr lang="es-MX" sz="36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571500" indent="-571500" algn="just">
              <a:buFont typeface="Wingdings" panose="05000000000000000000" pitchFamily="2" charset="2"/>
              <a:buChar char="v"/>
            </a:pPr>
            <a:r>
              <a:rPr lang="es-MX" sz="36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EMISION.</a:t>
            </a:r>
          </a:p>
          <a:p>
            <a:pPr algn="just"/>
            <a:endParaRPr lang="es-MX" sz="36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571500" indent="-571500" algn="just">
              <a:buFont typeface="Wingdings" panose="05000000000000000000" pitchFamily="2" charset="2"/>
              <a:buChar char="v"/>
            </a:pPr>
            <a:r>
              <a:rPr lang="es-MX" sz="36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CONTROL</a:t>
            </a:r>
            <a:endParaRPr lang="es-MX" sz="36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304861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nteligencia Emocional, cómo desarrollarla en familia -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110728"/>
            <a:ext cx="11872912" cy="65615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6227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057276" y="476672"/>
            <a:ext cx="2471738" cy="72008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s-MX" dirty="0" smtClean="0"/>
              <a:t>  </a:t>
            </a:r>
            <a:r>
              <a:rPr lang="es-MX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MUJER:</a:t>
            </a:r>
            <a:endParaRPr lang="es-MX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7" name="6 Marcador de texto"/>
          <p:cNvSpPr>
            <a:spLocks noGrp="1"/>
          </p:cNvSpPr>
          <p:nvPr>
            <p:ph type="body" sz="half" idx="3"/>
          </p:nvPr>
        </p:nvSpPr>
        <p:spPr>
          <a:xfrm>
            <a:off x="5327364" y="1490989"/>
            <a:ext cx="4041775" cy="654843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85000" lnSpcReduction="10000"/>
          </a:bodyPr>
          <a:lstStyle/>
          <a:p>
            <a:r>
              <a:rPr lang="es-MX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COEFICIENTE INTELECTUAL</a:t>
            </a:r>
            <a:endParaRPr lang="es-MX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2"/>
          </p:nvPr>
        </p:nvSpPr>
        <p:spPr>
          <a:xfrm>
            <a:off x="462782" y="2347739"/>
            <a:ext cx="4040188" cy="4155456"/>
          </a:xfrm>
        </p:spPr>
        <p:txBody>
          <a:bodyPr/>
          <a:lstStyle/>
          <a:p>
            <a:r>
              <a:rPr lang="es-MX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ENERGICAS</a:t>
            </a:r>
          </a:p>
          <a:p>
            <a:r>
              <a:rPr lang="es-MX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EXPRESAN SUS SENTIMIENTOS</a:t>
            </a:r>
          </a:p>
          <a:p>
            <a:r>
              <a:rPr lang="es-MX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VISION POSITIVA</a:t>
            </a:r>
          </a:p>
          <a:p>
            <a:r>
              <a:rPr lang="es-MX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SOCIABLES</a:t>
            </a:r>
          </a:p>
          <a:p>
            <a:r>
              <a:rPr lang="es-MX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MANEJAN BIEN LA TENSION.</a:t>
            </a:r>
          </a:p>
          <a:p>
            <a:r>
              <a:rPr lang="es-MX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ESPONTANEAS</a:t>
            </a:r>
          </a:p>
          <a:p>
            <a:r>
              <a:rPr lang="es-MX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ABIERTAS A LAS EXPERIENCIAS SENSUALES</a:t>
            </a:r>
            <a:endParaRPr lang="es-MX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8" name="7 Marcador de contenido"/>
          <p:cNvSpPr>
            <a:spLocks noGrp="1"/>
          </p:cNvSpPr>
          <p:nvPr>
            <p:ph sz="quarter" idx="4"/>
          </p:nvPr>
        </p:nvSpPr>
        <p:spPr>
          <a:xfrm>
            <a:off x="5327365" y="2347739"/>
            <a:ext cx="3130836" cy="3845720"/>
          </a:xfrm>
        </p:spPr>
        <p:txBody>
          <a:bodyPr/>
          <a:lstStyle/>
          <a:p>
            <a:r>
              <a:rPr lang="es-MX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INTELECTUALES.</a:t>
            </a:r>
          </a:p>
          <a:p>
            <a:r>
              <a:rPr lang="es-MX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EXPRESA SUS PENSAMIENTOS</a:t>
            </a:r>
          </a:p>
          <a:p>
            <a:r>
              <a:rPr lang="es-MX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PREDISPUESTA  A LA ANSIEDAD</a:t>
            </a:r>
          </a:p>
          <a:p>
            <a:r>
              <a:rPr lang="es-MX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PREOCUPACIONES</a:t>
            </a:r>
          </a:p>
          <a:p>
            <a:r>
              <a:rPr lang="es-MX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CULPABILIDAD</a:t>
            </a:r>
          </a:p>
          <a:p>
            <a:r>
              <a:rPr lang="es-MX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 MUESTRA SUS EMOCIONES</a:t>
            </a:r>
            <a:r>
              <a:rPr lang="es-MX" dirty="0" smtClean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pPr>
              <a:buNone/>
            </a:pPr>
            <a:endParaRPr lang="es-MX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62782" y="1356747"/>
            <a:ext cx="3249903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EMOCIONALMENTE</a:t>
            </a:r>
          </a:p>
          <a:p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INTELIGENTE</a:t>
            </a:r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rg_hi" descr="http://t2.gstatic.com/images?q=tbn:ANd9GcQnKxlZMkQE1toJuz7OwTp4GNqKJEB-L0kltqo4i_K2KTxaflqdMw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29663" y="1495204"/>
            <a:ext cx="3148012" cy="46982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1498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90811" y="127912"/>
            <a:ext cx="3238252" cy="936104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s-MX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 HOMBRE</a:t>
            </a:r>
            <a:endParaRPr lang="es-MX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35497" y="1232756"/>
            <a:ext cx="4040188" cy="875375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s-MX" dirty="0" smtClean="0"/>
              <a:t> </a:t>
            </a:r>
            <a:r>
              <a:rPr lang="es-MX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EMOCIONALMENTE INTELIGENTE</a:t>
            </a:r>
            <a:endParaRPr lang="es-MX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5452493" y="1232756"/>
            <a:ext cx="4041775" cy="654843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85000" lnSpcReduction="10000"/>
          </a:bodyPr>
          <a:lstStyle/>
          <a:p>
            <a:r>
              <a:rPr lang="es-MX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COEFICIENTE INTELECTUAL</a:t>
            </a:r>
            <a:endParaRPr lang="es-MX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576511" y="2463600"/>
            <a:ext cx="4040188" cy="3845720"/>
          </a:xfrm>
        </p:spPr>
        <p:txBody>
          <a:bodyPr>
            <a:normAutofit/>
          </a:bodyPr>
          <a:lstStyle/>
          <a:p>
            <a:r>
              <a:rPr lang="es-MX" sz="22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SOCIALMENTE EQUILIBRADOS.</a:t>
            </a:r>
          </a:p>
          <a:p>
            <a:r>
              <a:rPr lang="es-MX" sz="22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EXTROVERTIDOS.</a:t>
            </a:r>
          </a:p>
          <a:p>
            <a:r>
              <a:rPr lang="es-MX" sz="22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ALEGRES.</a:t>
            </a:r>
          </a:p>
          <a:p>
            <a:r>
              <a:rPr lang="es-MX" sz="22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SE COMPROMETEN CON LAS CAUSAS.</a:t>
            </a:r>
          </a:p>
          <a:p>
            <a:r>
              <a:rPr lang="es-MX" sz="22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SON RESPONSABLES.</a:t>
            </a:r>
          </a:p>
          <a:p>
            <a:r>
              <a:rPr lang="es-MX" sz="22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CARINOSOS</a:t>
            </a:r>
            <a:endParaRPr lang="es-MX" sz="22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452494" y="2108131"/>
            <a:ext cx="3720082" cy="4248472"/>
          </a:xfrm>
        </p:spPr>
        <p:txBody>
          <a:bodyPr>
            <a:normAutofit fontScale="92500" lnSpcReduction="20000"/>
          </a:bodyPr>
          <a:lstStyle/>
          <a:p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HABILIDADES INTELECTUALES.</a:t>
            </a:r>
          </a:p>
          <a:p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AMBICIOSOS</a:t>
            </a:r>
          </a:p>
          <a:p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PRODUCTIVOS</a:t>
            </a:r>
          </a:p>
          <a:p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CRITICOS</a:t>
            </a:r>
          </a:p>
          <a:p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 SE  PREOCUPAN DE SUS NECESIDADES</a:t>
            </a:r>
          </a:p>
          <a:p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APRENSIVOS</a:t>
            </a:r>
          </a:p>
          <a:p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INCOMODOS CON LA SEXUALIDAD</a:t>
            </a:r>
          </a:p>
          <a:p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POCO EXPRESIVOS</a:t>
            </a: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endParaRPr lang="es-MX" dirty="0"/>
          </a:p>
        </p:txBody>
      </p:sp>
      <p:pic>
        <p:nvPicPr>
          <p:cNvPr id="7" name="rg_hi" descr="http://t3.gstatic.com/images?q=tbn:ANd9GcTIYQD3RRiJFZJDkTiqYH6EWPnTNEFafg9-B7dYomsLprFPQgIz3w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51318" y="2085590"/>
            <a:ext cx="2907282" cy="42710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36186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2413" y="154905"/>
            <a:ext cx="11577636" cy="2774033"/>
          </a:xfrm>
        </p:spPr>
        <p:txBody>
          <a:bodyPr/>
          <a:lstStyle/>
          <a:p>
            <a:pPr marL="0" indent="0" algn="just">
              <a:buNone/>
            </a:pPr>
            <a:r>
              <a:rPr lang="es-MX" sz="2800" cap="all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 inteligencia emocional determina la manera en que nos relacionamos y entendemos el mundo; tiene en cuenta las actitudes, los sentimientos y engloba habilidades como </a:t>
            </a:r>
            <a:r>
              <a:rPr lang="es-MX" sz="3600" cap="all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</a:t>
            </a:r>
          </a:p>
          <a:p>
            <a:pPr algn="just">
              <a:buNone/>
            </a:pPr>
            <a:endParaRPr lang="es-MX" cap="all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1026" name="Picture 2" descr="Inteligencia emocional. Qué es y cómo desarrollar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9113" y="2185987"/>
            <a:ext cx="7351776" cy="44577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051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ctor">
  <a:themeElements>
    <a:clrScheme name="Sector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cto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cto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308</TotalTime>
  <Words>366</Words>
  <Application>Microsoft Office PowerPoint</Application>
  <PresentationFormat>Panorámica</PresentationFormat>
  <Paragraphs>116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9" baseType="lpstr">
      <vt:lpstr>Aharoni</vt:lpstr>
      <vt:lpstr>Arial</vt:lpstr>
      <vt:lpstr>Calibri</vt:lpstr>
      <vt:lpstr>Century Gothic</vt:lpstr>
      <vt:lpstr>Wingdings</vt:lpstr>
      <vt:lpstr>Wingdings 3</vt:lpstr>
      <vt:lpstr>Sector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 MUJER:</vt:lpstr>
      <vt:lpstr>   HOMBRE</vt:lpstr>
      <vt:lpstr>Presentación de PowerPoint</vt:lpstr>
      <vt:lpstr>HABILIDADES</vt:lpstr>
      <vt:lpstr>Presentación de PowerPoint</vt:lpstr>
      <vt:lpstr>HABILIDADES EMOCIONALES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tita</dc:creator>
  <cp:lastModifiedBy>tita</cp:lastModifiedBy>
  <cp:revision>24</cp:revision>
  <dcterms:created xsi:type="dcterms:W3CDTF">2022-02-07T02:59:09Z</dcterms:created>
  <dcterms:modified xsi:type="dcterms:W3CDTF">2022-02-09T23:07:26Z</dcterms:modified>
</cp:coreProperties>
</file>