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1"/>
  </p:notesMasterIdLst>
  <p:sldIdLst>
    <p:sldId id="257" r:id="rId2"/>
    <p:sldId id="259" r:id="rId3"/>
    <p:sldId id="262" r:id="rId4"/>
    <p:sldId id="261"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6" r:id="rId29"/>
    <p:sldId id="287"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4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97215-1F5E-4C20-9597-B1E3B4BBB670}" type="doc">
      <dgm:prSet loTypeId="urn:microsoft.com/office/officeart/2005/8/layout/default" loCatId="list" qsTypeId="urn:microsoft.com/office/officeart/2005/8/quickstyle/3d3" qsCatId="3D" csTypeId="urn:microsoft.com/office/officeart/2005/8/colors/colorful4" csCatId="colorful" phldr="1"/>
      <dgm:spPr/>
      <dgm:t>
        <a:bodyPr/>
        <a:lstStyle/>
        <a:p>
          <a:endParaRPr lang="es-MX"/>
        </a:p>
      </dgm:t>
    </dgm:pt>
    <dgm:pt modelId="{566FC0CB-D266-40C2-B7E3-A9E408AC65B3}">
      <dgm:prSet phldrT="[Texto]"/>
      <dgm:spPr/>
      <dgm:t>
        <a:bodyPr/>
        <a:lstStyle/>
        <a:p>
          <a:r>
            <a:rPr lang="es-MX" dirty="0" smtClean="0"/>
            <a:t>DICOTOMICO</a:t>
          </a:r>
          <a:endParaRPr lang="es-MX" dirty="0"/>
        </a:p>
      </dgm:t>
    </dgm:pt>
    <dgm:pt modelId="{96EE85CB-D73E-470C-AE06-A708562E6FF5}" type="parTrans" cxnId="{19B71218-68E9-47A4-8C72-8A5608588E21}">
      <dgm:prSet/>
      <dgm:spPr/>
      <dgm:t>
        <a:bodyPr/>
        <a:lstStyle/>
        <a:p>
          <a:endParaRPr lang="es-MX"/>
        </a:p>
      </dgm:t>
    </dgm:pt>
    <dgm:pt modelId="{797119B7-56F2-4FBE-90A2-BF0070333B54}" type="sibTrans" cxnId="{19B71218-68E9-47A4-8C72-8A5608588E21}">
      <dgm:prSet/>
      <dgm:spPr/>
      <dgm:t>
        <a:bodyPr/>
        <a:lstStyle/>
        <a:p>
          <a:endParaRPr lang="es-MX"/>
        </a:p>
      </dgm:t>
    </dgm:pt>
    <dgm:pt modelId="{A8EE7AED-3974-4308-AA38-C5934C97AB03}">
      <dgm:prSet phldrT="[Texto]"/>
      <dgm:spPr/>
      <dgm:t>
        <a:bodyPr/>
        <a:lstStyle/>
        <a:p>
          <a:r>
            <a:rPr lang="es-MX" dirty="0" smtClean="0"/>
            <a:t>CATASTROFICO</a:t>
          </a:r>
          <a:endParaRPr lang="es-MX" dirty="0"/>
        </a:p>
      </dgm:t>
    </dgm:pt>
    <dgm:pt modelId="{12A7DF9D-F6CC-4835-AF87-271AC24B0CF1}" type="parTrans" cxnId="{E96D9C05-1B8F-4AFA-9732-C89CF2E2AFDD}">
      <dgm:prSet/>
      <dgm:spPr/>
      <dgm:t>
        <a:bodyPr/>
        <a:lstStyle/>
        <a:p>
          <a:endParaRPr lang="es-MX"/>
        </a:p>
      </dgm:t>
    </dgm:pt>
    <dgm:pt modelId="{0DAD5B71-8B09-4324-8D19-20985486A0DF}" type="sibTrans" cxnId="{E96D9C05-1B8F-4AFA-9732-C89CF2E2AFDD}">
      <dgm:prSet/>
      <dgm:spPr/>
      <dgm:t>
        <a:bodyPr/>
        <a:lstStyle/>
        <a:p>
          <a:endParaRPr lang="es-MX"/>
        </a:p>
      </dgm:t>
    </dgm:pt>
    <dgm:pt modelId="{5D2DB1E7-FE29-4E59-923F-FFC8F3F1FE9B}">
      <dgm:prSet phldrT="[Texto]"/>
      <dgm:spPr/>
      <dgm:t>
        <a:bodyPr/>
        <a:lstStyle/>
        <a:p>
          <a:r>
            <a:rPr lang="es-MX" dirty="0" smtClean="0"/>
            <a:t>MAGNIFICACION</a:t>
          </a:r>
        </a:p>
        <a:p>
          <a:r>
            <a:rPr lang="es-MX" dirty="0" smtClean="0"/>
            <a:t>MINIMIZACION</a:t>
          </a:r>
          <a:endParaRPr lang="es-MX" dirty="0"/>
        </a:p>
      </dgm:t>
    </dgm:pt>
    <dgm:pt modelId="{A0393B13-CB7C-4361-8C37-0293F14CD12E}" type="parTrans" cxnId="{A0E6DB8F-F64D-4074-B352-D26E2355BFE6}">
      <dgm:prSet/>
      <dgm:spPr/>
      <dgm:t>
        <a:bodyPr/>
        <a:lstStyle/>
        <a:p>
          <a:endParaRPr lang="es-MX"/>
        </a:p>
      </dgm:t>
    </dgm:pt>
    <dgm:pt modelId="{0A1A6BBC-B643-4C5F-9F70-289C3718E997}" type="sibTrans" cxnId="{A0E6DB8F-F64D-4074-B352-D26E2355BFE6}">
      <dgm:prSet/>
      <dgm:spPr/>
      <dgm:t>
        <a:bodyPr/>
        <a:lstStyle/>
        <a:p>
          <a:endParaRPr lang="es-MX"/>
        </a:p>
      </dgm:t>
    </dgm:pt>
    <dgm:pt modelId="{9DA2CFF3-95F1-4ABA-91BF-9EC52320DFE0}">
      <dgm:prSet phldrT="[Texto]"/>
      <dgm:spPr/>
      <dgm:t>
        <a:bodyPr/>
        <a:lstStyle/>
        <a:p>
          <a:r>
            <a:rPr lang="es-MX" dirty="0" smtClean="0"/>
            <a:t>GENERALIZACION</a:t>
          </a:r>
          <a:endParaRPr lang="es-MX" dirty="0"/>
        </a:p>
      </dgm:t>
    </dgm:pt>
    <dgm:pt modelId="{161F7ED4-26C2-494C-AE14-07FFDF04BBC1}" type="parTrans" cxnId="{1E680AA7-9601-4EC9-93FC-290EAF694DD1}">
      <dgm:prSet/>
      <dgm:spPr/>
      <dgm:t>
        <a:bodyPr/>
        <a:lstStyle/>
        <a:p>
          <a:endParaRPr lang="es-MX"/>
        </a:p>
      </dgm:t>
    </dgm:pt>
    <dgm:pt modelId="{87742CD2-7D32-4723-9757-02FE7DF7B757}" type="sibTrans" cxnId="{1E680AA7-9601-4EC9-93FC-290EAF694DD1}">
      <dgm:prSet/>
      <dgm:spPr/>
      <dgm:t>
        <a:bodyPr/>
        <a:lstStyle/>
        <a:p>
          <a:endParaRPr lang="es-MX"/>
        </a:p>
      </dgm:t>
    </dgm:pt>
    <dgm:pt modelId="{788C6A88-4DBF-43C7-AB1B-9FACF5AC16C8}">
      <dgm:prSet phldrT="[Texto]"/>
      <dgm:spPr/>
      <dgm:t>
        <a:bodyPr/>
        <a:lstStyle/>
        <a:p>
          <a:r>
            <a:rPr lang="es-MX" dirty="0" smtClean="0"/>
            <a:t>ABSTRACCION SELECTIVA</a:t>
          </a:r>
          <a:endParaRPr lang="es-MX" dirty="0"/>
        </a:p>
      </dgm:t>
    </dgm:pt>
    <dgm:pt modelId="{1E364DC9-29BD-4E34-9787-835786C9B9F2}" type="parTrans" cxnId="{8E7083CB-3CF6-495D-A3A5-5DF35D1A1886}">
      <dgm:prSet/>
      <dgm:spPr/>
      <dgm:t>
        <a:bodyPr/>
        <a:lstStyle/>
        <a:p>
          <a:endParaRPr lang="es-MX"/>
        </a:p>
      </dgm:t>
    </dgm:pt>
    <dgm:pt modelId="{2DE9BA44-3EF5-4EEC-84CF-AB8FFD0CBDA9}" type="sibTrans" cxnId="{8E7083CB-3CF6-495D-A3A5-5DF35D1A1886}">
      <dgm:prSet/>
      <dgm:spPr/>
      <dgm:t>
        <a:bodyPr/>
        <a:lstStyle/>
        <a:p>
          <a:endParaRPr lang="es-MX"/>
        </a:p>
      </dgm:t>
    </dgm:pt>
    <dgm:pt modelId="{994AAF40-385A-49F3-A314-2CB260CF93B3}">
      <dgm:prSet phldrT="[Texto]"/>
      <dgm:spPr/>
      <dgm:t>
        <a:bodyPr/>
        <a:lstStyle/>
        <a:p>
          <a:r>
            <a:rPr lang="es-MX" dirty="0" smtClean="0"/>
            <a:t>FALACIA DE CONTROL</a:t>
          </a:r>
        </a:p>
        <a:p>
          <a:r>
            <a:rPr lang="es-MX" dirty="0" smtClean="0"/>
            <a:t>FALACIA DE JUSTICIA</a:t>
          </a:r>
          <a:endParaRPr lang="es-MX" dirty="0"/>
        </a:p>
      </dgm:t>
    </dgm:pt>
    <dgm:pt modelId="{DD612DC7-8D2E-4E1D-85C8-1D6792B0652E}" type="parTrans" cxnId="{73198E18-9F76-48DD-A3FF-A65AD9089580}">
      <dgm:prSet/>
      <dgm:spPr/>
      <dgm:t>
        <a:bodyPr/>
        <a:lstStyle/>
        <a:p>
          <a:endParaRPr lang="es-MX"/>
        </a:p>
      </dgm:t>
    </dgm:pt>
    <dgm:pt modelId="{31CBCA6E-CCAE-4D2D-BA67-142F0C529E0F}" type="sibTrans" cxnId="{73198E18-9F76-48DD-A3FF-A65AD9089580}">
      <dgm:prSet/>
      <dgm:spPr/>
      <dgm:t>
        <a:bodyPr/>
        <a:lstStyle/>
        <a:p>
          <a:endParaRPr lang="es-MX"/>
        </a:p>
      </dgm:t>
    </dgm:pt>
    <dgm:pt modelId="{890D014D-A0C7-4987-96CF-6BD67CE9F29E}" type="pres">
      <dgm:prSet presAssocID="{D1897215-1F5E-4C20-9597-B1E3B4BBB670}" presName="diagram" presStyleCnt="0">
        <dgm:presLayoutVars>
          <dgm:dir/>
          <dgm:resizeHandles val="exact"/>
        </dgm:presLayoutVars>
      </dgm:prSet>
      <dgm:spPr/>
    </dgm:pt>
    <dgm:pt modelId="{D928455E-FAAB-40E3-9322-35E590A3C460}" type="pres">
      <dgm:prSet presAssocID="{566FC0CB-D266-40C2-B7E3-A9E408AC65B3}" presName="node" presStyleLbl="node1" presStyleIdx="0" presStyleCnt="6">
        <dgm:presLayoutVars>
          <dgm:bulletEnabled val="1"/>
        </dgm:presLayoutVars>
      </dgm:prSet>
      <dgm:spPr/>
    </dgm:pt>
    <dgm:pt modelId="{6FA92F0C-1E3C-44C3-A337-4CCDA92F2839}" type="pres">
      <dgm:prSet presAssocID="{797119B7-56F2-4FBE-90A2-BF0070333B54}" presName="sibTrans" presStyleCnt="0"/>
      <dgm:spPr/>
    </dgm:pt>
    <dgm:pt modelId="{2EC8DA58-7ED4-405B-84A4-AF45759F76D2}" type="pres">
      <dgm:prSet presAssocID="{A8EE7AED-3974-4308-AA38-C5934C97AB03}" presName="node" presStyleLbl="node1" presStyleIdx="1" presStyleCnt="6">
        <dgm:presLayoutVars>
          <dgm:bulletEnabled val="1"/>
        </dgm:presLayoutVars>
      </dgm:prSet>
      <dgm:spPr/>
    </dgm:pt>
    <dgm:pt modelId="{7D49B935-8529-4620-8B05-B0325AE85536}" type="pres">
      <dgm:prSet presAssocID="{0DAD5B71-8B09-4324-8D19-20985486A0DF}" presName="sibTrans" presStyleCnt="0"/>
      <dgm:spPr/>
    </dgm:pt>
    <dgm:pt modelId="{DB14F11E-412A-402F-8080-A8FCF5939CFB}" type="pres">
      <dgm:prSet presAssocID="{5D2DB1E7-FE29-4E59-923F-FFC8F3F1FE9B}" presName="node" presStyleLbl="node1" presStyleIdx="2" presStyleCnt="6">
        <dgm:presLayoutVars>
          <dgm:bulletEnabled val="1"/>
        </dgm:presLayoutVars>
      </dgm:prSet>
      <dgm:spPr/>
    </dgm:pt>
    <dgm:pt modelId="{3F2AC0C8-F633-4FEC-9A1F-7B69B731DFA7}" type="pres">
      <dgm:prSet presAssocID="{0A1A6BBC-B643-4C5F-9F70-289C3718E997}" presName="sibTrans" presStyleCnt="0"/>
      <dgm:spPr/>
    </dgm:pt>
    <dgm:pt modelId="{01370A56-C26A-4BF8-B406-DFBD70CBB92D}" type="pres">
      <dgm:prSet presAssocID="{994AAF40-385A-49F3-A314-2CB260CF93B3}" presName="node" presStyleLbl="node1" presStyleIdx="3" presStyleCnt="6">
        <dgm:presLayoutVars>
          <dgm:bulletEnabled val="1"/>
        </dgm:presLayoutVars>
      </dgm:prSet>
      <dgm:spPr/>
      <dgm:t>
        <a:bodyPr/>
        <a:lstStyle/>
        <a:p>
          <a:endParaRPr lang="es-MX"/>
        </a:p>
      </dgm:t>
    </dgm:pt>
    <dgm:pt modelId="{47A06E23-CFEF-4AB4-8BE0-C121A6CDE0FE}" type="pres">
      <dgm:prSet presAssocID="{31CBCA6E-CCAE-4D2D-BA67-142F0C529E0F}" presName="sibTrans" presStyleCnt="0"/>
      <dgm:spPr/>
    </dgm:pt>
    <dgm:pt modelId="{2E2C5031-631C-4DA2-8BA2-0E90D978C336}" type="pres">
      <dgm:prSet presAssocID="{9DA2CFF3-95F1-4ABA-91BF-9EC52320DFE0}" presName="node" presStyleLbl="node1" presStyleIdx="4" presStyleCnt="6">
        <dgm:presLayoutVars>
          <dgm:bulletEnabled val="1"/>
        </dgm:presLayoutVars>
      </dgm:prSet>
      <dgm:spPr/>
    </dgm:pt>
    <dgm:pt modelId="{5DE70630-A49E-49B1-B14D-BFE197DF40BC}" type="pres">
      <dgm:prSet presAssocID="{87742CD2-7D32-4723-9757-02FE7DF7B757}" presName="sibTrans" presStyleCnt="0"/>
      <dgm:spPr/>
    </dgm:pt>
    <dgm:pt modelId="{8A43F7A2-1DE5-4699-B936-71465414F69D}" type="pres">
      <dgm:prSet presAssocID="{788C6A88-4DBF-43C7-AB1B-9FACF5AC16C8}" presName="node" presStyleLbl="node1" presStyleIdx="5" presStyleCnt="6">
        <dgm:presLayoutVars>
          <dgm:bulletEnabled val="1"/>
        </dgm:presLayoutVars>
      </dgm:prSet>
      <dgm:spPr/>
    </dgm:pt>
  </dgm:ptLst>
  <dgm:cxnLst>
    <dgm:cxn modelId="{19B71218-68E9-47A4-8C72-8A5608588E21}" srcId="{D1897215-1F5E-4C20-9597-B1E3B4BBB670}" destId="{566FC0CB-D266-40C2-B7E3-A9E408AC65B3}" srcOrd="0" destOrd="0" parTransId="{96EE85CB-D73E-470C-AE06-A708562E6FF5}" sibTransId="{797119B7-56F2-4FBE-90A2-BF0070333B54}"/>
    <dgm:cxn modelId="{6836D6BC-9537-4DE0-80B6-3A1143115238}" type="presOf" srcId="{9DA2CFF3-95F1-4ABA-91BF-9EC52320DFE0}" destId="{2E2C5031-631C-4DA2-8BA2-0E90D978C336}" srcOrd="0" destOrd="0" presId="urn:microsoft.com/office/officeart/2005/8/layout/default"/>
    <dgm:cxn modelId="{CCCEE398-E3E7-49A1-B533-A8DEC1FA73EA}" type="presOf" srcId="{D1897215-1F5E-4C20-9597-B1E3B4BBB670}" destId="{890D014D-A0C7-4987-96CF-6BD67CE9F29E}" srcOrd="0" destOrd="0" presId="urn:microsoft.com/office/officeart/2005/8/layout/default"/>
    <dgm:cxn modelId="{A8D4D61E-6F6D-4A6A-905A-5F19B9E69C5C}" type="presOf" srcId="{5D2DB1E7-FE29-4E59-923F-FFC8F3F1FE9B}" destId="{DB14F11E-412A-402F-8080-A8FCF5939CFB}" srcOrd="0" destOrd="0" presId="urn:microsoft.com/office/officeart/2005/8/layout/default"/>
    <dgm:cxn modelId="{8F4BDDB1-399A-4D81-BA8F-9D40FD9CF104}" type="presOf" srcId="{994AAF40-385A-49F3-A314-2CB260CF93B3}" destId="{01370A56-C26A-4BF8-B406-DFBD70CBB92D}" srcOrd="0" destOrd="0" presId="urn:microsoft.com/office/officeart/2005/8/layout/default"/>
    <dgm:cxn modelId="{695C020C-46A4-4EB6-832E-37C17A5A32E6}" type="presOf" srcId="{A8EE7AED-3974-4308-AA38-C5934C97AB03}" destId="{2EC8DA58-7ED4-405B-84A4-AF45759F76D2}" srcOrd="0" destOrd="0" presId="urn:microsoft.com/office/officeart/2005/8/layout/default"/>
    <dgm:cxn modelId="{1E680AA7-9601-4EC9-93FC-290EAF694DD1}" srcId="{D1897215-1F5E-4C20-9597-B1E3B4BBB670}" destId="{9DA2CFF3-95F1-4ABA-91BF-9EC52320DFE0}" srcOrd="4" destOrd="0" parTransId="{161F7ED4-26C2-494C-AE14-07FFDF04BBC1}" sibTransId="{87742CD2-7D32-4723-9757-02FE7DF7B757}"/>
    <dgm:cxn modelId="{8E7083CB-3CF6-495D-A3A5-5DF35D1A1886}" srcId="{D1897215-1F5E-4C20-9597-B1E3B4BBB670}" destId="{788C6A88-4DBF-43C7-AB1B-9FACF5AC16C8}" srcOrd="5" destOrd="0" parTransId="{1E364DC9-29BD-4E34-9787-835786C9B9F2}" sibTransId="{2DE9BA44-3EF5-4EEC-84CF-AB8FFD0CBDA9}"/>
    <dgm:cxn modelId="{E96D9C05-1B8F-4AFA-9732-C89CF2E2AFDD}" srcId="{D1897215-1F5E-4C20-9597-B1E3B4BBB670}" destId="{A8EE7AED-3974-4308-AA38-C5934C97AB03}" srcOrd="1" destOrd="0" parTransId="{12A7DF9D-F6CC-4835-AF87-271AC24B0CF1}" sibTransId="{0DAD5B71-8B09-4324-8D19-20985486A0DF}"/>
    <dgm:cxn modelId="{B8E26648-E96A-4F72-95EE-418A99C5E5DE}" type="presOf" srcId="{788C6A88-4DBF-43C7-AB1B-9FACF5AC16C8}" destId="{8A43F7A2-1DE5-4699-B936-71465414F69D}" srcOrd="0" destOrd="0" presId="urn:microsoft.com/office/officeart/2005/8/layout/default"/>
    <dgm:cxn modelId="{A0E6DB8F-F64D-4074-B352-D26E2355BFE6}" srcId="{D1897215-1F5E-4C20-9597-B1E3B4BBB670}" destId="{5D2DB1E7-FE29-4E59-923F-FFC8F3F1FE9B}" srcOrd="2" destOrd="0" parTransId="{A0393B13-CB7C-4361-8C37-0293F14CD12E}" sibTransId="{0A1A6BBC-B643-4C5F-9F70-289C3718E997}"/>
    <dgm:cxn modelId="{AB76CD8B-B0C8-4566-ACB5-3E3DA7272B6F}" type="presOf" srcId="{566FC0CB-D266-40C2-B7E3-A9E408AC65B3}" destId="{D928455E-FAAB-40E3-9322-35E590A3C460}" srcOrd="0" destOrd="0" presId="urn:microsoft.com/office/officeart/2005/8/layout/default"/>
    <dgm:cxn modelId="{73198E18-9F76-48DD-A3FF-A65AD9089580}" srcId="{D1897215-1F5E-4C20-9597-B1E3B4BBB670}" destId="{994AAF40-385A-49F3-A314-2CB260CF93B3}" srcOrd="3" destOrd="0" parTransId="{DD612DC7-8D2E-4E1D-85C8-1D6792B0652E}" sibTransId="{31CBCA6E-CCAE-4D2D-BA67-142F0C529E0F}"/>
    <dgm:cxn modelId="{698B5110-94DB-4F65-BE4C-20307C8DF928}" type="presParOf" srcId="{890D014D-A0C7-4987-96CF-6BD67CE9F29E}" destId="{D928455E-FAAB-40E3-9322-35E590A3C460}" srcOrd="0" destOrd="0" presId="urn:microsoft.com/office/officeart/2005/8/layout/default"/>
    <dgm:cxn modelId="{BF3953B8-7DAA-4CCD-9FF8-AA37067AB782}" type="presParOf" srcId="{890D014D-A0C7-4987-96CF-6BD67CE9F29E}" destId="{6FA92F0C-1E3C-44C3-A337-4CCDA92F2839}" srcOrd="1" destOrd="0" presId="urn:microsoft.com/office/officeart/2005/8/layout/default"/>
    <dgm:cxn modelId="{C48CD06B-4074-4B85-9C88-77379356A87B}" type="presParOf" srcId="{890D014D-A0C7-4987-96CF-6BD67CE9F29E}" destId="{2EC8DA58-7ED4-405B-84A4-AF45759F76D2}" srcOrd="2" destOrd="0" presId="urn:microsoft.com/office/officeart/2005/8/layout/default"/>
    <dgm:cxn modelId="{2F4085F7-B203-4242-B0BA-9D5D129BF254}" type="presParOf" srcId="{890D014D-A0C7-4987-96CF-6BD67CE9F29E}" destId="{7D49B935-8529-4620-8B05-B0325AE85536}" srcOrd="3" destOrd="0" presId="urn:microsoft.com/office/officeart/2005/8/layout/default"/>
    <dgm:cxn modelId="{8DC8E93F-B79C-4166-95AA-4AE777D2E098}" type="presParOf" srcId="{890D014D-A0C7-4987-96CF-6BD67CE9F29E}" destId="{DB14F11E-412A-402F-8080-A8FCF5939CFB}" srcOrd="4" destOrd="0" presId="urn:microsoft.com/office/officeart/2005/8/layout/default"/>
    <dgm:cxn modelId="{1FD2420C-DA88-4B0F-BF82-522D172AFCD0}" type="presParOf" srcId="{890D014D-A0C7-4987-96CF-6BD67CE9F29E}" destId="{3F2AC0C8-F633-4FEC-9A1F-7B69B731DFA7}" srcOrd="5" destOrd="0" presId="urn:microsoft.com/office/officeart/2005/8/layout/default"/>
    <dgm:cxn modelId="{6816B2E9-0C67-49BD-902E-43805A6D8278}" type="presParOf" srcId="{890D014D-A0C7-4987-96CF-6BD67CE9F29E}" destId="{01370A56-C26A-4BF8-B406-DFBD70CBB92D}" srcOrd="6" destOrd="0" presId="urn:microsoft.com/office/officeart/2005/8/layout/default"/>
    <dgm:cxn modelId="{12EB337E-7EB7-41E9-86AA-DC008760C141}" type="presParOf" srcId="{890D014D-A0C7-4987-96CF-6BD67CE9F29E}" destId="{47A06E23-CFEF-4AB4-8BE0-C121A6CDE0FE}" srcOrd="7" destOrd="0" presId="urn:microsoft.com/office/officeart/2005/8/layout/default"/>
    <dgm:cxn modelId="{FB57B409-E025-497D-AF4D-819979CE030B}" type="presParOf" srcId="{890D014D-A0C7-4987-96CF-6BD67CE9F29E}" destId="{2E2C5031-631C-4DA2-8BA2-0E90D978C336}" srcOrd="8" destOrd="0" presId="urn:microsoft.com/office/officeart/2005/8/layout/default"/>
    <dgm:cxn modelId="{9CEC3D54-95FE-4847-B02D-652201145F86}" type="presParOf" srcId="{890D014D-A0C7-4987-96CF-6BD67CE9F29E}" destId="{5DE70630-A49E-49B1-B14D-BFE197DF40BC}" srcOrd="9" destOrd="0" presId="urn:microsoft.com/office/officeart/2005/8/layout/default"/>
    <dgm:cxn modelId="{C90CEB56-AA4D-4AFA-88D1-3A5CB08CF88C}" type="presParOf" srcId="{890D014D-A0C7-4987-96CF-6BD67CE9F29E}" destId="{8A43F7A2-1DE5-4699-B936-71465414F69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8455E-FAAB-40E3-9322-35E590A3C460}">
      <dsp:nvSpPr>
        <dsp:cNvPr id="0" name=""/>
        <dsp:cNvSpPr/>
      </dsp:nvSpPr>
      <dsp:spPr>
        <a:xfrm>
          <a:off x="0" y="282905"/>
          <a:ext cx="2909093" cy="1745456"/>
        </a:xfrm>
        <a:prstGeom prst="rect">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DICOTOMICO</a:t>
          </a:r>
          <a:endParaRPr lang="es-MX" sz="2800" kern="1200" dirty="0"/>
        </a:p>
      </dsp:txBody>
      <dsp:txXfrm>
        <a:off x="0" y="282905"/>
        <a:ext cx="2909093" cy="1745456"/>
      </dsp:txXfrm>
    </dsp:sp>
    <dsp:sp modelId="{2EC8DA58-7ED4-405B-84A4-AF45759F76D2}">
      <dsp:nvSpPr>
        <dsp:cNvPr id="0" name=""/>
        <dsp:cNvSpPr/>
      </dsp:nvSpPr>
      <dsp:spPr>
        <a:xfrm>
          <a:off x="3200003" y="282905"/>
          <a:ext cx="2909093" cy="1745456"/>
        </a:xfrm>
        <a:prstGeom prst="rect">
          <a:avLst/>
        </a:prstGeom>
        <a:solidFill>
          <a:schemeClr val="accent4">
            <a:hueOff val="3829747"/>
            <a:satOff val="-3426"/>
            <a:lumOff val="-863"/>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CATASTROFICO</a:t>
          </a:r>
          <a:endParaRPr lang="es-MX" sz="2800" kern="1200" dirty="0"/>
        </a:p>
      </dsp:txBody>
      <dsp:txXfrm>
        <a:off x="3200003" y="282905"/>
        <a:ext cx="2909093" cy="1745456"/>
      </dsp:txXfrm>
    </dsp:sp>
    <dsp:sp modelId="{DB14F11E-412A-402F-8080-A8FCF5939CFB}">
      <dsp:nvSpPr>
        <dsp:cNvPr id="0" name=""/>
        <dsp:cNvSpPr/>
      </dsp:nvSpPr>
      <dsp:spPr>
        <a:xfrm>
          <a:off x="6400006" y="282905"/>
          <a:ext cx="2909093" cy="1745456"/>
        </a:xfrm>
        <a:prstGeom prst="rect">
          <a:avLst/>
        </a:prstGeom>
        <a:solidFill>
          <a:schemeClr val="accent4">
            <a:hueOff val="7659494"/>
            <a:satOff val="-6852"/>
            <a:lumOff val="-1726"/>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MAGNIFICACION</a:t>
          </a:r>
        </a:p>
        <a:p>
          <a:pPr lvl="0" algn="ctr" defTabSz="1244600">
            <a:lnSpc>
              <a:spcPct val="90000"/>
            </a:lnSpc>
            <a:spcBef>
              <a:spcPct val="0"/>
            </a:spcBef>
            <a:spcAft>
              <a:spcPct val="35000"/>
            </a:spcAft>
          </a:pPr>
          <a:r>
            <a:rPr lang="es-MX" sz="2800" kern="1200" dirty="0" smtClean="0"/>
            <a:t>MINIMIZACION</a:t>
          </a:r>
          <a:endParaRPr lang="es-MX" sz="2800" kern="1200" dirty="0"/>
        </a:p>
      </dsp:txBody>
      <dsp:txXfrm>
        <a:off x="6400006" y="282905"/>
        <a:ext cx="2909093" cy="1745456"/>
      </dsp:txXfrm>
    </dsp:sp>
    <dsp:sp modelId="{01370A56-C26A-4BF8-B406-DFBD70CBB92D}">
      <dsp:nvSpPr>
        <dsp:cNvPr id="0" name=""/>
        <dsp:cNvSpPr/>
      </dsp:nvSpPr>
      <dsp:spPr>
        <a:xfrm>
          <a:off x="0" y="2319271"/>
          <a:ext cx="2909093" cy="1745456"/>
        </a:xfrm>
        <a:prstGeom prst="rect">
          <a:avLst/>
        </a:prstGeom>
        <a:solidFill>
          <a:schemeClr val="accent4">
            <a:hueOff val="11489242"/>
            <a:satOff val="-10279"/>
            <a:lumOff val="-258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FALACIA DE CONTROL</a:t>
          </a:r>
        </a:p>
        <a:p>
          <a:pPr lvl="0" algn="ctr" defTabSz="1244600">
            <a:lnSpc>
              <a:spcPct val="90000"/>
            </a:lnSpc>
            <a:spcBef>
              <a:spcPct val="0"/>
            </a:spcBef>
            <a:spcAft>
              <a:spcPct val="35000"/>
            </a:spcAft>
          </a:pPr>
          <a:r>
            <a:rPr lang="es-MX" sz="2800" kern="1200" dirty="0" smtClean="0"/>
            <a:t>FALACIA DE JUSTICIA</a:t>
          </a:r>
          <a:endParaRPr lang="es-MX" sz="2800" kern="1200" dirty="0"/>
        </a:p>
      </dsp:txBody>
      <dsp:txXfrm>
        <a:off x="0" y="2319271"/>
        <a:ext cx="2909093" cy="1745456"/>
      </dsp:txXfrm>
    </dsp:sp>
    <dsp:sp modelId="{2E2C5031-631C-4DA2-8BA2-0E90D978C336}">
      <dsp:nvSpPr>
        <dsp:cNvPr id="0" name=""/>
        <dsp:cNvSpPr/>
      </dsp:nvSpPr>
      <dsp:spPr>
        <a:xfrm>
          <a:off x="3200003" y="2319271"/>
          <a:ext cx="2909093" cy="1745456"/>
        </a:xfrm>
        <a:prstGeom prst="rect">
          <a:avLst/>
        </a:prstGeom>
        <a:solidFill>
          <a:schemeClr val="accent4">
            <a:hueOff val="15318989"/>
            <a:satOff val="-13705"/>
            <a:lumOff val="-3451"/>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GENERALIZACION</a:t>
          </a:r>
          <a:endParaRPr lang="es-MX" sz="2800" kern="1200" dirty="0"/>
        </a:p>
      </dsp:txBody>
      <dsp:txXfrm>
        <a:off x="3200003" y="2319271"/>
        <a:ext cx="2909093" cy="1745456"/>
      </dsp:txXfrm>
    </dsp:sp>
    <dsp:sp modelId="{8A43F7A2-1DE5-4699-B936-71465414F69D}">
      <dsp:nvSpPr>
        <dsp:cNvPr id="0" name=""/>
        <dsp:cNvSpPr/>
      </dsp:nvSpPr>
      <dsp:spPr>
        <a:xfrm>
          <a:off x="6400006" y="2319271"/>
          <a:ext cx="2909093" cy="1745456"/>
        </a:xfrm>
        <a:prstGeom prst="rect">
          <a:avLst/>
        </a:prstGeom>
        <a:solidFill>
          <a:schemeClr val="accent4">
            <a:hueOff val="19148736"/>
            <a:satOff val="-17131"/>
            <a:lumOff val="-4314"/>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ABSTRACCION SELECTIVA</a:t>
          </a:r>
          <a:endParaRPr lang="es-MX" sz="2800" kern="1200" dirty="0"/>
        </a:p>
      </dsp:txBody>
      <dsp:txXfrm>
        <a:off x="6400006" y="2319271"/>
        <a:ext cx="2909093" cy="17454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46890-DB8F-4E27-A13E-3082BE6BE90F}" type="datetimeFigureOut">
              <a:rPr lang="es-MX" smtClean="0"/>
              <a:t>10/07/2022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F20CB-09C3-4CDF-BE52-CE59A8732E5D}" type="slidenum">
              <a:rPr lang="es-MX" smtClean="0"/>
              <a:t>‹Nº›</a:t>
            </a:fld>
            <a:endParaRPr lang="es-MX"/>
          </a:p>
        </p:txBody>
      </p:sp>
    </p:spTree>
    <p:extLst>
      <p:ext uri="{BB962C8B-B14F-4D97-AF65-F5344CB8AC3E}">
        <p14:creationId xmlns:p14="http://schemas.microsoft.com/office/powerpoint/2010/main" val="2878734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14468A0-0172-441A-814C-0B0C0C77F401}" type="slidenum">
              <a:rPr lang="es-MX" smtClean="0"/>
              <a:t>9</a:t>
            </a:fld>
            <a:endParaRPr lang="es-MX"/>
          </a:p>
        </p:txBody>
      </p:sp>
    </p:spTree>
    <p:extLst>
      <p:ext uri="{BB962C8B-B14F-4D97-AF65-F5344CB8AC3E}">
        <p14:creationId xmlns:p14="http://schemas.microsoft.com/office/powerpoint/2010/main" val="3351645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0C6345B-935B-4C39-9C7E-FBBDAEBF4499}" type="datetimeFigureOut">
              <a:rPr lang="es-MX" smtClean="0"/>
              <a:t>10/07/2022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163176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C6345B-935B-4C39-9C7E-FBBDAEBF4499}" type="datetimeFigureOut">
              <a:rPr lang="es-MX" smtClean="0"/>
              <a:t>10/07/2022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346307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C6345B-935B-4C39-9C7E-FBBDAEBF4499}" type="datetimeFigureOut">
              <a:rPr lang="es-MX" smtClean="0"/>
              <a:t>10/07/2022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277749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C6345B-935B-4C39-9C7E-FBBDAEBF4499}" type="datetimeFigureOut">
              <a:rPr lang="es-MX" smtClean="0"/>
              <a:t>10/07/2022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EAB0A12-2179-4C35-A950-92BD2B4429EE}" type="slidenum">
              <a:rPr lang="es-MX" smtClean="0"/>
              <a:t>‹Nº›</a:t>
            </a:fld>
            <a:endParaRPr lang="es-MX"/>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633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C6345B-935B-4C39-9C7E-FBBDAEBF4499}" type="datetimeFigureOut">
              <a:rPr lang="es-MX" smtClean="0"/>
              <a:t>10/07/2022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3977572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0C6345B-935B-4C39-9C7E-FBBDAEBF4499}" type="datetimeFigureOut">
              <a:rPr lang="es-MX" smtClean="0"/>
              <a:t>10/07/2022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405799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0C6345B-935B-4C39-9C7E-FBBDAEBF4499}" type="datetimeFigureOut">
              <a:rPr lang="es-MX" smtClean="0"/>
              <a:t>10/07/2022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1555742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C6345B-935B-4C39-9C7E-FBBDAEBF4499}" type="datetimeFigureOut">
              <a:rPr lang="es-MX" smtClean="0"/>
              <a:t>10/07/2022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260913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C6345B-935B-4C39-9C7E-FBBDAEBF4499}" type="datetimeFigureOut">
              <a:rPr lang="es-MX" smtClean="0"/>
              <a:t>10/07/2022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109717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C6345B-935B-4C39-9C7E-FBBDAEBF4499}" type="datetimeFigureOut">
              <a:rPr lang="es-MX" smtClean="0"/>
              <a:t>10/07/2022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136351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C6345B-935B-4C39-9C7E-FBBDAEBF4499}" type="datetimeFigureOut">
              <a:rPr lang="es-MX" smtClean="0"/>
              <a:t>10/07/2022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238715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C6345B-935B-4C39-9C7E-FBBDAEBF4499}" type="datetimeFigureOut">
              <a:rPr lang="es-MX" smtClean="0"/>
              <a:t>10/07/2022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399162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0C6345B-935B-4C39-9C7E-FBBDAEBF4499}" type="datetimeFigureOut">
              <a:rPr lang="es-MX" smtClean="0"/>
              <a:t>10/07/2022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88246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0C6345B-935B-4C39-9C7E-FBBDAEBF4499}" type="datetimeFigureOut">
              <a:rPr lang="es-MX" smtClean="0"/>
              <a:t>10/07/2022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150486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0C6345B-935B-4C39-9C7E-FBBDAEBF4499}" type="datetimeFigureOut">
              <a:rPr lang="es-MX" smtClean="0"/>
              <a:t>10/07/2022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360151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C6345B-935B-4C39-9C7E-FBBDAEBF4499}" type="datetimeFigureOut">
              <a:rPr lang="es-MX" smtClean="0"/>
              <a:t>10/07/2022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119692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C6345B-935B-4C39-9C7E-FBBDAEBF4499}" type="datetimeFigureOut">
              <a:rPr lang="es-MX" smtClean="0"/>
              <a:t>10/07/2022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EAB0A12-2179-4C35-A950-92BD2B4429EE}" type="slidenum">
              <a:rPr lang="es-MX" smtClean="0"/>
              <a:t>‹Nº›</a:t>
            </a:fld>
            <a:endParaRPr lang="es-MX"/>
          </a:p>
        </p:txBody>
      </p:sp>
    </p:spTree>
    <p:extLst>
      <p:ext uri="{BB962C8B-B14F-4D97-AF65-F5344CB8AC3E}">
        <p14:creationId xmlns:p14="http://schemas.microsoft.com/office/powerpoint/2010/main" val="383222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0C6345B-935B-4C39-9C7E-FBBDAEBF4499}" type="datetimeFigureOut">
              <a:rPr lang="es-MX" smtClean="0"/>
              <a:t>10/07/2022</a:t>
            </a:fld>
            <a:endParaRPr lang="es-MX"/>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MX"/>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EAB0A12-2179-4C35-A950-92BD2B4429EE}" type="slidenum">
              <a:rPr lang="es-MX" smtClean="0"/>
              <a:t>‹Nº›</a:t>
            </a:fld>
            <a:endParaRPr lang="es-MX"/>
          </a:p>
        </p:txBody>
      </p:sp>
    </p:spTree>
    <p:extLst>
      <p:ext uri="{BB962C8B-B14F-4D97-AF65-F5344CB8AC3E}">
        <p14:creationId xmlns:p14="http://schemas.microsoft.com/office/powerpoint/2010/main" val="34149143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2" y="114600"/>
            <a:ext cx="11915336" cy="669692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2649781" y="1941341"/>
            <a:ext cx="6753773" cy="769441"/>
          </a:xfrm>
          <a:prstGeom prst="rect">
            <a:avLst/>
          </a:prstGeom>
          <a:noFill/>
        </p:spPr>
        <p:txBody>
          <a:bodyPr wrap="none" rtlCol="0">
            <a:spAutoFit/>
          </a:bodyPr>
          <a:lstStyle/>
          <a:p>
            <a:pPr algn="ctr"/>
            <a:r>
              <a:rPr lang="es-MX" sz="4400" dirty="0" smtClean="0">
                <a:latin typeface="Aharoni" panose="02010803020104030203" pitchFamily="2" charset="-79"/>
                <a:cs typeface="Aharoni" panose="02010803020104030203" pitchFamily="2" charset="-79"/>
              </a:rPr>
              <a:t>DE ORUGA A MARIPOSA</a:t>
            </a:r>
            <a:endParaRPr lang="es-MX" sz="4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350921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686207" y="558705"/>
            <a:ext cx="4777270" cy="58477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s-MX" sz="3200" dirty="0" smtClean="0">
                <a:latin typeface="Aharoni" panose="02010803020104030203" pitchFamily="2" charset="-79"/>
                <a:cs typeface="Aharoni" panose="02010803020104030203" pitchFamily="2" charset="-79"/>
              </a:rPr>
              <a:t>ENTRAR EN EL CAPULLO</a:t>
            </a:r>
            <a:endParaRPr lang="es-MX" sz="3200" dirty="0">
              <a:latin typeface="Aharoni" panose="02010803020104030203" pitchFamily="2" charset="-79"/>
              <a:cs typeface="Aharoni" panose="02010803020104030203" pitchFamily="2" charset="-79"/>
            </a:endParaRPr>
          </a:p>
        </p:txBody>
      </p:sp>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84" y="131143"/>
            <a:ext cx="6101897" cy="28406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44929" y="3100388"/>
            <a:ext cx="11735252" cy="35394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MX" sz="2800" dirty="0" smtClean="0">
                <a:latin typeface="Aharoni" panose="02010803020104030203" pitchFamily="2" charset="-79"/>
                <a:cs typeface="Aharoni" panose="02010803020104030203" pitchFamily="2" charset="-79"/>
              </a:rPr>
              <a:t>EL CAPULLO COMIENZA A CONSTRUIRSE CUANDO CIERRAS TUS SENTIDOS AL MUNDO EXTERIOR Y LOS ABRES A TU MUNDO INTERNO</a:t>
            </a:r>
            <a:r>
              <a:rPr lang="es-MX" dirty="0" smtClean="0"/>
              <a:t>. </a:t>
            </a:r>
            <a:r>
              <a:rPr lang="es-MX" sz="2800" dirty="0" smtClean="0">
                <a:latin typeface="Aharoni" panose="02010803020104030203" pitchFamily="2" charset="-79"/>
                <a:cs typeface="Aharoni" panose="02010803020104030203" pitchFamily="2" charset="-79"/>
              </a:rPr>
              <a:t>ESCUCHAR TU VOZ INTERIOR.</a:t>
            </a:r>
          </a:p>
          <a:p>
            <a:endParaRPr lang="es-MX" sz="2800" dirty="0">
              <a:latin typeface="Aharoni" panose="02010803020104030203" pitchFamily="2" charset="-79"/>
              <a:cs typeface="Aharoni" panose="02010803020104030203" pitchFamily="2" charset="-79"/>
            </a:endParaRPr>
          </a:p>
          <a:p>
            <a:r>
              <a:rPr lang="es-MX" sz="2800" dirty="0" smtClean="0">
                <a:latin typeface="Aharoni" panose="02010803020104030203" pitchFamily="2" charset="-79"/>
                <a:cs typeface="Aharoni" panose="02010803020104030203" pitchFamily="2" charset="-79"/>
              </a:rPr>
              <a:t>EL MEJOR LUGAR, ES AQUEL EN EL QUE NOS SENTIMOS BIEN.</a:t>
            </a:r>
          </a:p>
          <a:p>
            <a:r>
              <a:rPr lang="es-MX" sz="2800" dirty="0" smtClean="0">
                <a:latin typeface="Aharoni" panose="02010803020104030203" pitchFamily="2" charset="-79"/>
                <a:cs typeface="Aharoni" panose="02010803020104030203" pitchFamily="2" charset="-79"/>
              </a:rPr>
              <a:t>NO SON LOS ACONTECIMIENTOS DE LA VIDA LO QUE DETERMINA LA FELICIDAD O LA DESDICHA ES LA MANERA DE INTERPRETARLOS Y DE AFRONTARLOS</a:t>
            </a:r>
            <a:r>
              <a:rPr lang="es-MX" sz="2800" dirty="0" smtClean="0">
                <a:latin typeface="Aharoni" panose="02010803020104030203" pitchFamily="2" charset="-79"/>
                <a:cs typeface="Aharoni" panose="02010803020104030203" pitchFamily="2" charset="-79"/>
              </a:rPr>
              <a:t>. </a:t>
            </a:r>
            <a:endParaRPr lang="es-MX" sz="3200" dirty="0">
              <a:latin typeface="Aharoni" panose="02010803020104030203" pitchFamily="2" charset="-79"/>
              <a:cs typeface="Aharoni" panose="02010803020104030203" pitchFamily="2" charset="-79"/>
            </a:endParaRPr>
          </a:p>
        </p:txBody>
      </p:sp>
      <p:sp>
        <p:nvSpPr>
          <p:cNvPr id="6" name="CuadroTexto 5"/>
          <p:cNvSpPr txBox="1"/>
          <p:nvPr/>
        </p:nvSpPr>
        <p:spPr>
          <a:xfrm>
            <a:off x="620485" y="1816301"/>
            <a:ext cx="4842992" cy="52322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s-MX" sz="2800" dirty="0" smtClean="0">
                <a:latin typeface="Aharoni" panose="02010803020104030203" pitchFamily="2" charset="-79"/>
                <a:cs typeface="Aharoni" panose="02010803020104030203" pitchFamily="2" charset="-79"/>
              </a:rPr>
              <a:t>AQUIETAR LAS EMOCIONES</a:t>
            </a:r>
            <a:endParaRPr lang="es-MX"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57752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637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p:cNvSpPr txBox="1"/>
          <p:nvPr/>
        </p:nvSpPr>
        <p:spPr>
          <a:xfrm>
            <a:off x="90048" y="3961763"/>
            <a:ext cx="8384026" cy="2062103"/>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marL="457200" indent="-4572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CAMBIAR LO ANTIGUO POR LO NUEVO.</a:t>
            </a:r>
          </a:p>
          <a:p>
            <a:pPr marL="457200" indent="-4572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ASIMILAR </a:t>
            </a:r>
            <a:r>
              <a:rPr lang="es-MX" sz="3200" dirty="0" smtClean="0">
                <a:latin typeface="Aharoni" panose="02010803020104030203" pitchFamily="2" charset="-79"/>
                <a:cs typeface="Aharoni" panose="02010803020104030203" pitchFamily="2" charset="-79"/>
              </a:rPr>
              <a:t>LOS CAMBIOS.</a:t>
            </a:r>
          </a:p>
          <a:p>
            <a:pPr marL="457200" indent="-4572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ACCIONAR LA FUERZA DE DECISION.</a:t>
            </a:r>
          </a:p>
          <a:p>
            <a:pPr marL="457200" indent="-457200">
              <a:buFont typeface="Wingdings" panose="05000000000000000000" pitchFamily="2" charset="2"/>
              <a:buChar char="v"/>
            </a:pPr>
            <a:r>
              <a:rPr lang="es-MX" sz="3200" dirty="0" smtClean="0">
                <a:latin typeface="Aharoni" panose="02010803020104030203" pitchFamily="2" charset="-79"/>
                <a:cs typeface="Aharoni" panose="02010803020104030203" pitchFamily="2" charset="-79"/>
              </a:rPr>
              <a:t>EJERCITAR </a:t>
            </a:r>
            <a:r>
              <a:rPr lang="es-MX" sz="3200" dirty="0" smtClean="0">
                <a:latin typeface="Aharoni" panose="02010803020104030203" pitchFamily="2" charset="-79"/>
                <a:cs typeface="Aharoni" panose="02010803020104030203" pitchFamily="2" charset="-79"/>
              </a:rPr>
              <a:t>EL DESAPEGO</a:t>
            </a:r>
            <a:endParaRPr lang="es-MX" sz="3200" dirty="0">
              <a:latin typeface="Aharoni" panose="02010803020104030203" pitchFamily="2" charset="-79"/>
              <a:cs typeface="Aharoni" panose="02010803020104030203" pitchFamily="2" charset="-79"/>
            </a:endParaRPr>
          </a:p>
        </p:txBody>
      </p:sp>
      <p:sp>
        <p:nvSpPr>
          <p:cNvPr id="4" name="CuadroTexto 3"/>
          <p:cNvSpPr txBox="1"/>
          <p:nvPr/>
        </p:nvSpPr>
        <p:spPr>
          <a:xfrm>
            <a:off x="429557" y="1605378"/>
            <a:ext cx="3230372" cy="646331"/>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s-MX" sz="3600" dirty="0" smtClean="0">
                <a:latin typeface="Aharoni" panose="02010803020104030203" pitchFamily="2" charset="-79"/>
                <a:cs typeface="Aharoni" panose="02010803020104030203" pitchFamily="2" charset="-79"/>
              </a:rPr>
              <a:t>CONSCIENCIA</a:t>
            </a:r>
            <a:endParaRPr lang="es-MX" sz="3600" dirty="0">
              <a:latin typeface="Aharoni" panose="02010803020104030203" pitchFamily="2" charset="-79"/>
              <a:cs typeface="Aharoni" panose="02010803020104030203" pitchFamily="2" charset="-79"/>
            </a:endParaRPr>
          </a:p>
        </p:txBody>
      </p:sp>
      <p:sp>
        <p:nvSpPr>
          <p:cNvPr id="5" name="CuadroTexto 4"/>
          <p:cNvSpPr txBox="1"/>
          <p:nvPr/>
        </p:nvSpPr>
        <p:spPr>
          <a:xfrm>
            <a:off x="5178815" y="1605378"/>
            <a:ext cx="2672526" cy="646331"/>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s-MX" sz="3600" dirty="0" smtClean="0">
                <a:latin typeface="Aharoni" panose="02010803020104030203" pitchFamily="2" charset="-79"/>
                <a:cs typeface="Aharoni" panose="02010803020104030203" pitchFamily="2" charset="-79"/>
              </a:rPr>
              <a:t>VOLUNTAD</a:t>
            </a:r>
            <a:endParaRPr lang="es-MX" sz="3600" dirty="0">
              <a:latin typeface="Aharoni" panose="02010803020104030203" pitchFamily="2" charset="-79"/>
              <a:cs typeface="Aharoni" panose="02010803020104030203" pitchFamily="2" charset="-79"/>
            </a:endParaRPr>
          </a:p>
        </p:txBody>
      </p:sp>
      <p:sp>
        <p:nvSpPr>
          <p:cNvPr id="6" name="CuadroTexto 5"/>
          <p:cNvSpPr txBox="1"/>
          <p:nvPr/>
        </p:nvSpPr>
        <p:spPr>
          <a:xfrm>
            <a:off x="9680695" y="1576938"/>
            <a:ext cx="1951175"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s-MX" sz="3600" dirty="0" smtClean="0">
                <a:latin typeface="Aharoni" panose="02010803020104030203" pitchFamily="2" charset="-79"/>
                <a:cs typeface="Aharoni" panose="02010803020104030203" pitchFamily="2" charset="-79"/>
              </a:rPr>
              <a:t>ACCION</a:t>
            </a:r>
            <a:endParaRPr lang="es-MX" sz="3600" dirty="0">
              <a:latin typeface="Aharoni" panose="02010803020104030203" pitchFamily="2" charset="-79"/>
              <a:cs typeface="Aharoni" panose="02010803020104030203" pitchFamily="2" charset="-79"/>
            </a:endParaRPr>
          </a:p>
        </p:txBody>
      </p:sp>
      <p:sp>
        <p:nvSpPr>
          <p:cNvPr id="7" name="Flecha derecha 6"/>
          <p:cNvSpPr/>
          <p:nvPr/>
        </p:nvSpPr>
        <p:spPr>
          <a:xfrm>
            <a:off x="3798263" y="1657787"/>
            <a:ext cx="1255079"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9" name="Flecha derecha 8"/>
          <p:cNvSpPr/>
          <p:nvPr/>
        </p:nvSpPr>
        <p:spPr>
          <a:xfrm>
            <a:off x="7976814" y="1670561"/>
            <a:ext cx="1452935"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 name="Rectángulo 1"/>
          <p:cNvSpPr/>
          <p:nvPr/>
        </p:nvSpPr>
        <p:spPr>
          <a:xfrm>
            <a:off x="90048" y="138410"/>
            <a:ext cx="11639989" cy="830997"/>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s-ES" sz="4800" b="1" dirty="0" smtClean="0">
                <a:ln w="22225">
                  <a:solidFill>
                    <a:schemeClr val="accent2"/>
                  </a:solidFill>
                  <a:prstDash val="solid"/>
                </a:ln>
                <a:solidFill>
                  <a:schemeClr val="accent2">
                    <a:lumMod val="40000"/>
                    <a:lumOff val="60000"/>
                  </a:schemeClr>
                </a:solidFill>
              </a:rPr>
              <a:t>TRES ELEMENTOS PARA SER MARIPOSA</a:t>
            </a:r>
            <a:endParaRPr lang="es-ES" sz="4800" b="1" dirty="0">
              <a:ln w="22225">
                <a:solidFill>
                  <a:schemeClr val="accent2"/>
                </a:solidFill>
                <a:prstDash val="solid"/>
              </a:ln>
              <a:solidFill>
                <a:schemeClr val="accent2">
                  <a:lumMod val="40000"/>
                  <a:lumOff val="60000"/>
                </a:schemeClr>
              </a:solidFill>
            </a:endParaRPr>
          </a:p>
        </p:txBody>
      </p:sp>
      <p:pic>
        <p:nvPicPr>
          <p:cNvPr id="8194" name="Picture 2" descr="210 ideas de Bellas Mariposas | mariposas, mariposas en movimiento,  mariposas fondos de panta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918" y="2571749"/>
            <a:ext cx="3362082" cy="418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421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442912" y="783026"/>
            <a:ext cx="5557837" cy="526297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2400" dirty="0" smtClean="0">
                <a:latin typeface="Aharoni" panose="02010803020104030203" pitchFamily="2" charset="-79"/>
                <a:cs typeface="Aharoni" panose="02010803020104030203" pitchFamily="2" charset="-79"/>
              </a:rPr>
              <a:t>TODO LO QUE VIVISTE, LO QUE PASASTE, TODOS</a:t>
            </a:r>
          </a:p>
          <a:p>
            <a:pPr algn="ctr"/>
            <a:r>
              <a:rPr lang="es-MX" sz="2400" dirty="0" smtClean="0">
                <a:latin typeface="Aharoni" panose="02010803020104030203" pitchFamily="2" charset="-79"/>
                <a:cs typeface="Aharoni" panose="02010803020104030203" pitchFamily="2" charset="-79"/>
              </a:rPr>
              <a:t>LOS OBSTACULOS SUPERADOS Y LOS NO SUPERADOS, TODAS LAS CONQUISTAS Y FRACASOS, EN FIN TODO LO QUE HICISTE PARA EL MUNDO Y LO QUE EL MUNDO TE HIZO, TE SERVIRA COMO MATERIAL PARA QUE LO UTILICES EN TU TRANSFORMACION DENTRO DEL CAPULLO…</a:t>
            </a:r>
          </a:p>
          <a:p>
            <a:pPr algn="ctr"/>
            <a:r>
              <a:rPr lang="es-MX" sz="2400" dirty="0" smtClean="0">
                <a:latin typeface="Aharoni" panose="02010803020104030203" pitchFamily="2" charset="-79"/>
                <a:cs typeface="Aharoni" panose="02010803020104030203" pitchFamily="2" charset="-79"/>
              </a:rPr>
              <a:t>AL ENTRAR AL CAPULLO NADA SE PIERDE, NADA SE ADQUIERE, TODO SE TRANSFORMA…</a:t>
            </a:r>
            <a:endParaRPr lang="es-MX" sz="2400" dirty="0">
              <a:latin typeface="Aharoni" panose="02010803020104030203" pitchFamily="2" charset="-79"/>
              <a:cs typeface="Aharoni" panose="02010803020104030203" pitchFamily="2" charset="-79"/>
            </a:endParaRPr>
          </a:p>
        </p:txBody>
      </p:sp>
      <p:pic>
        <p:nvPicPr>
          <p:cNvPr id="9218" name="Picture 2" descr="Maripo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214" y="128194"/>
            <a:ext cx="5786436" cy="65726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151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13410" y="209848"/>
            <a:ext cx="11302328" cy="1446550"/>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s-ES" sz="4400" b="1" dirty="0" smtClean="0">
                <a:ln w="6600">
                  <a:solidFill>
                    <a:schemeClr val="accent2"/>
                  </a:solidFill>
                  <a:prstDash val="solid"/>
                </a:ln>
                <a:solidFill>
                  <a:srgbClr val="FFFFFF"/>
                </a:solidFill>
                <a:effectLst>
                  <a:outerShdw dist="38100" dir="2700000" algn="tl" rotWithShape="0">
                    <a:schemeClr val="accent2"/>
                  </a:outerShdw>
                </a:effectLst>
              </a:rPr>
              <a:t>PARA TRANSFORMARSE, ES PRECISO</a:t>
            </a:r>
          </a:p>
          <a:p>
            <a:pPr algn="ctr"/>
            <a:r>
              <a:rPr lang="es-ES" sz="4400" b="1" dirty="0" smtClean="0">
                <a:ln w="6600">
                  <a:solidFill>
                    <a:schemeClr val="accent2"/>
                  </a:solidFill>
                  <a:prstDash val="solid"/>
                </a:ln>
                <a:solidFill>
                  <a:srgbClr val="FFFFFF"/>
                </a:solidFill>
                <a:effectLst>
                  <a:outerShdw dist="38100" dir="2700000" algn="tl" rotWithShape="0">
                    <a:schemeClr val="accent2"/>
                  </a:outerShdw>
                </a:effectLst>
              </a:rPr>
              <a:t>CAMBIAR LA MANERA DE PENSAR</a:t>
            </a:r>
            <a:r>
              <a:rPr lang="es-ES" sz="4400" dirty="0" smtClean="0">
                <a:ln w="0"/>
                <a:solidFill>
                  <a:schemeClr val="tx1"/>
                </a:solidFill>
                <a:effectLst>
                  <a:outerShdw blurRad="38100" dist="19050" dir="2700000" algn="tl" rotWithShape="0">
                    <a:schemeClr val="dk1">
                      <a:alpha val="40000"/>
                    </a:schemeClr>
                  </a:outerShdw>
                </a:effectLst>
              </a:rPr>
              <a:t>…</a:t>
            </a:r>
            <a:endParaRPr lang="es-ES" sz="4400" dirty="0">
              <a:ln w="0"/>
              <a:solidFill>
                <a:schemeClr val="tx1"/>
              </a:solidFill>
              <a:effectLst>
                <a:outerShdw blurRad="38100" dist="19050" dir="2700000" algn="tl" rotWithShape="0">
                  <a:schemeClr val="dk1">
                    <a:alpha val="40000"/>
                  </a:schemeClr>
                </a:outerShdw>
              </a:effectLst>
            </a:endParaRPr>
          </a:p>
        </p:txBody>
      </p:sp>
      <p:sp>
        <p:nvSpPr>
          <p:cNvPr id="3" name="CuadroTexto 2"/>
          <p:cNvSpPr txBox="1"/>
          <p:nvPr/>
        </p:nvSpPr>
        <p:spPr>
          <a:xfrm>
            <a:off x="313410" y="2085975"/>
            <a:ext cx="11302328"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s-MX" sz="2800" dirty="0" smtClean="0">
                <a:latin typeface="Aharoni" panose="02010803020104030203" pitchFamily="2" charset="-79"/>
                <a:cs typeface="Aharoni" panose="02010803020104030203" pitchFamily="2" charset="-79"/>
              </a:rPr>
              <a:t>DISTORSIONES COGNITIVAS: SON PENSAMIENTOS EQUIVOCADOS, LIMITAN, EQUIVOCACIONES AL INTERPRETAR LOS HECHOS Y GENERAN MULTIPLES CONSECUENCIAS NEGATIVAS…</a:t>
            </a:r>
            <a:endParaRPr lang="es-MX" sz="2800" dirty="0">
              <a:latin typeface="Aharoni" panose="02010803020104030203" pitchFamily="2" charset="-79"/>
              <a:cs typeface="Aharoni" panose="02010803020104030203" pitchFamily="2" charset="-79"/>
            </a:endParaRPr>
          </a:p>
        </p:txBody>
      </p:sp>
      <p:pic>
        <p:nvPicPr>
          <p:cNvPr id="10242" name="Picture 2" descr="Imagenes d mariposas con movimiento - Imag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10" y="3744913"/>
            <a:ext cx="6230265" cy="2984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alería de imágenes: Imágenes de maripos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4" y="3744913"/>
            <a:ext cx="5072063" cy="298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59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85142" y="274935"/>
            <a:ext cx="5049460" cy="923330"/>
          </a:xfrm>
          <a:prstGeom prst="rect">
            <a:avLst/>
          </a:prstGeom>
        </p:spPr>
        <p:style>
          <a:lnRef idx="3">
            <a:schemeClr val="lt1"/>
          </a:lnRef>
          <a:fillRef idx="1">
            <a:schemeClr val="accent6"/>
          </a:fillRef>
          <a:effectRef idx="1">
            <a:schemeClr val="accent6"/>
          </a:effectRef>
          <a:fontRef idx="minor">
            <a:schemeClr val="lt1"/>
          </a:fontRef>
        </p:style>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PENSAMIENTOS:</a:t>
            </a:r>
            <a:endParaRPr lang="es-ES" sz="5400" b="1" cap="none" spc="0" dirty="0">
              <a:ln w="22225">
                <a:solidFill>
                  <a:schemeClr val="accent2"/>
                </a:solidFill>
                <a:prstDash val="solid"/>
              </a:ln>
              <a:solidFill>
                <a:schemeClr val="accent2">
                  <a:lumMod val="40000"/>
                  <a:lumOff val="60000"/>
                </a:schemeClr>
              </a:solidFill>
              <a:effectLst/>
            </a:endParaRPr>
          </a:p>
        </p:txBody>
      </p:sp>
      <p:graphicFrame>
        <p:nvGraphicFramePr>
          <p:cNvPr id="7" name="Diagrama 6"/>
          <p:cNvGraphicFramePr/>
          <p:nvPr>
            <p:extLst>
              <p:ext uri="{D42A27DB-BD31-4B8C-83A1-F6EECF244321}">
                <p14:modId xmlns:p14="http://schemas.microsoft.com/office/powerpoint/2010/main" val="3812764408"/>
              </p:ext>
            </p:extLst>
          </p:nvPr>
        </p:nvGraphicFramePr>
        <p:xfrm>
          <a:off x="405977" y="1765935"/>
          <a:ext cx="9309100" cy="4347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8" name="Picture 4" descr="Fondos de pantalla abstractos de mariposas - Imagu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4321" y="62696"/>
            <a:ext cx="5336275" cy="170323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 1001 + ideas de tatuajes de mariposas super bonitos | Dibujos de  mariposas, Tatuajes de mariposa, Mariposas acuarel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5570" y="2068278"/>
            <a:ext cx="1893552" cy="385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490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155575" y="397246"/>
            <a:ext cx="11636091"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MX" sz="2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haroni" panose="02010803020104030203" pitchFamily="2" charset="-79"/>
                <a:cs typeface="Aharoni" panose="02010803020104030203" pitchFamily="2" charset="-79"/>
              </a:rPr>
              <a:t>NO EXISTEN SITUACIONES BUENAS O MALAS, SOLO DIFERENTES ANGULOS DESDE LOS CUALES PUEDEN PERCIBIRSE. AL IGUAL QUE NO EXISTEN EMOCIONES POSITIVAS O NEGATIVAS, SINO PLACENTERAS Y DISPLACENTERAS</a:t>
            </a:r>
            <a:endParaRPr lang="es-MX"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Aharoni" panose="02010803020104030203" pitchFamily="2" charset="-79"/>
              <a:cs typeface="Aharoni" panose="02010803020104030203" pitchFamily="2" charset="-79"/>
            </a:endParaRPr>
          </a:p>
        </p:txBody>
      </p:sp>
      <p:sp>
        <p:nvSpPr>
          <p:cNvPr id="4" name="CuadroTexto 3"/>
          <p:cNvSpPr txBox="1"/>
          <p:nvPr/>
        </p:nvSpPr>
        <p:spPr>
          <a:xfrm>
            <a:off x="155576" y="6211950"/>
            <a:ext cx="1151326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sz="2800" dirty="0" smtClean="0">
                <a:latin typeface="Aharoni" panose="02010803020104030203" pitchFamily="2" charset="-79"/>
                <a:cs typeface="Aharoni" panose="02010803020104030203" pitchFamily="2" charset="-79"/>
              </a:rPr>
              <a:t>HAY UN TIEMPO PARA APRENDER Y OTRO PARA ENSEÑAR</a:t>
            </a:r>
            <a:endParaRPr lang="es-MX" sz="2800" dirty="0">
              <a:latin typeface="Aharoni" panose="02010803020104030203" pitchFamily="2" charset="-79"/>
              <a:cs typeface="Aharoni" panose="02010803020104030203" pitchFamily="2" charset="-79"/>
            </a:endParaRPr>
          </a:p>
        </p:txBody>
      </p:sp>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2104492"/>
            <a:ext cx="11513260" cy="39698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953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812415" y="485392"/>
            <a:ext cx="10175285" cy="1754326"/>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prstTxWarp prst="textWave2">
              <a:avLst/>
            </a:prstTxWarp>
            <a:spAutoFit/>
          </a:bodyPr>
          <a:lstStyle/>
          <a:p>
            <a:pPr algn="ctr"/>
            <a:r>
              <a:rPr lang="es-ES" sz="5400" dirty="0" smtClean="0">
                <a:ln w="0">
                  <a:solidFill>
                    <a:srgbClr val="0070C0"/>
                  </a:solidFill>
                </a:ln>
                <a:effectLst>
                  <a:outerShdw blurRad="38100" dist="19050" dir="2700000" algn="tl" rotWithShape="0">
                    <a:schemeClr val="dk1">
                      <a:alpha val="40000"/>
                    </a:schemeClr>
                  </a:outerShdw>
                </a:effectLst>
              </a:rPr>
              <a:t>LO QUE NIEGAS TE ATA… LO QUE</a:t>
            </a:r>
          </a:p>
          <a:p>
            <a:pPr algn="ctr"/>
            <a:r>
              <a:rPr lang="es-ES" sz="5400" b="0" cap="none" spc="0" dirty="0" smtClean="0">
                <a:ln w="0">
                  <a:solidFill>
                    <a:srgbClr val="0070C0"/>
                  </a:solidFill>
                </a:ln>
                <a:effectLst>
                  <a:outerShdw blurRad="38100" dist="19050" dir="2700000" algn="tl" rotWithShape="0">
                    <a:schemeClr val="dk1">
                      <a:alpha val="40000"/>
                    </a:schemeClr>
                  </a:outerShdw>
                </a:effectLst>
              </a:rPr>
              <a:t>ACEPTAS TE TRANSFORMA</a:t>
            </a:r>
            <a:endParaRPr lang="es-ES" sz="5400" b="0" cap="none" spc="0" dirty="0">
              <a:ln w="0">
                <a:solidFill>
                  <a:srgbClr val="0070C0"/>
                </a:solidFill>
              </a:ln>
              <a:effectLst>
                <a:outerShdw blurRad="38100" dist="19050" dir="2700000" algn="tl" rotWithShape="0">
                  <a:schemeClr val="dk1">
                    <a:alpha val="40000"/>
                  </a:schemeClr>
                </a:outerShdw>
              </a:effectLst>
            </a:endParaRPr>
          </a:p>
        </p:txBody>
      </p:sp>
      <p:pic>
        <p:nvPicPr>
          <p:cNvPr id="12290" name="Picture 2" descr="Regresó Alas de Mariposas.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07" y="2511188"/>
            <a:ext cx="11600597" cy="38623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750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436728" y="791570"/>
            <a:ext cx="6455391" cy="440120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2800" dirty="0" smtClean="0">
                <a:latin typeface="Aharoni" panose="02010803020104030203" pitchFamily="2" charset="-79"/>
                <a:cs typeface="Aharoni" panose="02010803020104030203" pitchFamily="2" charset="-79"/>
              </a:rPr>
              <a:t>NUESTRA VIDA ESTA LLENA DE METAMORFOSIS, Y A TRAVES DE ELLAS NOS ACERCAMOS CADA VEZ MAS A LA MISION QUE EL CREADOR NOS CONFIO. CUANDO ESA MISION SE HAYA CUMPLIDO, ESTAREMOS LISTOS PARA LA METAMORFOSIS FINAL. ESE ES EL VUELO MAS LIBRE…MAS ALTO…Y MAS PLENO QUE PODEMOS REALIZAR</a:t>
            </a:r>
            <a:endParaRPr lang="es-MX" sz="2800" dirty="0">
              <a:latin typeface="Aharoni" panose="02010803020104030203" pitchFamily="2" charset="-79"/>
              <a:cs typeface="Aharoni" panose="02010803020104030203" pitchFamily="2" charset="-79"/>
            </a:endParaRPr>
          </a:p>
        </p:txBody>
      </p:sp>
      <p:pic>
        <p:nvPicPr>
          <p:cNvPr id="13314" name="Picture 2" descr="Solo Mariposas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820" y="177421"/>
            <a:ext cx="4484664" cy="615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566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18906" y="797342"/>
            <a:ext cx="7865035" cy="3785652"/>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s-ES"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Y PARA REFLEXIONAR…</a:t>
            </a:r>
          </a:p>
          <a:p>
            <a:pPr algn="ctr"/>
            <a:endParaRPr lang="es-ES" sz="6000" b="1" dirty="0">
              <a:ln w="9525">
                <a:solidFill>
                  <a:schemeClr val="bg1"/>
                </a:solidFill>
                <a:prstDash val="solid"/>
              </a:ln>
              <a:effectLst>
                <a:outerShdw blurRad="12700" dist="38100" dir="2700000" algn="tl" rotWithShape="0">
                  <a:schemeClr val="bg1">
                    <a:lumMod val="50000"/>
                  </a:schemeClr>
                </a:outerShdw>
              </a:effectLst>
            </a:endParaRPr>
          </a:p>
          <a:p>
            <a:pPr algn="ctr"/>
            <a:r>
              <a:rPr lang="es-ES"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EL CAFÉ…</a:t>
            </a:r>
            <a:endParaRPr lang="es-E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4340" name="Picture 4" descr="Las mejores 90 ideas de fotos de mariposas en 2022 | fotos de mariposas,  mariposa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046" y="177420"/>
            <a:ext cx="3779577" cy="604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666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os hermosas mariposas en las plantas.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005262" y="1128712"/>
            <a:ext cx="6867525" cy="3416320"/>
          </a:xfrm>
          <a:prstGeom prst="rect">
            <a:avLst/>
          </a:prstGeom>
        </p:spPr>
        <p:txBody>
          <a:bodyPr wrap="square">
            <a:spAutoFit/>
            <a:scene3d>
              <a:camera prst="isometricOffAxis1Right"/>
              <a:lightRig rig="threePt" dir="t"/>
            </a:scene3d>
          </a:bodyPr>
          <a:lstStyle/>
          <a:p>
            <a:pPr algn="ctr"/>
            <a:r>
              <a:rPr lang="es-E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ALGUNA VEZ HAS INTENTADO VOLAR</a:t>
            </a:r>
          </a:p>
          <a:p>
            <a:pPr algn="ctr"/>
            <a:r>
              <a:rPr lang="es-E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 QUERER ALCANZAR EL CIELO?</a:t>
            </a:r>
          </a:p>
          <a:p>
            <a:pPr algn="ctr"/>
            <a:endParaRPr lang="es-E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58964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3"/>
          <p:cNvSpPr>
            <a:spLocks noGrp="1"/>
          </p:cNvSpPr>
          <p:nvPr>
            <p:ph type="title"/>
          </p:nvPr>
        </p:nvSpPr>
        <p:spPr>
          <a:xfrm>
            <a:off x="839788" y="457200"/>
            <a:ext cx="3932237" cy="530225"/>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s-MX" dirty="0" smtClean="0">
                <a:latin typeface="Aharoni" panose="02010803020104030203" pitchFamily="2" charset="-79"/>
                <a:cs typeface="Aharoni" panose="02010803020104030203" pitchFamily="2" charset="-79"/>
              </a:rPr>
              <a:t>EL CAFE</a:t>
            </a:r>
            <a:endParaRPr lang="es-MX" dirty="0">
              <a:latin typeface="Aharoni" panose="02010803020104030203" pitchFamily="2" charset="-79"/>
              <a:cs typeface="Aharoni" panose="02010803020104030203" pitchFamily="2" charset="-79"/>
            </a:endParaRPr>
          </a:p>
        </p:txBody>
      </p:sp>
      <p:sp>
        <p:nvSpPr>
          <p:cNvPr id="5" name="Marcador de contenido 4"/>
          <p:cNvSpPr>
            <a:spLocks noGrp="1"/>
          </p:cNvSpPr>
          <p:nvPr>
            <p:ph idx="4294967295"/>
          </p:nvPr>
        </p:nvSpPr>
        <p:spPr>
          <a:xfrm>
            <a:off x="5316879" y="1173707"/>
            <a:ext cx="5195997" cy="4572000"/>
          </a:xfrm>
          <a:prstGeom prst="rect">
            <a:avLst/>
          </a:prstGeom>
        </p:spPr>
        <p:txBody>
          <a:bodyPr/>
          <a:lstStyle/>
          <a:p>
            <a:endParaRPr lang="es-MX" dirty="0"/>
          </a:p>
        </p:txBody>
      </p:sp>
      <p:sp>
        <p:nvSpPr>
          <p:cNvPr id="6" name="Marcador de texto 5"/>
          <p:cNvSpPr>
            <a:spLocks noGrp="1"/>
          </p:cNvSpPr>
          <p:nvPr>
            <p:ph type="body" sz="half" idx="2"/>
          </p:nvPr>
        </p:nvSpPr>
        <p:spPr>
          <a:xfrm>
            <a:off x="709684" y="1173707"/>
            <a:ext cx="4062341" cy="4695281"/>
          </a:xfrm>
        </p:spPr>
        <p:style>
          <a:lnRef idx="3">
            <a:schemeClr val="lt1"/>
          </a:lnRef>
          <a:fillRef idx="1">
            <a:schemeClr val="accent3"/>
          </a:fillRef>
          <a:effectRef idx="1">
            <a:schemeClr val="accent3"/>
          </a:effectRef>
          <a:fontRef idx="minor">
            <a:schemeClr val="lt1"/>
          </a:fontRef>
        </p:style>
        <p:txBody>
          <a:bodyPr>
            <a:normAutofit fontScale="92500" lnSpcReduction="10000"/>
          </a:bodyPr>
          <a:lstStyle/>
          <a:p>
            <a:pPr algn="ctr"/>
            <a:r>
              <a:rPr lang="es-MX" sz="2800" cap="none"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UN HIJO SE QUEJABA CON SU MADRE ACERCA DE SU VIDA Y DE COMO LE RESULTABA DIFICIL SALIR ADELANTE. ESTABA CANSADO DE LUCHAR, CUANDO SOLUCIONABA UN PROBLEMA APARECIA OTRO</a:t>
            </a:r>
            <a:r>
              <a:rPr lang="es-MX" cap="none" dirty="0" smtClean="0">
                <a:ln w="0"/>
                <a:solidFill>
                  <a:schemeClr val="tx1"/>
                </a:solidFill>
                <a:effectLst>
                  <a:outerShdw blurRad="38100" dist="19050" dir="2700000" algn="tl" rotWithShape="0">
                    <a:schemeClr val="dk1">
                      <a:alpha val="40000"/>
                    </a:schemeClr>
                  </a:outerShdw>
                </a:effectLst>
              </a:rPr>
              <a:t>,</a:t>
            </a:r>
            <a:endParaRPr lang="es-MX" cap="none" dirty="0">
              <a:ln w="0"/>
              <a:solidFill>
                <a:schemeClr val="tx1"/>
              </a:solidFill>
              <a:effectLst>
                <a:outerShdw blurRad="38100" dist="19050" dir="2700000" algn="tl" rotWithShape="0">
                  <a:schemeClr val="dk1">
                    <a:alpha val="40000"/>
                  </a:schemeClr>
                </a:outerShdw>
              </a:effectLst>
            </a:endParaRPr>
          </a:p>
        </p:txBody>
      </p:sp>
      <p:pic>
        <p:nvPicPr>
          <p:cNvPr id="1026" name="Picture 2" descr="Resultado de imagen para depre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878" y="1173707"/>
            <a:ext cx="5195997" cy="45719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420795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486" y="294248"/>
            <a:ext cx="3401064" cy="844062"/>
          </a:xfrm>
        </p:spPr>
        <p:style>
          <a:lnRef idx="2">
            <a:schemeClr val="accent1">
              <a:shade val="50000"/>
            </a:schemeClr>
          </a:lnRef>
          <a:fillRef idx="1">
            <a:schemeClr val="accent1"/>
          </a:fillRef>
          <a:effectRef idx="0">
            <a:schemeClr val="accent1"/>
          </a:effectRef>
          <a:fontRef idx="minor">
            <a:schemeClr val="lt1"/>
          </a:fontRef>
        </p:style>
        <p:txBody>
          <a:bodyPr/>
          <a:lstStyle/>
          <a:p>
            <a:r>
              <a:rPr lang="es-MX" sz="2800" dirty="0" smtClean="0">
                <a:latin typeface="Aharoni" panose="02010803020104030203" pitchFamily="2" charset="-79"/>
                <a:cs typeface="Aharoni" panose="02010803020104030203" pitchFamily="2" charset="-79"/>
              </a:rPr>
              <a:t>EL CAFE</a:t>
            </a:r>
            <a:endParaRPr lang="es-MX" sz="2800" dirty="0">
              <a:latin typeface="Aharoni" panose="02010803020104030203" pitchFamily="2" charset="-79"/>
              <a:cs typeface="Aharoni" panose="02010803020104030203" pitchFamily="2" charset="-79"/>
            </a:endParaRPr>
          </a:p>
        </p:txBody>
      </p:sp>
      <p:sp>
        <p:nvSpPr>
          <p:cNvPr id="4" name="Marcador de texto 3"/>
          <p:cNvSpPr>
            <a:spLocks noGrp="1"/>
          </p:cNvSpPr>
          <p:nvPr>
            <p:ph type="body" sz="half" idx="2"/>
          </p:nvPr>
        </p:nvSpPr>
        <p:spPr>
          <a:xfrm>
            <a:off x="564110" y="1447801"/>
            <a:ext cx="4275176" cy="5023338"/>
          </a:xfrm>
        </p:spPr>
        <p:style>
          <a:lnRef idx="3">
            <a:schemeClr val="lt1"/>
          </a:lnRef>
          <a:fillRef idx="1">
            <a:schemeClr val="accent5"/>
          </a:fillRef>
          <a:effectRef idx="1">
            <a:schemeClr val="accent5"/>
          </a:effectRef>
          <a:fontRef idx="minor">
            <a:schemeClr val="lt1"/>
          </a:fontRef>
        </p:style>
        <p:txBody>
          <a:bodyPr>
            <a:normAutofit fontScale="92500"/>
          </a:bodyPr>
          <a:lstStyle/>
          <a:p>
            <a:pPr algn="ctr"/>
            <a:r>
              <a:rPr lang="es-MX" sz="2800" cap="none"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SU MADRE LO LLEVO A LA COCINA ALLI LLENO TRES OLLAS CON AGUA, Y LAS COLOCO SOBRE EL FUEGO. EN UNA COLOCO ZANAHORIAS, EN OTRA PUSO HUEVOS Y EN LA TERCERA GRANOS DE CAFÉ. LAS DEJO HERVIR SIN DECIR PALABRAS</a:t>
            </a:r>
            <a:r>
              <a:rPr lang="es-MX" sz="2400" dirty="0" smtClean="0">
                <a:latin typeface="Aharoni" panose="02010803020104030203" pitchFamily="2" charset="-79"/>
                <a:cs typeface="Aharoni" panose="02010803020104030203" pitchFamily="2" charset="-79"/>
              </a:rPr>
              <a:t>.</a:t>
            </a:r>
            <a:endParaRPr lang="es-MX" sz="2400" dirty="0">
              <a:latin typeface="Aharoni" panose="02010803020104030203" pitchFamily="2" charset="-79"/>
              <a:cs typeface="Aharoni" panose="02010803020104030203" pitchFamily="2" charset="-79"/>
            </a:endParaRPr>
          </a:p>
        </p:txBody>
      </p:sp>
      <p:pic>
        <p:nvPicPr>
          <p:cNvPr id="2058" name="Picture 10" descr="Resultado de imagen para ollas en el fuego"/>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401994" y="603738"/>
            <a:ext cx="6203852" cy="57267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25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11465" y="218244"/>
            <a:ext cx="3401064" cy="859302"/>
          </a:xfrm>
        </p:spPr>
        <p:style>
          <a:lnRef idx="2">
            <a:schemeClr val="accent5">
              <a:shade val="50000"/>
            </a:schemeClr>
          </a:lnRef>
          <a:fillRef idx="1">
            <a:schemeClr val="accent5"/>
          </a:fillRef>
          <a:effectRef idx="0">
            <a:schemeClr val="accent5"/>
          </a:effectRef>
          <a:fontRef idx="minor">
            <a:schemeClr val="lt1"/>
          </a:fontRef>
        </p:style>
        <p:txBody>
          <a:bodyPr/>
          <a:lstStyle/>
          <a:p>
            <a:r>
              <a:rPr lang="es-MX" sz="2800" dirty="0" smtClean="0">
                <a:latin typeface="Aharoni" panose="02010803020104030203" pitchFamily="2" charset="-79"/>
                <a:cs typeface="Aharoni" panose="02010803020104030203" pitchFamily="2" charset="-79"/>
              </a:rPr>
              <a:t>EL CAFE</a:t>
            </a:r>
            <a:endParaRPr lang="es-MX" sz="2800" dirty="0">
              <a:latin typeface="Aharoni" panose="02010803020104030203" pitchFamily="2" charset="-79"/>
              <a:cs typeface="Aharoni" panose="02010803020104030203" pitchFamily="2" charset="-79"/>
            </a:endParaRPr>
          </a:p>
        </p:txBody>
      </p:sp>
      <p:sp>
        <p:nvSpPr>
          <p:cNvPr id="4" name="Marcador de texto 3"/>
          <p:cNvSpPr>
            <a:spLocks noGrp="1"/>
          </p:cNvSpPr>
          <p:nvPr>
            <p:ph type="body" sz="half" idx="2"/>
          </p:nvPr>
        </p:nvSpPr>
        <p:spPr>
          <a:xfrm>
            <a:off x="145033" y="1444746"/>
            <a:ext cx="4584666" cy="4762695"/>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s-MX" sz="2200" cap="none"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EL HIJO ESPERO IMPACIENTEMENTE, PREGUNTANDOSE QUE ESTARIA HACIENDO SU MADRE. A LOS VEINTE MINUTOS SU MADRE APAGO EL FUEGO. SACO LAS ZANAHORIAS Y LAS COLOCO EN UN TAZON. SACO LOS HUEVOS Y LOS PUSO EN UN PALTO Y POR ULTIMO SACO EL CAFÉ Y LO COLOCO EN UNA TAZA</a:t>
            </a:r>
            <a:endParaRPr lang="es-MX" sz="2200" cap="none"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pic>
        <p:nvPicPr>
          <p:cNvPr id="3074" name="Picture 2" descr="Imagen relacionada"/>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022376" y="516987"/>
            <a:ext cx="2799260" cy="29014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HUEV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735" y="516987"/>
            <a:ext cx="3390314" cy="309841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tazas de ca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255" y="3798799"/>
            <a:ext cx="4668960" cy="268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41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7163" y="434926"/>
            <a:ext cx="3401064" cy="662354"/>
          </a:xfrm>
        </p:spPr>
        <p:style>
          <a:lnRef idx="2">
            <a:schemeClr val="accent4">
              <a:shade val="50000"/>
            </a:schemeClr>
          </a:lnRef>
          <a:fillRef idx="1">
            <a:schemeClr val="accent4"/>
          </a:fillRef>
          <a:effectRef idx="0">
            <a:schemeClr val="accent4"/>
          </a:effectRef>
          <a:fontRef idx="minor">
            <a:schemeClr val="lt1"/>
          </a:fontRef>
        </p:style>
        <p:txBody>
          <a:bodyPr/>
          <a:lstStyle/>
          <a:p>
            <a:r>
              <a:rPr lang="es-MX" sz="2800" dirty="0" smtClean="0">
                <a:latin typeface="Aharoni" panose="02010803020104030203" pitchFamily="2" charset="-79"/>
                <a:cs typeface="Aharoni" panose="02010803020104030203" pitchFamily="2" charset="-79"/>
              </a:rPr>
              <a:t>EL CAFE</a:t>
            </a:r>
            <a:endParaRPr lang="es-MX" sz="2800" dirty="0">
              <a:latin typeface="Aharoni" panose="02010803020104030203" pitchFamily="2" charset="-79"/>
              <a:cs typeface="Aharoni" panose="02010803020104030203" pitchFamily="2" charset="-79"/>
            </a:endParaRPr>
          </a:p>
        </p:txBody>
      </p:sp>
      <p:sp>
        <p:nvSpPr>
          <p:cNvPr id="4" name="Marcador de texto 3"/>
          <p:cNvSpPr>
            <a:spLocks noGrp="1"/>
          </p:cNvSpPr>
          <p:nvPr>
            <p:ph type="body" sz="half" idx="2"/>
          </p:nvPr>
        </p:nvSpPr>
        <p:spPr>
          <a:xfrm>
            <a:off x="434075" y="1347033"/>
            <a:ext cx="5259914" cy="512064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s-MX" sz="2200" cap="none"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MIRANDO A SU HIJO LE DIJO; - ¿QUE VEZ? ZANAHORIAS, HUEVOS Y CAFÉ FUE LA RESPUESTA DEL HIJO. LE HIZO ACERCARSE MAS Y LO HIZO QUE TOCARA LAS ZANAHORIAS, EL LO HIZO Y NOTO QUE ESTABAN BLANDAS.  LUEGO LE PIDIO QUE TOMARA UN HUEVO Y LO QUEBRARA, AL QUITAR LA CASCARA NOTO QUE ESTABA DURO. FINALMENTE LE PIDIO QUE PROBARA EL CAFÉ, EL SONRIO MIENTRAS SABOREABA SU AROMA</a:t>
            </a:r>
            <a:r>
              <a:rPr lang="es-MX" sz="2400" dirty="0" smtClean="0">
                <a:latin typeface="Aharoni" panose="02010803020104030203" pitchFamily="2" charset="-79"/>
                <a:cs typeface="Aharoni" panose="02010803020104030203" pitchFamily="2" charset="-79"/>
              </a:rPr>
              <a:t>.</a:t>
            </a:r>
            <a:endParaRPr lang="es-MX" sz="2400" dirty="0">
              <a:latin typeface="Aharoni" panose="02010803020104030203" pitchFamily="2" charset="-79"/>
              <a:cs typeface="Aharoni" panose="02010803020104030203" pitchFamily="2" charset="-79"/>
            </a:endParaRPr>
          </a:p>
        </p:txBody>
      </p:sp>
      <p:pic>
        <p:nvPicPr>
          <p:cNvPr id="4098" name="Picture 2" descr="Imagen relacionada"/>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416675" y="914400"/>
            <a:ext cx="5195888" cy="530351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824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034" y="444375"/>
            <a:ext cx="3401064" cy="718624"/>
          </a:xfrm>
        </p:spPr>
        <p:style>
          <a:lnRef idx="2">
            <a:schemeClr val="accent3">
              <a:shade val="50000"/>
            </a:schemeClr>
          </a:lnRef>
          <a:fillRef idx="1">
            <a:schemeClr val="accent3"/>
          </a:fillRef>
          <a:effectRef idx="0">
            <a:schemeClr val="accent3"/>
          </a:effectRef>
          <a:fontRef idx="minor">
            <a:schemeClr val="lt1"/>
          </a:fontRef>
        </p:style>
        <p:txBody>
          <a:bodyPr/>
          <a:lstStyle/>
          <a:p>
            <a:r>
              <a:rPr lang="es-MX" sz="2800" dirty="0" smtClean="0">
                <a:latin typeface="Aharoni" panose="02010803020104030203" pitchFamily="2" charset="-79"/>
                <a:cs typeface="Aharoni" panose="02010803020104030203" pitchFamily="2" charset="-79"/>
              </a:rPr>
              <a:t>EL CAFE</a:t>
            </a:r>
            <a:endParaRPr lang="es-MX" sz="2800" dirty="0">
              <a:latin typeface="Aharoni" panose="02010803020104030203" pitchFamily="2" charset="-79"/>
              <a:cs typeface="Aharoni" panose="02010803020104030203" pitchFamily="2" charset="-79"/>
            </a:endParaRPr>
          </a:p>
        </p:txBody>
      </p:sp>
      <p:sp>
        <p:nvSpPr>
          <p:cNvPr id="4" name="Marcador de texto 3"/>
          <p:cNvSpPr>
            <a:spLocks noGrp="1"/>
          </p:cNvSpPr>
          <p:nvPr>
            <p:ph type="body" sz="half" idx="2"/>
          </p:nvPr>
        </p:nvSpPr>
        <p:spPr>
          <a:xfrm>
            <a:off x="367163" y="1272344"/>
            <a:ext cx="4697206" cy="5100321"/>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s-MX" sz="2400" cap="none"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HUMILDEMENTE EL HIJO LE PREGUNTO; </a:t>
            </a:r>
            <a:r>
              <a:rPr lang="es-MX" sz="2400" cap="none"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¿QUÉ </a:t>
            </a:r>
            <a:r>
              <a:rPr lang="es-MX" sz="2400" cap="none"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SIGNIFICA ESTO MADRE?, ES QUIMICA LE  EXPLICO.  LOS TRES ELEMENTOS SE HAN ENFRENTADO A LA MISMA ADVERSIDAD, AGUA HIRVIENDO, PERO HAN REACCIONADO DE FORMA DIFERENTE DE ACUERDO A SUS CARACTERISTICAS</a:t>
            </a:r>
            <a:endParaRPr lang="es-MX" sz="2400" cap="none"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pic>
        <p:nvPicPr>
          <p:cNvPr id="5122" name="Picture 2" descr="Resultado de imagen para MAMA E HIJO ADULTO"/>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894363" y="633047"/>
            <a:ext cx="5641145" cy="57396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37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027" y="294249"/>
            <a:ext cx="3401064" cy="915572"/>
          </a:xfrm>
        </p:spPr>
        <p:style>
          <a:lnRef idx="1">
            <a:schemeClr val="accent4"/>
          </a:lnRef>
          <a:fillRef idx="2">
            <a:schemeClr val="accent4"/>
          </a:fillRef>
          <a:effectRef idx="1">
            <a:schemeClr val="accent4"/>
          </a:effectRef>
          <a:fontRef idx="minor">
            <a:schemeClr val="dk1"/>
          </a:fontRef>
        </p:style>
        <p:txBody>
          <a:bodyPr/>
          <a:lstStyle/>
          <a:p>
            <a:r>
              <a:rPr lang="es-MX" sz="2800" dirty="0" smtClean="0">
                <a:latin typeface="Aharoni" panose="02010803020104030203" pitchFamily="2" charset="-79"/>
                <a:cs typeface="Aharoni" panose="02010803020104030203" pitchFamily="2" charset="-79"/>
              </a:rPr>
              <a:t>EL CAFE</a:t>
            </a:r>
            <a:endParaRPr lang="es-MX" sz="2800" dirty="0">
              <a:latin typeface="Aharoni" panose="02010803020104030203" pitchFamily="2" charset="-79"/>
              <a:cs typeface="Aharoni" panose="02010803020104030203" pitchFamily="2" charset="-79"/>
            </a:endParaRPr>
          </a:p>
        </p:txBody>
      </p:sp>
      <p:sp>
        <p:nvSpPr>
          <p:cNvPr id="4" name="Marcador de texto 3"/>
          <p:cNvSpPr>
            <a:spLocks noGrp="1"/>
          </p:cNvSpPr>
          <p:nvPr>
            <p:ph type="body" sz="half" idx="2"/>
          </p:nvPr>
        </p:nvSpPr>
        <p:spPr>
          <a:xfrm>
            <a:off x="377803" y="1469129"/>
            <a:ext cx="6652616" cy="5106573"/>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285750" indent="-285750" algn="just">
              <a:buFont typeface="Arial" panose="020B0604020202020204" pitchFamily="34" charset="0"/>
              <a:buChar char="•"/>
            </a:pPr>
            <a:r>
              <a:rPr lang="es-MX" sz="2400" dirty="0" smtClean="0">
                <a:latin typeface="Aharoni" panose="02010803020104030203" pitchFamily="2" charset="-79"/>
                <a:cs typeface="Aharoni" panose="02010803020104030203" pitchFamily="2" charset="-79"/>
              </a:rPr>
              <a:t>LA ZANAHORIA LLEGO  AL AGUA FUERTE Y DURA,  PERO DESPUES DE PASAR POR EL AGUA HIRVIENDO, SE HA PUESTO DEBIL, FACIL DE DESHACER.</a:t>
            </a:r>
          </a:p>
          <a:p>
            <a:pPr marL="285750" indent="-285750" algn="just">
              <a:buFont typeface="Arial" panose="020B0604020202020204" pitchFamily="34" charset="0"/>
              <a:buChar char="•"/>
            </a:pPr>
            <a:r>
              <a:rPr lang="es-MX" sz="2400" dirty="0" smtClean="0">
                <a:latin typeface="Aharoni" panose="02010803020104030203" pitchFamily="2" charset="-79"/>
                <a:cs typeface="Aharoni" panose="02010803020104030203" pitchFamily="2" charset="-79"/>
              </a:rPr>
              <a:t>EL HUEVO HA LLEGADO AL AGUA FRAGIL, SU CASCARA PROTEGIA SU INTERIOR, PERO DESPUES DE ESTAR EN EL AGUA HIRVIENDO, SU INTERIOR SE HA ENDURECIDO.</a:t>
            </a:r>
          </a:p>
          <a:p>
            <a:pPr marL="285750" indent="-285750" algn="just">
              <a:buFont typeface="Arial" panose="020B0604020202020204" pitchFamily="34" charset="0"/>
              <a:buChar char="•"/>
            </a:pPr>
            <a:r>
              <a:rPr lang="es-MX" sz="2400" dirty="0" smtClean="0">
                <a:latin typeface="Aharoni" panose="02010803020104030203" pitchFamily="2" charset="-79"/>
                <a:cs typeface="Aharoni" panose="02010803020104030203" pitchFamily="2" charset="-79"/>
              </a:rPr>
              <a:t>LOS GRANOS DE CAFÉ, SIN EMBARGO, SON UNICOS: DESPUES DE ESTAR EN EL AGUA HIRVIENDO, HA SIDO CAPAZ DE CAMBIAR EL AGUA Y SUS PROPIEDADES.</a:t>
            </a:r>
            <a:endParaRPr lang="es-MX" sz="2400" dirty="0">
              <a:latin typeface="Aharoni" panose="02010803020104030203" pitchFamily="2" charset="-79"/>
              <a:cs typeface="Aharoni" panose="02010803020104030203" pitchFamily="2" charset="-79"/>
            </a:endParaRPr>
          </a:p>
        </p:txBody>
      </p:sp>
      <p:pic>
        <p:nvPicPr>
          <p:cNvPr id="6146" name="Picture 2" descr="Resultado de imagen para CAF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694588" y="436098"/>
            <a:ext cx="3826852" cy="58802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100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3292" y="652118"/>
            <a:ext cx="3401064" cy="521677"/>
          </a:xfrm>
        </p:spPr>
        <p:style>
          <a:lnRef idx="1">
            <a:schemeClr val="accent5"/>
          </a:lnRef>
          <a:fillRef idx="3">
            <a:schemeClr val="accent5"/>
          </a:fillRef>
          <a:effectRef idx="2">
            <a:schemeClr val="accent5"/>
          </a:effectRef>
          <a:fontRef idx="minor">
            <a:schemeClr val="lt1"/>
          </a:fontRef>
        </p:style>
        <p:txBody>
          <a:bodyPr/>
          <a:lstStyle/>
          <a:p>
            <a:r>
              <a:rPr lang="es-MX" sz="2800" dirty="0" smtClean="0">
                <a:latin typeface="Aharoni" panose="02010803020104030203" pitchFamily="2" charset="-79"/>
                <a:cs typeface="Aharoni" panose="02010803020104030203" pitchFamily="2" charset="-79"/>
              </a:rPr>
              <a:t>EL CAFE</a:t>
            </a:r>
            <a:endParaRPr lang="es-MX" sz="2800" dirty="0">
              <a:latin typeface="Aharoni" panose="02010803020104030203" pitchFamily="2" charset="-79"/>
              <a:cs typeface="Aharoni" panose="02010803020104030203" pitchFamily="2" charset="-79"/>
            </a:endParaRPr>
          </a:p>
        </p:txBody>
      </p:sp>
      <p:sp>
        <p:nvSpPr>
          <p:cNvPr id="4" name="Marcador de texto 3"/>
          <p:cNvSpPr>
            <a:spLocks noGrp="1"/>
          </p:cNvSpPr>
          <p:nvPr>
            <p:ph type="body" sz="half" idx="2"/>
          </p:nvPr>
        </p:nvSpPr>
        <p:spPr>
          <a:xfrm>
            <a:off x="363993" y="1605187"/>
            <a:ext cx="6735362" cy="4663049"/>
          </a:xfrm>
        </p:spPr>
        <p:style>
          <a:lnRef idx="1">
            <a:schemeClr val="accent6"/>
          </a:lnRef>
          <a:fillRef idx="3">
            <a:schemeClr val="accent6"/>
          </a:fillRef>
          <a:effectRef idx="2">
            <a:schemeClr val="accent6"/>
          </a:effectRef>
          <a:fontRef idx="minor">
            <a:schemeClr val="lt1"/>
          </a:fontRef>
        </p:style>
        <p:txBody>
          <a:bodyPr>
            <a:normAutofit fontScale="77500" lnSpcReduction="20000"/>
          </a:bodyPr>
          <a:lstStyle/>
          <a:p>
            <a:pPr algn="just"/>
            <a:r>
              <a:rPr lang="es-MX" sz="2200" cap="none" dirty="0" smtClean="0">
                <a:ln w="0"/>
                <a:solidFill>
                  <a:schemeClr val="tx1"/>
                </a:solidFill>
                <a:effectLst>
                  <a:outerShdw blurRad="38100" dist="19050" dir="2700000" algn="tl" rotWithShape="0">
                    <a:schemeClr val="dk1">
                      <a:alpha val="40000"/>
                    </a:schemeClr>
                  </a:outerShdw>
                </a:effectLst>
              </a:rPr>
              <a:t>¿</a:t>
            </a:r>
            <a:r>
              <a:rPr lang="es-MX" sz="2200" cap="none"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Cuál ERES TU HIJO? CUANDO LA ADVERSIDAD LLAMA A TU PUERTA.  ¿Cómo RESPONDES? PREGUNTO A SU HIJO.</a:t>
            </a:r>
          </a:p>
          <a:p>
            <a:pPr algn="just"/>
            <a:r>
              <a:rPr lang="es-MX" sz="2200" cap="none"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¿ERES UNA ZANAHORIA QUE PARECE FUERTE, PERO CUANDO LA ADVERSIDAD Y EL DOLOR TE TOCAN, TE VUELVES DEBIL Y PIERDES TU FORTALEZA.</a:t>
            </a:r>
          </a:p>
          <a:p>
            <a:pPr algn="just"/>
            <a:r>
              <a:rPr lang="es-MX" sz="2200" cap="none"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ERES UN HUEVO, QUE COMIENZA CON UN CORAZON MALEABLE, UN ESPIRITU FLUIDO, PERO TRAS UNA MUERTE, UNA SEPARACION, UN DESPIDO O ALGUN OTRO TIPO DE PERDIDA,  TE VUELVES DURO Y RIGIDO.  POR FUERA PARECES EL MISMO PERO ERES AMARGADO Y ASPERO, CON UN  ESPIRITU Y CORAZON ENDURECIDOS.</a:t>
            </a:r>
          </a:p>
          <a:p>
            <a:pPr algn="just"/>
            <a:r>
              <a:rPr lang="es-MX" sz="2200" cap="none"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O¿ ERES COMO EL GRANO DE CAFE? EL CAFÉ CAMBIA AL AGUA HIRVIENDO, EL ELEMENTO QUE LE CAUSA DOLOR, CUANDO EL AGUA LLEGA AL PUNTO DE EBULLICION, EL CAFÉ ALCANZA SU MEJOR SABOR</a:t>
            </a:r>
            <a:r>
              <a:rPr lang="es-MX" sz="2000" cap="none"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t>
            </a:r>
            <a:endParaRPr lang="es-MX" sz="2000" cap="none"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pic>
        <p:nvPicPr>
          <p:cNvPr id="7170" name="Picture 2" descr="Resultado de imagen para CAF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709095" y="674077"/>
            <a:ext cx="4093699" cy="58955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009188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56006" y="2967335"/>
            <a:ext cx="1008000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prstTxWarp prst="textChevron">
              <a:avLst/>
            </a:prstTxWarp>
            <a:spAutoFit/>
          </a:bodyPr>
          <a:lstStyle/>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 TU ¿CUAL DE LOS TRES ERES?</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8194" name="Picture 2" descr="Resultado de imagen para zanahoria anim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59" y="464234"/>
            <a:ext cx="3276942" cy="226489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para huevos de pasc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242" y="464235"/>
            <a:ext cx="5294768" cy="230334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esultado de imagen para CA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444" y="4128868"/>
            <a:ext cx="8131127" cy="267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610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230" y="392723"/>
            <a:ext cx="3401064" cy="676422"/>
          </a:xfrm>
        </p:spPr>
        <p:txBody>
          <a:bodyPr/>
          <a:lstStyle/>
          <a:p>
            <a:r>
              <a:rPr lang="es-MX" sz="2800" dirty="0" smtClean="0">
                <a:latin typeface="Aharoni" panose="02010803020104030203" pitchFamily="2" charset="-79"/>
                <a:cs typeface="Aharoni" panose="02010803020104030203" pitchFamily="2" charset="-79"/>
              </a:rPr>
              <a:t>EL CAFE</a:t>
            </a:r>
            <a:endParaRPr lang="es-MX" sz="2800" dirty="0">
              <a:latin typeface="Aharoni" panose="02010803020104030203" pitchFamily="2" charset="-79"/>
              <a:cs typeface="Aharoni" panose="02010803020104030203" pitchFamily="2" charset="-79"/>
            </a:endParaRPr>
          </a:p>
        </p:txBody>
      </p:sp>
      <p:sp>
        <p:nvSpPr>
          <p:cNvPr id="4" name="Marcador de texto 3"/>
          <p:cNvSpPr>
            <a:spLocks noGrp="1"/>
          </p:cNvSpPr>
          <p:nvPr>
            <p:ph type="body" sz="half" idx="2"/>
          </p:nvPr>
        </p:nvSpPr>
        <p:spPr>
          <a:xfrm>
            <a:off x="381231" y="1447800"/>
            <a:ext cx="5977366" cy="4572000"/>
          </a:xfrm>
        </p:spPr>
        <p:txBody>
          <a:bodyPr>
            <a:normAutofit fontScale="92500"/>
          </a:bodyPr>
          <a:lstStyle/>
          <a:p>
            <a:pPr algn="just"/>
            <a:r>
              <a:rPr lang="es-MX" sz="2400" b="1" dirty="0" smtClean="0">
                <a:latin typeface="Aharoni" panose="02010803020104030203" pitchFamily="2" charset="-79"/>
                <a:cs typeface="Aharoni" panose="02010803020104030203" pitchFamily="2" charset="-79"/>
              </a:rPr>
              <a:t>SI ERES COMO EL GRANO DE CAFÉ: CUANDO LAS COSAS SE PONEN PEOR TÚ REACCIONAS EN FORMA POSITIVA, SIN DEJARTE VENCER, Y HACES QUE LAS COSAS A TU ALREDEDOR MEJOREN; QUE ANTE LA ADVERSIDAD EXISTA SIEMPRE UNA LUZ QUE ILUMINA TU CAMINO Y EL DE LAS PERSONAS QUE TE RODEAN. </a:t>
            </a:r>
            <a:r>
              <a:rPr lang="es-MX" sz="2400" dirty="0" smtClean="0">
                <a:latin typeface="Aharoni" panose="02010803020104030203" pitchFamily="2" charset="-79"/>
                <a:cs typeface="Aharoni" panose="02010803020104030203" pitchFamily="2" charset="-79"/>
              </a:rPr>
              <a:t>ESPARCE CON DULZURA Y FORTALEZA …</a:t>
            </a:r>
          </a:p>
          <a:p>
            <a:pPr algn="just"/>
            <a:r>
              <a:rPr lang="es-MX" sz="2400" dirty="0">
                <a:latin typeface="Aharoni" panose="02010803020104030203" pitchFamily="2" charset="-79"/>
                <a:cs typeface="Aharoni" panose="02010803020104030203" pitchFamily="2" charset="-79"/>
              </a:rPr>
              <a:t> </a:t>
            </a:r>
            <a:r>
              <a:rPr lang="es-MX" sz="2400" dirty="0" smtClean="0">
                <a:latin typeface="Aharoni" panose="02010803020104030203" pitchFamily="2" charset="-79"/>
                <a:cs typeface="Aharoni" panose="02010803020104030203" pitchFamily="2" charset="-79"/>
              </a:rPr>
              <a:t>             "EL DULCE AROMA DEL CAFÉ"</a:t>
            </a:r>
            <a:endParaRPr lang="es-MX" sz="2400" dirty="0">
              <a:latin typeface="Aharoni" panose="02010803020104030203" pitchFamily="2" charset="-79"/>
              <a:cs typeface="Aharoni" panose="02010803020104030203" pitchFamily="2" charset="-79"/>
            </a:endParaRPr>
          </a:p>
        </p:txBody>
      </p:sp>
      <p:pic>
        <p:nvPicPr>
          <p:cNvPr id="9218" name="Picture 2" descr="Resultado de imagen para CAF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640513" y="872197"/>
            <a:ext cx="5035550" cy="5669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371521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xdr="http://schemas.openxmlformats.org/drawingml/2006/spreadsheetDrawing" xmlns="" xmlns:w="http://schemas.openxmlformats.org/wordprocessingml/2006/main" xmlns:w10="urn:schemas-microsoft-com:office:word" xmlns:v="urn:schemas-microsoft-com:vml" xmlns:o="urn:schemas-microsoft-com:office:office" xmlns:lc="http://schemas.openxmlformats.org/drawingml/2006/locked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342900" y="853420"/>
            <a:ext cx="4686300" cy="33140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6500813" y="1528763"/>
            <a:ext cx="5386388" cy="28330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3800475" y="1781473"/>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dirty="0" smtClean="0">
                <a:ln w="0"/>
                <a:effectLst>
                  <a:outerShdw blurRad="38100" dist="19050" dir="2700000" algn="tl" rotWithShape="0">
                    <a:schemeClr val="dk1">
                      <a:alpha val="40000"/>
                    </a:schemeClr>
                  </a:outerShdw>
                </a:effectLst>
              </a:rPr>
              <a:t>MUCHAS</a:t>
            </a:r>
            <a:endParaRPr lang="es-ES" sz="5400" b="1" dirty="0" smtClean="0">
              <a:ln/>
              <a:solidFill>
                <a:schemeClr val="bg1"/>
              </a:solidFill>
            </a:endParaRPr>
          </a:p>
          <a:p>
            <a:pPr algn="ctr"/>
            <a:r>
              <a:rPr lang="es-ES" sz="5400" dirty="0" smtClean="0">
                <a:ln w="0"/>
                <a:effectLst>
                  <a:outerShdw blurRad="38100" dist="19050" dir="2700000" algn="tl" rotWithShape="0">
                    <a:schemeClr val="dk1">
                      <a:alpha val="40000"/>
                    </a:schemeClr>
                  </a:outerShdw>
                </a:effectLst>
              </a:rPr>
              <a:t>GRACIAS</a:t>
            </a:r>
            <a:endParaRPr lang="es-ES" sz="5400" dirty="0">
              <a:ln w="0"/>
              <a:effectLst>
                <a:outerShdw blurRad="38100" dist="19050" dir="2700000" algn="tl" rotWithShape="0">
                  <a:schemeClr val="dk1">
                    <a:alpha val="40000"/>
                  </a:schemeClr>
                </a:outerShdw>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613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66297" y="251786"/>
            <a:ext cx="7064447" cy="6247864"/>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es-ES"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COMO LA ORUGA QUE</a:t>
            </a:r>
          </a:p>
          <a:p>
            <a:pPr algn="ctr"/>
            <a:r>
              <a:rPr lang="es-ES"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PARA SER MARIPOSA Y</a:t>
            </a:r>
          </a:p>
          <a:p>
            <a:pPr algn="ctr"/>
            <a:r>
              <a:rPr lang="es-ES"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ALCANZAR GRANDES VUELOS, , NECESITAMOS</a:t>
            </a:r>
          </a:p>
          <a:p>
            <a:pPr algn="ctr"/>
            <a:r>
              <a:rPr lang="es-ES"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ENTRAR EN EL CAPULLO</a:t>
            </a:r>
          </a:p>
          <a:p>
            <a:pPr algn="ctr"/>
            <a:r>
              <a:rPr lang="es-ES"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 LAS DIFICULTADES Y DEL DOLOR Y DEJARNOS TRANSFORMAR, FORTALECIENDO NUESTRAS ALAS</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098" name="Picture 2" descr="Pin by Susi Kontiguriz on Mariposas bellas | Butterfly, Role of women,  Women gi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210" y="119921"/>
            <a:ext cx="4642871" cy="673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641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1912" y="749544"/>
            <a:ext cx="11605846" cy="1815882"/>
          </a:xfrm>
          <a:prstGeom prst="rect">
            <a:avLst/>
          </a:prstGeom>
          <a:noFill/>
        </p:spPr>
        <p:txBody>
          <a:bodyPr wrap="square" rtlCol="0">
            <a:spAutoFit/>
          </a:bodyPr>
          <a:lstStyle/>
          <a:p>
            <a:pPr algn="just"/>
            <a:r>
              <a:rPr lang="es-MX" sz="2800" dirty="0" smtClean="0">
                <a:latin typeface="Aharoni" panose="02010803020104030203" pitchFamily="2" charset="-79"/>
                <a:cs typeface="Aharoni" panose="02010803020104030203" pitchFamily="2" charset="-79"/>
              </a:rPr>
              <a:t>LA ORUGA SE ENCUENTRA EN UN LINDO JARDIN Y POSEE TODAS LAS CONDICIONES PARA SER FELIZ, SIN EMBARGO, EN LUGAR DE CONTEMPLAR LAS MARAVILLAS QUE HAY  A SU ALREDEDOR, SE HUNDE EN LAS DIFICULTADES QUE SE LE PRESENTAN EN EL CAMINO</a:t>
            </a:r>
            <a:endParaRPr lang="es-MX" sz="2800" dirty="0">
              <a:latin typeface="Aharoni" panose="02010803020104030203" pitchFamily="2" charset="-79"/>
              <a:cs typeface="Aharoni" panose="02010803020104030203" pitchFamily="2" charset="-79"/>
            </a:endParaRPr>
          </a:p>
        </p:txBody>
      </p:sp>
      <p:pic>
        <p:nvPicPr>
          <p:cNvPr id="3074" name="Picture 2" descr="Resultado de imagen para orugas ani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6850966" cy="381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029451" y="3871913"/>
            <a:ext cx="4600498" cy="1477328"/>
          </a:xfrm>
          <a:prstGeom prst="rect">
            <a:avLst/>
          </a:prstGeom>
          <a:solidFill>
            <a:srgbClr val="FFFF00"/>
          </a:solidFill>
        </p:spPr>
        <p:txBody>
          <a:bodyPr wrap="square" rtlCol="0">
            <a:spAutoFit/>
          </a:bodyPr>
          <a:lstStyle/>
          <a:p>
            <a:r>
              <a:rPr lang="es-MX" dirty="0" smtClean="0">
                <a:latin typeface="Aharoni" panose="02010803020104030203" pitchFamily="2" charset="-79"/>
                <a:cs typeface="Aharoni" panose="02010803020104030203" pitchFamily="2" charset="-79"/>
              </a:rPr>
              <a:t>EN EL JARDIN DE LA VIDA, ADEMAS DE </a:t>
            </a:r>
          </a:p>
          <a:p>
            <a:r>
              <a:rPr lang="es-MX" dirty="0" smtClean="0">
                <a:latin typeface="Aharoni" panose="02010803020104030203" pitchFamily="2" charset="-79"/>
                <a:cs typeface="Aharoni" panose="02010803020104030203" pitchFamily="2" charset="-79"/>
              </a:rPr>
              <a:t>PIEDRAS Y ESPINOS, TAMBIEN EXISTEN </a:t>
            </a:r>
          </a:p>
          <a:p>
            <a:pPr algn="ctr"/>
            <a:r>
              <a:rPr lang="es-MX" dirty="0" smtClean="0">
                <a:latin typeface="Aharoni" panose="02010803020104030203" pitchFamily="2" charset="-79"/>
                <a:cs typeface="Aharoni" panose="02010803020104030203" pitchFamily="2" charset="-79"/>
              </a:rPr>
              <a:t>FLORES</a:t>
            </a:r>
          </a:p>
          <a:p>
            <a:endParaRPr lang="es-MX" dirty="0">
              <a:latin typeface="Aharoni" panose="02010803020104030203" pitchFamily="2" charset="-79"/>
              <a:cs typeface="Aharoni" panose="02010803020104030203" pitchFamily="2" charset="-79"/>
            </a:endParaRPr>
          </a:p>
          <a:p>
            <a:endParaRPr lang="es-MX" dirty="0"/>
          </a:p>
        </p:txBody>
      </p:sp>
    </p:spTree>
    <p:extLst>
      <p:ext uri="{BB962C8B-B14F-4D97-AF65-F5344CB8AC3E}">
        <p14:creationId xmlns:p14="http://schemas.microsoft.com/office/powerpoint/2010/main" val="488268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294762" y="413698"/>
            <a:ext cx="11366695" cy="193899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MX" sz="4000" dirty="0" smtClean="0">
                <a:latin typeface="Aharoni" panose="02010803020104030203" pitchFamily="2" charset="-79"/>
                <a:cs typeface="Aharoni" panose="02010803020104030203" pitchFamily="2" charset="-79"/>
              </a:rPr>
              <a:t>PUEDES CENTRAR TU ATENCION EN LOS OBSTACULOS O EN LAS COSAS BUENAS DE LA VIDA</a:t>
            </a:r>
            <a:endParaRPr lang="es-MX" sz="4000" dirty="0">
              <a:latin typeface="Aharoni" panose="02010803020104030203" pitchFamily="2" charset="-79"/>
              <a:cs typeface="Aharoni" panose="02010803020104030203" pitchFamily="2" charset="-79"/>
            </a:endParaRPr>
          </a:p>
        </p:txBody>
      </p:sp>
      <p:pic>
        <p:nvPicPr>
          <p:cNvPr id="2052" name="Picture 4" descr="Mis lindas Mariposas - Inicio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96" y="2667016"/>
            <a:ext cx="10487026" cy="400524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936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2287" y="376091"/>
            <a:ext cx="10466363" cy="107721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MX" sz="32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DENTRO DE CADA UNO EXISTE UNA MARIPOSA LISTA PARA NACER</a:t>
            </a:r>
            <a:endParaRPr lang="es-MX" sz="32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3" name="CuadroTexto 2"/>
          <p:cNvSpPr txBox="1"/>
          <p:nvPr/>
        </p:nvSpPr>
        <p:spPr>
          <a:xfrm>
            <a:off x="7389042" y="2661821"/>
            <a:ext cx="4256808" cy="267765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CUANDO LA ORUGA APARTA SU </a:t>
            </a:r>
          </a:p>
          <a:p>
            <a:pPr algn="ct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ATENCION DEL OBSTACULO, PERCIBE</a:t>
            </a:r>
          </a:p>
          <a:p>
            <a:pPr algn="ct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LAS COSAS BELLAS QUE HAY A SU</a:t>
            </a:r>
          </a:p>
          <a:p>
            <a:pPr algn="ct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ALREDEDOR.</a:t>
            </a:r>
            <a:endParaRPr lang="es-MX" sz="24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pic>
        <p:nvPicPr>
          <p:cNvPr id="5124" name="Picture 4" descr="Hermosa mujer con flores y mariposas - foto de stock | Crush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62" y="1800524"/>
            <a:ext cx="6507188" cy="475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069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466725" y="303670"/>
            <a:ext cx="4229100" cy="31085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s-MX" sz="2800" dirty="0" smtClean="0">
                <a:latin typeface="Aharoni" panose="02010803020104030203" pitchFamily="2" charset="-79"/>
                <a:cs typeface="Aharoni" panose="02010803020104030203" pitchFamily="2" charset="-79"/>
              </a:rPr>
              <a:t>CUANDO NO TENEMOS CONCIENCIA DE QUE DENTRO DE NOSOTROS HAY UN ENORME POTENCIAL PARA VOLAR, NOS SENTIMOS CANSADOS DE VIVIR..</a:t>
            </a:r>
            <a:endParaRPr lang="es-MX" sz="2800" dirty="0">
              <a:latin typeface="Aharoni" panose="02010803020104030203" pitchFamily="2" charset="-79"/>
              <a:cs typeface="Aharoni" panose="02010803020104030203" pitchFamily="2" charset="-79"/>
            </a:endParaRPr>
          </a:p>
        </p:txBody>
      </p:sp>
      <p:sp>
        <p:nvSpPr>
          <p:cNvPr id="3" name="CuadroTexto 2"/>
          <p:cNvSpPr txBox="1"/>
          <p:nvPr/>
        </p:nvSpPr>
        <p:spPr>
          <a:xfrm>
            <a:off x="466725" y="3724276"/>
            <a:ext cx="4229100" cy="289310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s-MX" sz="2600" dirty="0" smtClean="0">
                <a:latin typeface="Aharoni" panose="02010803020104030203" pitchFamily="2" charset="-79"/>
                <a:cs typeface="Aharoni" panose="02010803020104030203" pitchFamily="2" charset="-79"/>
              </a:rPr>
              <a:t>LA IRA, LA TRISTEZA, LA IMPOTENCIA, LA ENVIDIA, EL RENCOR, LOS CELOS, LA INSEGURIDAD, ETC. NOS CONSUMEN LA ENERGIA DE CAMBIAR Y NOS DESANIMAMOS….</a:t>
            </a:r>
            <a:endParaRPr lang="es-MX" sz="2600" dirty="0">
              <a:latin typeface="Aharoni" panose="02010803020104030203" pitchFamily="2" charset="-79"/>
              <a:cs typeface="Aharoni" panose="02010803020104030203" pitchFamily="2" charset="-79"/>
            </a:endParaRPr>
          </a:p>
        </p:txBody>
      </p:sp>
      <p:pic>
        <p:nvPicPr>
          <p:cNvPr id="6146" name="Picture 2" descr="Mujer Hermosa Que Rodea A La Mayoría De La Mariposa Fotos, Retratos,  Imágenes Y Fotografía De Archivo Libres De Derecho. Image 356010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114301"/>
            <a:ext cx="6543675" cy="6557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78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323557" y="450166"/>
            <a:ext cx="11101116"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s-MX" sz="4000" dirty="0" smtClean="0">
                <a:latin typeface="Aharoni" panose="02010803020104030203" pitchFamily="2" charset="-79"/>
                <a:cs typeface="Aharoni" panose="02010803020104030203" pitchFamily="2" charset="-79"/>
              </a:rPr>
              <a:t>TRANSFORMACION: TRANS-FORMA-ACCION</a:t>
            </a:r>
            <a:r>
              <a:rPr lang="es-MX" dirty="0" smtClean="0"/>
              <a:t>  </a:t>
            </a:r>
            <a:endParaRPr lang="es-MX" dirty="0"/>
          </a:p>
        </p:txBody>
      </p:sp>
      <p:sp>
        <p:nvSpPr>
          <p:cNvPr id="3" name="CuadroTexto 2"/>
          <p:cNvSpPr txBox="1"/>
          <p:nvPr/>
        </p:nvSpPr>
        <p:spPr>
          <a:xfrm>
            <a:off x="548639" y="2973958"/>
            <a:ext cx="2672861"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sz="2800" dirty="0" smtClean="0">
                <a:latin typeface="Aharoni" panose="02010803020104030203" pitchFamily="2" charset="-79"/>
                <a:cs typeface="Aharoni" panose="02010803020104030203" pitchFamily="2" charset="-79"/>
              </a:rPr>
              <a:t>ESPERANZA </a:t>
            </a:r>
            <a:r>
              <a:rPr lang="es-MX" dirty="0" smtClean="0"/>
              <a:t> </a:t>
            </a:r>
            <a:endParaRPr lang="es-MX" dirty="0"/>
          </a:p>
        </p:txBody>
      </p:sp>
      <p:sp>
        <p:nvSpPr>
          <p:cNvPr id="5" name="CuadroTexto 4"/>
          <p:cNvSpPr txBox="1"/>
          <p:nvPr/>
        </p:nvSpPr>
        <p:spPr>
          <a:xfrm>
            <a:off x="2976305" y="1866556"/>
            <a:ext cx="2478564"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s-MX" sz="2800" dirty="0" smtClean="0">
                <a:latin typeface="Aharoni" panose="02010803020104030203" pitchFamily="2" charset="-79"/>
                <a:cs typeface="Aharoni" panose="02010803020104030203" pitchFamily="2" charset="-79"/>
              </a:rPr>
              <a:t>ENTUSIASMO</a:t>
            </a:r>
            <a:endParaRPr lang="es-MX" sz="2800" dirty="0">
              <a:latin typeface="Aharoni" panose="02010803020104030203" pitchFamily="2" charset="-79"/>
              <a:cs typeface="Aharoni" panose="02010803020104030203" pitchFamily="2" charset="-79"/>
            </a:endParaRPr>
          </a:p>
        </p:txBody>
      </p:sp>
      <p:sp>
        <p:nvSpPr>
          <p:cNvPr id="6" name="Flecha doblada 5"/>
          <p:cNvSpPr/>
          <p:nvPr/>
        </p:nvSpPr>
        <p:spPr>
          <a:xfrm>
            <a:off x="1530214" y="1839321"/>
            <a:ext cx="1403993" cy="1054426"/>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7" name="Flecha derecha 6"/>
          <p:cNvSpPr/>
          <p:nvPr/>
        </p:nvSpPr>
        <p:spPr>
          <a:xfrm>
            <a:off x="5496967" y="1815511"/>
            <a:ext cx="1372304" cy="62530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8" name="CuadroTexto 7"/>
          <p:cNvSpPr txBox="1"/>
          <p:nvPr/>
        </p:nvSpPr>
        <p:spPr>
          <a:xfrm>
            <a:off x="6868135" y="1664735"/>
            <a:ext cx="3438846"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800" dirty="0" smtClean="0">
                <a:latin typeface="Aharoni" panose="02010803020104030203" pitchFamily="2" charset="-79"/>
                <a:cs typeface="Aharoni" panose="02010803020104030203" pitchFamily="2" charset="-79"/>
              </a:rPr>
              <a:t>CAMBIA LA MANERA DE VIVIR</a:t>
            </a:r>
            <a:endParaRPr lang="es-MX" sz="2800" dirty="0">
              <a:latin typeface="Aharoni" panose="02010803020104030203" pitchFamily="2" charset="-79"/>
              <a:cs typeface="Aharoni" panose="02010803020104030203" pitchFamily="2" charset="-79"/>
            </a:endParaRPr>
          </a:p>
        </p:txBody>
      </p:sp>
      <p:sp>
        <p:nvSpPr>
          <p:cNvPr id="10" name="Flecha abajo 9"/>
          <p:cNvSpPr/>
          <p:nvPr/>
        </p:nvSpPr>
        <p:spPr>
          <a:xfrm>
            <a:off x="9211223" y="2660295"/>
            <a:ext cx="783218" cy="115054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1" name="CuadroTexto 10"/>
          <p:cNvSpPr txBox="1"/>
          <p:nvPr/>
        </p:nvSpPr>
        <p:spPr>
          <a:xfrm>
            <a:off x="8159262" y="3818994"/>
            <a:ext cx="2887140" cy="95410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2800" dirty="0" smtClean="0">
                <a:latin typeface="Aharoni" panose="02010803020104030203" pitchFamily="2" charset="-79"/>
                <a:cs typeface="Aharoni" panose="02010803020104030203" pitchFamily="2" charset="-79"/>
              </a:rPr>
              <a:t>CONTROLAR LA ANSIEDAD</a:t>
            </a:r>
            <a:endParaRPr lang="es-MX" sz="2800" dirty="0">
              <a:latin typeface="Aharoni" panose="02010803020104030203" pitchFamily="2" charset="-79"/>
              <a:cs typeface="Aharoni" panose="02010803020104030203" pitchFamily="2" charset="-79"/>
            </a:endParaRPr>
          </a:p>
        </p:txBody>
      </p:sp>
      <p:sp>
        <p:nvSpPr>
          <p:cNvPr id="12" name="Flecha izquierda y arriba 11"/>
          <p:cNvSpPr/>
          <p:nvPr/>
        </p:nvSpPr>
        <p:spPr>
          <a:xfrm>
            <a:off x="8567077" y="4734050"/>
            <a:ext cx="1274758" cy="1184182"/>
          </a:xfrm>
          <a:prstGeom prst="lef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3" name="CuadroTexto 12"/>
          <p:cNvSpPr txBox="1"/>
          <p:nvPr/>
        </p:nvSpPr>
        <p:spPr>
          <a:xfrm>
            <a:off x="4636341" y="5033739"/>
            <a:ext cx="3669594" cy="954107"/>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s-MX" sz="2800" dirty="0" smtClean="0">
                <a:latin typeface="Aharoni" panose="02010803020104030203" pitchFamily="2" charset="-79"/>
                <a:cs typeface="Aharoni" panose="02010803020104030203" pitchFamily="2" charset="-79"/>
              </a:rPr>
              <a:t>RESPETAR EL TIEMPO</a:t>
            </a:r>
          </a:p>
          <a:p>
            <a:pPr algn="ctr"/>
            <a:r>
              <a:rPr lang="es-MX" sz="2800" dirty="0" smtClean="0">
                <a:latin typeface="Aharoni" panose="02010803020104030203" pitchFamily="2" charset="-79"/>
                <a:cs typeface="Aharoni" panose="02010803020104030203" pitchFamily="2" charset="-79"/>
              </a:rPr>
              <a:t>P A C I E N C I A</a:t>
            </a:r>
            <a:endParaRPr lang="es-MX" sz="2800" dirty="0">
              <a:latin typeface="Aharoni" panose="02010803020104030203" pitchFamily="2" charset="-79"/>
              <a:cs typeface="Aharoni" panose="02010803020104030203" pitchFamily="2" charset="-79"/>
            </a:endParaRPr>
          </a:p>
        </p:txBody>
      </p:sp>
      <p:pic>
        <p:nvPicPr>
          <p:cNvPr id="5122" name="Picture 2" descr="Resultado de imagen para mariposas ani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44" y="3657600"/>
            <a:ext cx="3894554" cy="30667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671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p:cNvSpPr txBox="1"/>
          <p:nvPr/>
        </p:nvSpPr>
        <p:spPr>
          <a:xfrm>
            <a:off x="7000101" y="2580401"/>
            <a:ext cx="4772175" cy="3693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Wingdings" panose="05000000000000000000" pitchFamily="2" charset="2"/>
              <a:buChar char="v"/>
            </a:pPr>
            <a:r>
              <a:rPr lang="es-MX" sz="26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SENSIBLES A LOS CAMBIOS</a:t>
            </a:r>
          </a:p>
          <a:p>
            <a:pPr marL="285750" indent="-285750">
              <a:buFont typeface="Wingdings" panose="05000000000000000000" pitchFamily="2" charset="2"/>
              <a:buChar char="v"/>
            </a:pPr>
            <a:r>
              <a:rPr lang="es-MX" sz="26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EMPEÑO.</a:t>
            </a:r>
          </a:p>
          <a:p>
            <a:pPr marL="285750" indent="-285750">
              <a:buFont typeface="Wingdings" panose="05000000000000000000" pitchFamily="2" charset="2"/>
              <a:buChar char="v"/>
            </a:pPr>
            <a:r>
              <a:rPr lang="es-MX" sz="26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DISPOSICION.</a:t>
            </a:r>
          </a:p>
          <a:p>
            <a:pPr marL="285750" indent="-285750">
              <a:buFont typeface="Wingdings" panose="05000000000000000000" pitchFamily="2" charset="2"/>
              <a:buChar char="v"/>
            </a:pPr>
            <a:r>
              <a:rPr lang="es-MX" sz="26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DECISION</a:t>
            </a:r>
          </a:p>
          <a:p>
            <a:pPr marL="285750" indent="-285750" algn="just">
              <a:buFont typeface="Wingdings" panose="05000000000000000000" pitchFamily="2" charset="2"/>
              <a:buChar char="v"/>
            </a:pPr>
            <a:r>
              <a:rPr lang="es-MX" sz="26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APRENDIZAJE DE LAS EXPERIENCIAS.</a:t>
            </a:r>
          </a:p>
          <a:p>
            <a:pPr marL="285750" indent="-285750" algn="just">
              <a:buFont typeface="Wingdings" panose="05000000000000000000" pitchFamily="2" charset="2"/>
              <a:buChar char="v"/>
            </a:pPr>
            <a:r>
              <a:rPr lang="es-MX" sz="26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NO ENCONTRAR LOS PORQUE, SINO     ENTENDER EL  PARA QUE</a:t>
            </a:r>
            <a:endParaRPr lang="es-MX" sz="26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4" name="Rectángulo 3"/>
          <p:cNvSpPr/>
          <p:nvPr/>
        </p:nvSpPr>
        <p:spPr>
          <a:xfrm>
            <a:off x="224853" y="0"/>
            <a:ext cx="11407514" cy="2123658"/>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lgn="ctr"/>
            <a:r>
              <a:rPr lang="es-ES" sz="4400" dirty="0" smtClean="0">
                <a:ln w="0"/>
                <a:solidFill>
                  <a:schemeClr val="tx1"/>
                </a:solidFill>
                <a:effectLst>
                  <a:outerShdw blurRad="38100" dist="19050" dir="2700000" algn="tl" rotWithShape="0">
                    <a:schemeClr val="dk1">
                      <a:alpha val="40000"/>
                    </a:schemeClr>
                  </a:outerShdw>
                </a:effectLst>
              </a:rPr>
              <a:t>NO SE PUEDEN ACELERAR O</a:t>
            </a:r>
          </a:p>
          <a:p>
            <a:pPr algn="ctr"/>
            <a:r>
              <a:rPr lang="es-ES" sz="4400" dirty="0" smtClean="0">
                <a:ln w="0"/>
                <a:solidFill>
                  <a:schemeClr val="tx1"/>
                </a:solidFill>
                <a:effectLst>
                  <a:outerShdw blurRad="38100" dist="19050" dir="2700000" algn="tl" rotWithShape="0">
                    <a:schemeClr val="dk1">
                      <a:alpha val="40000"/>
                    </a:schemeClr>
                  </a:outerShdw>
                </a:effectLst>
              </a:rPr>
              <a:t> RETARDAR LOS PROCESOS</a:t>
            </a:r>
          </a:p>
          <a:p>
            <a:pPr algn="ctr"/>
            <a:r>
              <a:rPr lang="es-ES" sz="4400" dirty="0" smtClean="0">
                <a:ln w="0"/>
                <a:solidFill>
                  <a:schemeClr val="tx1"/>
                </a:solidFill>
                <a:effectLst>
                  <a:outerShdw blurRad="38100" dist="19050" dir="2700000" algn="tl" rotWithShape="0">
                    <a:schemeClr val="dk1">
                      <a:alpha val="40000"/>
                    </a:schemeClr>
                  </a:outerShdw>
                </a:effectLst>
              </a:rPr>
              <a:t>DE LA VIDA</a:t>
            </a:r>
            <a:endParaRPr lang="es-E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170" name="Picture 2" descr="110 Perfil De La Mujer Hermosa Con La Mariposa Fotos - Libres de Derechos y  Gratuitas de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53" y="2227957"/>
            <a:ext cx="6565691" cy="4005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Fotos de Mariposas volando, Imágenes de Mariposas volando ⬇ Descargar |  Depositpho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72" y="5780805"/>
            <a:ext cx="6340841" cy="90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717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TM04033925[[fn=Gota]]</Template>
  <TotalTime>211</TotalTime>
  <Words>1168</Words>
  <Application>Microsoft Office PowerPoint</Application>
  <PresentationFormat>Panorámica</PresentationFormat>
  <Paragraphs>99</Paragraphs>
  <Slides>29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Aharoni</vt:lpstr>
      <vt:lpstr>Arial</vt:lpstr>
      <vt:lpstr>Calibri</vt:lpstr>
      <vt:lpstr>Tw Cen MT</vt:lpstr>
      <vt:lpstr>Wingdings</vt:lpstr>
      <vt:lpstr>Gota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CAFE</vt:lpstr>
      <vt:lpstr>EL CAFE</vt:lpstr>
      <vt:lpstr>EL CAFE</vt:lpstr>
      <vt:lpstr>EL CAFE</vt:lpstr>
      <vt:lpstr>EL CAFE</vt:lpstr>
      <vt:lpstr>EL CAFE</vt:lpstr>
      <vt:lpstr>EL CAFE</vt:lpstr>
      <vt:lpstr>Presentación de PowerPoint</vt:lpstr>
      <vt:lpstr>EL CAFE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18</cp:revision>
  <dcterms:created xsi:type="dcterms:W3CDTF">2022-07-10T22:27:13Z</dcterms:created>
  <dcterms:modified xsi:type="dcterms:W3CDTF">2022-07-11T01:58:44Z</dcterms:modified>
</cp:coreProperties>
</file>