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23EB76-A973-40C7-834D-FB1A037A74D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2C8E2917-ACA8-4FE5-9025-C090069B7D0A}">
      <dgm:prSet phldrT="[Texto]"/>
      <dgm:spPr/>
      <dgm:t>
        <a:bodyPr/>
        <a:lstStyle/>
        <a:p>
          <a:r>
            <a:rPr lang="es-MX" dirty="0" smtClean="0"/>
            <a:t>RELACION CON LA MADRE Y EL TIPO DE APEGO</a:t>
          </a:r>
          <a:endParaRPr lang="es-MX" dirty="0"/>
        </a:p>
      </dgm:t>
    </dgm:pt>
    <dgm:pt modelId="{39DF0C89-C57E-4EC7-A427-C609D31BA53B}" type="parTrans" cxnId="{1F4DF336-34B1-466B-811E-4449EDDFB340}">
      <dgm:prSet/>
      <dgm:spPr/>
      <dgm:t>
        <a:bodyPr/>
        <a:lstStyle/>
        <a:p>
          <a:endParaRPr lang="es-MX"/>
        </a:p>
      </dgm:t>
    </dgm:pt>
    <dgm:pt modelId="{B669CC99-AC04-4B74-B836-ED1C1CE97629}" type="sibTrans" cxnId="{1F4DF336-34B1-466B-811E-4449EDDFB340}">
      <dgm:prSet/>
      <dgm:spPr/>
      <dgm:t>
        <a:bodyPr/>
        <a:lstStyle/>
        <a:p>
          <a:endParaRPr lang="es-MX"/>
        </a:p>
      </dgm:t>
    </dgm:pt>
    <dgm:pt modelId="{2369A274-4C63-4C52-81DE-2E3501B85115}">
      <dgm:prSet phldrT="[Texto]"/>
      <dgm:spPr/>
      <dgm:t>
        <a:bodyPr/>
        <a:lstStyle/>
        <a:p>
          <a:r>
            <a:rPr lang="es-MX" dirty="0" smtClean="0"/>
            <a:t>LA EDAD DEL HIJO(A) Y LA EDAD DE LA MADRE</a:t>
          </a:r>
          <a:endParaRPr lang="es-MX" dirty="0"/>
        </a:p>
      </dgm:t>
    </dgm:pt>
    <dgm:pt modelId="{258072BD-EB6F-4AAF-BFDA-64186BA3B0EC}" type="parTrans" cxnId="{03BAE8C1-B844-43D6-A410-DD1B98E9E8D3}">
      <dgm:prSet/>
      <dgm:spPr/>
      <dgm:t>
        <a:bodyPr/>
        <a:lstStyle/>
        <a:p>
          <a:endParaRPr lang="es-MX"/>
        </a:p>
      </dgm:t>
    </dgm:pt>
    <dgm:pt modelId="{8170D8FB-011F-47EF-8E2E-019BE9F0A0F4}" type="sibTrans" cxnId="{03BAE8C1-B844-43D6-A410-DD1B98E9E8D3}">
      <dgm:prSet/>
      <dgm:spPr/>
      <dgm:t>
        <a:bodyPr/>
        <a:lstStyle/>
        <a:p>
          <a:endParaRPr lang="es-MX"/>
        </a:p>
      </dgm:t>
    </dgm:pt>
    <dgm:pt modelId="{EF014F3E-9452-4BFB-8DAE-EF802C22A671}">
      <dgm:prSet phldrT="[Texto]"/>
      <dgm:spPr/>
      <dgm:t>
        <a:bodyPr/>
        <a:lstStyle/>
        <a:p>
          <a:r>
            <a:rPr lang="es-MX" dirty="0" smtClean="0"/>
            <a:t>FORMA EN QUE OCURRIO LA MUERTE</a:t>
          </a:r>
          <a:endParaRPr lang="es-MX" dirty="0"/>
        </a:p>
      </dgm:t>
    </dgm:pt>
    <dgm:pt modelId="{036A79F0-A0A4-4969-818E-852A0ACFCA23}" type="parTrans" cxnId="{4370B862-BC15-4240-B652-74E24BFE47CB}">
      <dgm:prSet/>
      <dgm:spPr/>
      <dgm:t>
        <a:bodyPr/>
        <a:lstStyle/>
        <a:p>
          <a:endParaRPr lang="es-MX"/>
        </a:p>
      </dgm:t>
    </dgm:pt>
    <dgm:pt modelId="{0AAED896-7274-4936-9089-C8F8BD52FD24}" type="sibTrans" cxnId="{4370B862-BC15-4240-B652-74E24BFE47CB}">
      <dgm:prSet/>
      <dgm:spPr/>
      <dgm:t>
        <a:bodyPr/>
        <a:lstStyle/>
        <a:p>
          <a:endParaRPr lang="es-MX"/>
        </a:p>
      </dgm:t>
    </dgm:pt>
    <dgm:pt modelId="{E3DAE821-31FD-40E2-ACCB-FB6523A2347D}">
      <dgm:prSet phldrT="[Texto]"/>
      <dgm:spPr/>
      <dgm:t>
        <a:bodyPr/>
        <a:lstStyle/>
        <a:p>
          <a:r>
            <a:rPr lang="es-MX" dirty="0" smtClean="0"/>
            <a:t>MADUREZ EMOCIONAL, HERRAMIENTAS PERSONALES </a:t>
          </a:r>
          <a:endParaRPr lang="es-MX" dirty="0"/>
        </a:p>
      </dgm:t>
    </dgm:pt>
    <dgm:pt modelId="{3EE7B708-5E9C-4D9F-99F8-D00FC91B3B5E}" type="parTrans" cxnId="{5C700D61-E191-4049-875A-3BE85596403D}">
      <dgm:prSet/>
      <dgm:spPr/>
      <dgm:t>
        <a:bodyPr/>
        <a:lstStyle/>
        <a:p>
          <a:endParaRPr lang="es-MX"/>
        </a:p>
      </dgm:t>
    </dgm:pt>
    <dgm:pt modelId="{ECBB91F2-9599-46D3-BE37-6869713BE441}" type="sibTrans" cxnId="{5C700D61-E191-4049-875A-3BE85596403D}">
      <dgm:prSet/>
      <dgm:spPr/>
      <dgm:t>
        <a:bodyPr/>
        <a:lstStyle/>
        <a:p>
          <a:endParaRPr lang="es-MX"/>
        </a:p>
      </dgm:t>
    </dgm:pt>
    <dgm:pt modelId="{93B95620-8798-49AA-BA19-7992B542C211}">
      <dgm:prSet phldrT="[Texto]"/>
      <dgm:spPr/>
      <dgm:t>
        <a:bodyPr/>
        <a:lstStyle/>
        <a:p>
          <a:r>
            <a:rPr lang="es-MX" dirty="0" smtClean="0"/>
            <a:t>EL CONCEPTO DE MUERTE EN LA FAMILIA</a:t>
          </a:r>
          <a:endParaRPr lang="es-MX" dirty="0"/>
        </a:p>
      </dgm:t>
    </dgm:pt>
    <dgm:pt modelId="{942EB7C8-520D-4CA4-B6A7-0F24AF8C52E5}" type="parTrans" cxnId="{CA3D410A-10ED-42D9-81A6-E0D33FB83596}">
      <dgm:prSet/>
      <dgm:spPr/>
      <dgm:t>
        <a:bodyPr/>
        <a:lstStyle/>
        <a:p>
          <a:endParaRPr lang="es-MX"/>
        </a:p>
      </dgm:t>
    </dgm:pt>
    <dgm:pt modelId="{0F4A7229-F26A-4F4E-BA21-9DFA05F85B35}" type="sibTrans" cxnId="{CA3D410A-10ED-42D9-81A6-E0D33FB83596}">
      <dgm:prSet/>
      <dgm:spPr/>
      <dgm:t>
        <a:bodyPr/>
        <a:lstStyle/>
        <a:p>
          <a:endParaRPr lang="es-MX"/>
        </a:p>
      </dgm:t>
    </dgm:pt>
    <dgm:pt modelId="{0ACCB8CE-F7EC-4CED-B821-4F3353C02248}" type="pres">
      <dgm:prSet presAssocID="{3423EB76-A973-40C7-834D-FB1A037A74DB}" presName="diagram" presStyleCnt="0">
        <dgm:presLayoutVars>
          <dgm:dir/>
          <dgm:resizeHandles val="exact"/>
        </dgm:presLayoutVars>
      </dgm:prSet>
      <dgm:spPr/>
    </dgm:pt>
    <dgm:pt modelId="{F2693F6F-91B1-4DEF-BB2D-AC9BE4317F96}" type="pres">
      <dgm:prSet presAssocID="{2C8E2917-ACA8-4FE5-9025-C090069B7D0A}" presName="node" presStyleLbl="node1" presStyleIdx="0" presStyleCnt="5">
        <dgm:presLayoutVars>
          <dgm:bulletEnabled val="1"/>
        </dgm:presLayoutVars>
      </dgm:prSet>
      <dgm:spPr/>
    </dgm:pt>
    <dgm:pt modelId="{7A8A9AEC-CFDA-4BC4-82DD-29B7E222F6D2}" type="pres">
      <dgm:prSet presAssocID="{B669CC99-AC04-4B74-B836-ED1C1CE97629}" presName="sibTrans" presStyleCnt="0"/>
      <dgm:spPr/>
    </dgm:pt>
    <dgm:pt modelId="{06E49713-7029-4F1B-B54E-53008D2153E9}" type="pres">
      <dgm:prSet presAssocID="{2369A274-4C63-4C52-81DE-2E3501B8511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F52742F-8B02-449C-9561-EBC6C4121580}" type="pres">
      <dgm:prSet presAssocID="{8170D8FB-011F-47EF-8E2E-019BE9F0A0F4}" presName="sibTrans" presStyleCnt="0"/>
      <dgm:spPr/>
    </dgm:pt>
    <dgm:pt modelId="{A0CCED56-2A4B-418D-8BC5-70B365D6E468}" type="pres">
      <dgm:prSet presAssocID="{EF014F3E-9452-4BFB-8DAE-EF802C22A671}" presName="node" presStyleLbl="node1" presStyleIdx="2" presStyleCnt="5">
        <dgm:presLayoutVars>
          <dgm:bulletEnabled val="1"/>
        </dgm:presLayoutVars>
      </dgm:prSet>
      <dgm:spPr/>
    </dgm:pt>
    <dgm:pt modelId="{6CBA81A4-8904-4CBC-9DCD-963C57C8CB20}" type="pres">
      <dgm:prSet presAssocID="{0AAED896-7274-4936-9089-C8F8BD52FD24}" presName="sibTrans" presStyleCnt="0"/>
      <dgm:spPr/>
    </dgm:pt>
    <dgm:pt modelId="{0DFD2B32-3472-4E6D-AD4C-85B25CA8CDF6}" type="pres">
      <dgm:prSet presAssocID="{E3DAE821-31FD-40E2-ACCB-FB6523A2347D}" presName="node" presStyleLbl="node1" presStyleIdx="3" presStyleCnt="5">
        <dgm:presLayoutVars>
          <dgm:bulletEnabled val="1"/>
        </dgm:presLayoutVars>
      </dgm:prSet>
      <dgm:spPr/>
    </dgm:pt>
    <dgm:pt modelId="{B89D6F1D-D549-411E-A153-7C37A7EF0345}" type="pres">
      <dgm:prSet presAssocID="{ECBB91F2-9599-46D3-BE37-6869713BE441}" presName="sibTrans" presStyleCnt="0"/>
      <dgm:spPr/>
    </dgm:pt>
    <dgm:pt modelId="{38DD1E87-3E77-4AB3-9DC4-F37AA2F2E8D7}" type="pres">
      <dgm:prSet presAssocID="{93B95620-8798-49AA-BA19-7992B542C21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A762FE0-2116-46C5-A878-8993A33EE24B}" type="presOf" srcId="{EF014F3E-9452-4BFB-8DAE-EF802C22A671}" destId="{A0CCED56-2A4B-418D-8BC5-70B365D6E468}" srcOrd="0" destOrd="0" presId="urn:microsoft.com/office/officeart/2005/8/layout/default"/>
    <dgm:cxn modelId="{CA3D410A-10ED-42D9-81A6-E0D33FB83596}" srcId="{3423EB76-A973-40C7-834D-FB1A037A74DB}" destId="{93B95620-8798-49AA-BA19-7992B542C211}" srcOrd="4" destOrd="0" parTransId="{942EB7C8-520D-4CA4-B6A7-0F24AF8C52E5}" sibTransId="{0F4A7229-F26A-4F4E-BA21-9DFA05F85B35}"/>
    <dgm:cxn modelId="{1F4DF336-34B1-466B-811E-4449EDDFB340}" srcId="{3423EB76-A973-40C7-834D-FB1A037A74DB}" destId="{2C8E2917-ACA8-4FE5-9025-C090069B7D0A}" srcOrd="0" destOrd="0" parTransId="{39DF0C89-C57E-4EC7-A427-C609D31BA53B}" sibTransId="{B669CC99-AC04-4B74-B836-ED1C1CE97629}"/>
    <dgm:cxn modelId="{68979CD4-B3C8-4FCE-95EC-A69A1EDE915F}" type="presOf" srcId="{E3DAE821-31FD-40E2-ACCB-FB6523A2347D}" destId="{0DFD2B32-3472-4E6D-AD4C-85B25CA8CDF6}" srcOrd="0" destOrd="0" presId="urn:microsoft.com/office/officeart/2005/8/layout/default"/>
    <dgm:cxn modelId="{03BAE8C1-B844-43D6-A410-DD1B98E9E8D3}" srcId="{3423EB76-A973-40C7-834D-FB1A037A74DB}" destId="{2369A274-4C63-4C52-81DE-2E3501B85115}" srcOrd="1" destOrd="0" parTransId="{258072BD-EB6F-4AAF-BFDA-64186BA3B0EC}" sibTransId="{8170D8FB-011F-47EF-8E2E-019BE9F0A0F4}"/>
    <dgm:cxn modelId="{6B4CC1BC-362E-4BC2-8C6A-1C465BC9282D}" type="presOf" srcId="{3423EB76-A973-40C7-834D-FB1A037A74DB}" destId="{0ACCB8CE-F7EC-4CED-B821-4F3353C02248}" srcOrd="0" destOrd="0" presId="urn:microsoft.com/office/officeart/2005/8/layout/default"/>
    <dgm:cxn modelId="{8544221B-377F-4123-BE9B-5124D33D2643}" type="presOf" srcId="{93B95620-8798-49AA-BA19-7992B542C211}" destId="{38DD1E87-3E77-4AB3-9DC4-F37AA2F2E8D7}" srcOrd="0" destOrd="0" presId="urn:microsoft.com/office/officeart/2005/8/layout/default"/>
    <dgm:cxn modelId="{4370B862-BC15-4240-B652-74E24BFE47CB}" srcId="{3423EB76-A973-40C7-834D-FB1A037A74DB}" destId="{EF014F3E-9452-4BFB-8DAE-EF802C22A671}" srcOrd="2" destOrd="0" parTransId="{036A79F0-A0A4-4969-818E-852A0ACFCA23}" sibTransId="{0AAED896-7274-4936-9089-C8F8BD52FD24}"/>
    <dgm:cxn modelId="{23C63844-A02D-4117-ACFF-BB3D0089414D}" type="presOf" srcId="{2C8E2917-ACA8-4FE5-9025-C090069B7D0A}" destId="{F2693F6F-91B1-4DEF-BB2D-AC9BE4317F96}" srcOrd="0" destOrd="0" presId="urn:microsoft.com/office/officeart/2005/8/layout/default"/>
    <dgm:cxn modelId="{5C700D61-E191-4049-875A-3BE85596403D}" srcId="{3423EB76-A973-40C7-834D-FB1A037A74DB}" destId="{E3DAE821-31FD-40E2-ACCB-FB6523A2347D}" srcOrd="3" destOrd="0" parTransId="{3EE7B708-5E9C-4D9F-99F8-D00FC91B3B5E}" sibTransId="{ECBB91F2-9599-46D3-BE37-6869713BE441}"/>
    <dgm:cxn modelId="{42A8BF16-5AB8-437F-A096-AD4DAAD4AF54}" type="presOf" srcId="{2369A274-4C63-4C52-81DE-2E3501B85115}" destId="{06E49713-7029-4F1B-B54E-53008D2153E9}" srcOrd="0" destOrd="0" presId="urn:microsoft.com/office/officeart/2005/8/layout/default"/>
    <dgm:cxn modelId="{C8A74B87-CBD1-4B3C-982C-E3F60025DAA5}" type="presParOf" srcId="{0ACCB8CE-F7EC-4CED-B821-4F3353C02248}" destId="{F2693F6F-91B1-4DEF-BB2D-AC9BE4317F96}" srcOrd="0" destOrd="0" presId="urn:microsoft.com/office/officeart/2005/8/layout/default"/>
    <dgm:cxn modelId="{F8CB9C78-3DD2-4A6B-B1F6-0C3F0C8E226E}" type="presParOf" srcId="{0ACCB8CE-F7EC-4CED-B821-4F3353C02248}" destId="{7A8A9AEC-CFDA-4BC4-82DD-29B7E222F6D2}" srcOrd="1" destOrd="0" presId="urn:microsoft.com/office/officeart/2005/8/layout/default"/>
    <dgm:cxn modelId="{6C282CC7-A7E5-4865-ABC9-A20B0E0F2AFF}" type="presParOf" srcId="{0ACCB8CE-F7EC-4CED-B821-4F3353C02248}" destId="{06E49713-7029-4F1B-B54E-53008D2153E9}" srcOrd="2" destOrd="0" presId="urn:microsoft.com/office/officeart/2005/8/layout/default"/>
    <dgm:cxn modelId="{6365F0C6-0E26-4199-ADEB-9B9C8F63B045}" type="presParOf" srcId="{0ACCB8CE-F7EC-4CED-B821-4F3353C02248}" destId="{0F52742F-8B02-449C-9561-EBC6C4121580}" srcOrd="3" destOrd="0" presId="urn:microsoft.com/office/officeart/2005/8/layout/default"/>
    <dgm:cxn modelId="{DE637FEE-121C-4E11-9672-EDFE5089422C}" type="presParOf" srcId="{0ACCB8CE-F7EC-4CED-B821-4F3353C02248}" destId="{A0CCED56-2A4B-418D-8BC5-70B365D6E468}" srcOrd="4" destOrd="0" presId="urn:microsoft.com/office/officeart/2005/8/layout/default"/>
    <dgm:cxn modelId="{B75AFEEC-5F06-4E87-A4FB-C2CFEC7CBA0E}" type="presParOf" srcId="{0ACCB8CE-F7EC-4CED-B821-4F3353C02248}" destId="{6CBA81A4-8904-4CBC-9DCD-963C57C8CB20}" srcOrd="5" destOrd="0" presId="urn:microsoft.com/office/officeart/2005/8/layout/default"/>
    <dgm:cxn modelId="{9467ED50-1BD3-4E10-A8CC-65C65A0AA71C}" type="presParOf" srcId="{0ACCB8CE-F7EC-4CED-B821-4F3353C02248}" destId="{0DFD2B32-3472-4E6D-AD4C-85B25CA8CDF6}" srcOrd="6" destOrd="0" presId="urn:microsoft.com/office/officeart/2005/8/layout/default"/>
    <dgm:cxn modelId="{160B7FB9-5043-4B17-9049-A0A1AB1F4A82}" type="presParOf" srcId="{0ACCB8CE-F7EC-4CED-B821-4F3353C02248}" destId="{B89D6F1D-D549-411E-A153-7C37A7EF0345}" srcOrd="7" destOrd="0" presId="urn:microsoft.com/office/officeart/2005/8/layout/default"/>
    <dgm:cxn modelId="{AD8909CC-EA59-4933-891F-8EE83921D723}" type="presParOf" srcId="{0ACCB8CE-F7EC-4CED-B821-4F3353C02248}" destId="{38DD1E87-3E77-4AB3-9DC4-F37AA2F2E8D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77D287-E849-4124-A9EE-E9E05E9DBDF2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D63710B-B733-40EA-8C77-F68E0321E878}">
      <dgm:prSet phldrT="[Texto]"/>
      <dgm:spPr/>
      <dgm:t>
        <a:bodyPr/>
        <a:lstStyle/>
        <a:p>
          <a:r>
            <a:rPr lang="es-MX" dirty="0" smtClean="0"/>
            <a:t>CADA PERSONA NECESITA SU PROPIO TIEMPO, FORTALEZAS PERSONALES</a:t>
          </a:r>
          <a:endParaRPr lang="es-MX" dirty="0"/>
        </a:p>
      </dgm:t>
    </dgm:pt>
    <dgm:pt modelId="{2B7C524B-6BBE-49E5-99C3-8792BD1AA0EC}" type="parTrans" cxnId="{2E424519-1F43-48C7-937E-74F5A70ED208}">
      <dgm:prSet/>
      <dgm:spPr/>
      <dgm:t>
        <a:bodyPr/>
        <a:lstStyle/>
        <a:p>
          <a:endParaRPr lang="es-MX"/>
        </a:p>
      </dgm:t>
    </dgm:pt>
    <dgm:pt modelId="{CD3E62DB-C28E-42C6-A63C-19E2FA12052D}" type="sibTrans" cxnId="{2E424519-1F43-48C7-937E-74F5A70ED208}">
      <dgm:prSet/>
      <dgm:spPr/>
      <dgm:t>
        <a:bodyPr/>
        <a:lstStyle/>
        <a:p>
          <a:endParaRPr lang="es-MX"/>
        </a:p>
      </dgm:t>
    </dgm:pt>
    <dgm:pt modelId="{044C93C2-3875-42A1-8585-596F328363E8}">
      <dgm:prSet phldrT="[Texto]"/>
      <dgm:spPr/>
      <dgm:t>
        <a:bodyPr/>
        <a:lstStyle/>
        <a:p>
          <a:r>
            <a:rPr lang="es-MX" dirty="0" smtClean="0"/>
            <a:t>EXPRESION DE LAS EMOCIONES, APOYO FAMILIAR Y SOCIAL, REORGANIZACION DE LA VIDA</a:t>
          </a:r>
          <a:endParaRPr lang="es-MX" dirty="0"/>
        </a:p>
      </dgm:t>
    </dgm:pt>
    <dgm:pt modelId="{CA1EAA47-CE62-476D-9D03-45D6CD135A89}" type="parTrans" cxnId="{2EAF34EC-D2E7-4ADB-AAC9-1256B50E22D9}">
      <dgm:prSet/>
      <dgm:spPr/>
      <dgm:t>
        <a:bodyPr/>
        <a:lstStyle/>
        <a:p>
          <a:endParaRPr lang="es-MX"/>
        </a:p>
      </dgm:t>
    </dgm:pt>
    <dgm:pt modelId="{D2FCBF73-F659-49C8-9405-70D020056202}" type="sibTrans" cxnId="{2EAF34EC-D2E7-4ADB-AAC9-1256B50E22D9}">
      <dgm:prSet/>
      <dgm:spPr/>
      <dgm:t>
        <a:bodyPr/>
        <a:lstStyle/>
        <a:p>
          <a:endParaRPr lang="es-MX"/>
        </a:p>
      </dgm:t>
    </dgm:pt>
    <dgm:pt modelId="{B109314B-8C46-4668-A604-DF5CDEF17EB5}" type="pres">
      <dgm:prSet presAssocID="{5277D287-E849-4124-A9EE-E9E05E9DBDF2}" presName="diagram" presStyleCnt="0">
        <dgm:presLayoutVars>
          <dgm:dir/>
          <dgm:resizeHandles val="exact"/>
        </dgm:presLayoutVars>
      </dgm:prSet>
      <dgm:spPr/>
    </dgm:pt>
    <dgm:pt modelId="{26C1A969-BF00-46DC-82E1-5C8E1BFE6A97}" type="pres">
      <dgm:prSet presAssocID="{DD63710B-B733-40EA-8C77-F68E0321E878}" presName="arrow" presStyleLbl="node1" presStyleIdx="0" presStyleCnt="2">
        <dgm:presLayoutVars>
          <dgm:bulletEnabled val="1"/>
        </dgm:presLayoutVars>
      </dgm:prSet>
      <dgm:spPr/>
    </dgm:pt>
    <dgm:pt modelId="{320304A9-1983-4D18-B32C-B6AFBD7657E3}" type="pres">
      <dgm:prSet presAssocID="{044C93C2-3875-42A1-8585-596F328363E8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EAF34EC-D2E7-4ADB-AAC9-1256B50E22D9}" srcId="{5277D287-E849-4124-A9EE-E9E05E9DBDF2}" destId="{044C93C2-3875-42A1-8585-596F328363E8}" srcOrd="1" destOrd="0" parTransId="{CA1EAA47-CE62-476D-9D03-45D6CD135A89}" sibTransId="{D2FCBF73-F659-49C8-9405-70D020056202}"/>
    <dgm:cxn modelId="{7FB115DB-21C6-4283-8030-5AC3913B20C4}" type="presOf" srcId="{044C93C2-3875-42A1-8585-596F328363E8}" destId="{320304A9-1983-4D18-B32C-B6AFBD7657E3}" srcOrd="0" destOrd="0" presId="urn:microsoft.com/office/officeart/2005/8/layout/arrow5"/>
    <dgm:cxn modelId="{07EB3862-DDEE-4E82-B8D5-334550E2AC95}" type="presOf" srcId="{DD63710B-B733-40EA-8C77-F68E0321E878}" destId="{26C1A969-BF00-46DC-82E1-5C8E1BFE6A97}" srcOrd="0" destOrd="0" presId="urn:microsoft.com/office/officeart/2005/8/layout/arrow5"/>
    <dgm:cxn modelId="{2E424519-1F43-48C7-937E-74F5A70ED208}" srcId="{5277D287-E849-4124-A9EE-E9E05E9DBDF2}" destId="{DD63710B-B733-40EA-8C77-F68E0321E878}" srcOrd="0" destOrd="0" parTransId="{2B7C524B-6BBE-49E5-99C3-8792BD1AA0EC}" sibTransId="{CD3E62DB-C28E-42C6-A63C-19E2FA12052D}"/>
    <dgm:cxn modelId="{3097B93E-527F-4A6C-B210-0F3618EEAAD6}" type="presOf" srcId="{5277D287-E849-4124-A9EE-E9E05E9DBDF2}" destId="{B109314B-8C46-4668-A604-DF5CDEF17EB5}" srcOrd="0" destOrd="0" presId="urn:microsoft.com/office/officeart/2005/8/layout/arrow5"/>
    <dgm:cxn modelId="{E3A9A7DB-055E-4FE9-890E-ED2B492F0413}" type="presParOf" srcId="{B109314B-8C46-4668-A604-DF5CDEF17EB5}" destId="{26C1A969-BF00-46DC-82E1-5C8E1BFE6A97}" srcOrd="0" destOrd="0" presId="urn:microsoft.com/office/officeart/2005/8/layout/arrow5"/>
    <dgm:cxn modelId="{EBCA34B7-5CED-429B-AAC1-9629F539BCF5}" type="presParOf" srcId="{B109314B-8C46-4668-A604-DF5CDEF17EB5}" destId="{320304A9-1983-4D18-B32C-B6AFBD7657E3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93F6F-91B1-4DEF-BB2D-AC9BE4317F96}">
      <dsp:nvSpPr>
        <dsp:cNvPr id="0" name=""/>
        <dsp:cNvSpPr/>
      </dsp:nvSpPr>
      <dsp:spPr>
        <a:xfrm>
          <a:off x="0" y="648551"/>
          <a:ext cx="3460254" cy="2076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/>
            <a:t>RELACION CON LA MADRE Y EL TIPO DE APEGO</a:t>
          </a:r>
          <a:endParaRPr lang="es-MX" sz="3200" kern="1200" dirty="0"/>
        </a:p>
      </dsp:txBody>
      <dsp:txXfrm>
        <a:off x="0" y="648551"/>
        <a:ext cx="3460254" cy="2076152"/>
      </dsp:txXfrm>
    </dsp:sp>
    <dsp:sp modelId="{06E49713-7029-4F1B-B54E-53008D2153E9}">
      <dsp:nvSpPr>
        <dsp:cNvPr id="0" name=""/>
        <dsp:cNvSpPr/>
      </dsp:nvSpPr>
      <dsp:spPr>
        <a:xfrm>
          <a:off x="3806279" y="648551"/>
          <a:ext cx="3460254" cy="2076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/>
            <a:t>LA EDAD DEL HIJO(A) Y LA EDAD DE LA MADRE</a:t>
          </a:r>
          <a:endParaRPr lang="es-MX" sz="3200" kern="1200" dirty="0"/>
        </a:p>
      </dsp:txBody>
      <dsp:txXfrm>
        <a:off x="3806279" y="648551"/>
        <a:ext cx="3460254" cy="2076152"/>
      </dsp:txXfrm>
    </dsp:sp>
    <dsp:sp modelId="{A0CCED56-2A4B-418D-8BC5-70B365D6E468}">
      <dsp:nvSpPr>
        <dsp:cNvPr id="0" name=""/>
        <dsp:cNvSpPr/>
      </dsp:nvSpPr>
      <dsp:spPr>
        <a:xfrm>
          <a:off x="7612558" y="648551"/>
          <a:ext cx="3460254" cy="2076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/>
            <a:t>FORMA EN QUE OCURRIO LA MUERTE</a:t>
          </a:r>
          <a:endParaRPr lang="es-MX" sz="3200" kern="1200" dirty="0"/>
        </a:p>
      </dsp:txBody>
      <dsp:txXfrm>
        <a:off x="7612558" y="648551"/>
        <a:ext cx="3460254" cy="2076152"/>
      </dsp:txXfrm>
    </dsp:sp>
    <dsp:sp modelId="{0DFD2B32-3472-4E6D-AD4C-85B25CA8CDF6}">
      <dsp:nvSpPr>
        <dsp:cNvPr id="0" name=""/>
        <dsp:cNvSpPr/>
      </dsp:nvSpPr>
      <dsp:spPr>
        <a:xfrm>
          <a:off x="1903139" y="3070729"/>
          <a:ext cx="3460254" cy="2076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/>
            <a:t>MADUREZ EMOCIONAL, HERRAMIENTAS PERSONALES </a:t>
          </a:r>
          <a:endParaRPr lang="es-MX" sz="3200" kern="1200" dirty="0"/>
        </a:p>
      </dsp:txBody>
      <dsp:txXfrm>
        <a:off x="1903139" y="3070729"/>
        <a:ext cx="3460254" cy="2076152"/>
      </dsp:txXfrm>
    </dsp:sp>
    <dsp:sp modelId="{38DD1E87-3E77-4AB3-9DC4-F37AA2F2E8D7}">
      <dsp:nvSpPr>
        <dsp:cNvPr id="0" name=""/>
        <dsp:cNvSpPr/>
      </dsp:nvSpPr>
      <dsp:spPr>
        <a:xfrm>
          <a:off x="5709419" y="3070729"/>
          <a:ext cx="3460254" cy="2076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/>
            <a:t>EL CONCEPTO DE MUERTE EN LA FAMILIA</a:t>
          </a:r>
          <a:endParaRPr lang="es-MX" sz="3200" kern="1200" dirty="0"/>
        </a:p>
      </dsp:txBody>
      <dsp:txXfrm>
        <a:off x="5709419" y="3070729"/>
        <a:ext cx="3460254" cy="20761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1A969-BF00-46DC-82E1-5C8E1BFE6A97}">
      <dsp:nvSpPr>
        <dsp:cNvPr id="0" name=""/>
        <dsp:cNvSpPr/>
      </dsp:nvSpPr>
      <dsp:spPr>
        <a:xfrm rot="16200000">
          <a:off x="2065" y="1951"/>
          <a:ext cx="4791405" cy="479140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/>
            <a:t>CADA PERSONA NECESITA SU PROPIO TIEMPO, FORTALEZAS PERSONALES</a:t>
          </a:r>
          <a:endParaRPr lang="es-MX" sz="2700" kern="1200" dirty="0"/>
        </a:p>
      </dsp:txBody>
      <dsp:txXfrm rot="5400000">
        <a:off x="2065" y="1199802"/>
        <a:ext cx="3952909" cy="2395703"/>
      </dsp:txXfrm>
    </dsp:sp>
    <dsp:sp modelId="{320304A9-1983-4D18-B32C-B6AFBD7657E3}">
      <dsp:nvSpPr>
        <dsp:cNvPr id="0" name=""/>
        <dsp:cNvSpPr/>
      </dsp:nvSpPr>
      <dsp:spPr>
        <a:xfrm rot="5400000">
          <a:off x="6550804" y="1951"/>
          <a:ext cx="4791405" cy="479140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/>
            <a:t>EXPRESION DE LAS EMOCIONES, APOYO FAMILIAR Y SOCIAL, REORGANIZACION DE LA VIDA</a:t>
          </a:r>
          <a:endParaRPr lang="es-MX" sz="2700" kern="1200" dirty="0"/>
        </a:p>
      </dsp:txBody>
      <dsp:txXfrm rot="-5400000">
        <a:off x="7389300" y="1199802"/>
        <a:ext cx="3952909" cy="2395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00C60-C14E-4EB3-8A13-D211ED0F6AC0}" type="datetimeFigureOut">
              <a:rPr lang="es-MX" smtClean="0"/>
              <a:t>09/05/2021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8F89C-AEC6-4508-BBB6-61BE08EA72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5630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8F89C-AEC6-4508-BBB6-61BE08EA7289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0791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59A7-B211-4A7E-BC19-4B3DF1EDD134}" type="datetimeFigureOut">
              <a:rPr lang="es-MX" smtClean="0"/>
              <a:t>09/05/2021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1674-15F9-4791-8957-2BDC3DB131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9224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59A7-B211-4A7E-BC19-4B3DF1EDD134}" type="datetimeFigureOut">
              <a:rPr lang="es-MX" smtClean="0"/>
              <a:t>09/05/2021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1674-15F9-4791-8957-2BDC3DB131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6007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59A7-B211-4A7E-BC19-4B3DF1EDD134}" type="datetimeFigureOut">
              <a:rPr lang="es-MX" smtClean="0"/>
              <a:t>09/05/2021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1674-15F9-4791-8957-2BDC3DB131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435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59A7-B211-4A7E-BC19-4B3DF1EDD134}" type="datetimeFigureOut">
              <a:rPr lang="es-MX" smtClean="0"/>
              <a:t>09/05/2021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1674-15F9-4791-8957-2BDC3DB13125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36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59A7-B211-4A7E-BC19-4B3DF1EDD134}" type="datetimeFigureOut">
              <a:rPr lang="es-MX" smtClean="0"/>
              <a:t>09/05/2021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1674-15F9-4791-8957-2BDC3DB131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9054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59A7-B211-4A7E-BC19-4B3DF1EDD134}" type="datetimeFigureOut">
              <a:rPr lang="es-MX" smtClean="0"/>
              <a:t>09/05/2021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1674-15F9-4791-8957-2BDC3DB131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3097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59A7-B211-4A7E-BC19-4B3DF1EDD134}" type="datetimeFigureOut">
              <a:rPr lang="es-MX" smtClean="0"/>
              <a:t>09/05/2021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1674-15F9-4791-8957-2BDC3DB131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5857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59A7-B211-4A7E-BC19-4B3DF1EDD134}" type="datetimeFigureOut">
              <a:rPr lang="es-MX" smtClean="0"/>
              <a:t>09/05/2021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1674-15F9-4791-8957-2BDC3DB131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1677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59A7-B211-4A7E-BC19-4B3DF1EDD134}" type="datetimeFigureOut">
              <a:rPr lang="es-MX" smtClean="0"/>
              <a:t>09/05/2021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1674-15F9-4791-8957-2BDC3DB131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0398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59A7-B211-4A7E-BC19-4B3DF1EDD134}" type="datetimeFigureOut">
              <a:rPr lang="es-MX" smtClean="0"/>
              <a:t>09/05/2021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1674-15F9-4791-8957-2BDC3DB131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5420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59A7-B211-4A7E-BC19-4B3DF1EDD134}" type="datetimeFigureOut">
              <a:rPr lang="es-MX" smtClean="0"/>
              <a:t>09/05/2021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1674-15F9-4791-8957-2BDC3DB131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0106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59A7-B211-4A7E-BC19-4B3DF1EDD134}" type="datetimeFigureOut">
              <a:rPr lang="es-MX" smtClean="0"/>
              <a:t>09/05/2021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1674-15F9-4791-8957-2BDC3DB131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5110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59A7-B211-4A7E-BC19-4B3DF1EDD134}" type="datetimeFigureOut">
              <a:rPr lang="es-MX" smtClean="0"/>
              <a:t>09/05/2021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1674-15F9-4791-8957-2BDC3DB131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608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59A7-B211-4A7E-BC19-4B3DF1EDD134}" type="datetimeFigureOut">
              <a:rPr lang="es-MX" smtClean="0"/>
              <a:t>09/05/2021</a:t>
            </a:fld>
            <a:endParaRPr lang="es-MX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1674-15F9-4791-8957-2BDC3DB131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6673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59A7-B211-4A7E-BC19-4B3DF1EDD134}" type="datetimeFigureOut">
              <a:rPr lang="es-MX" smtClean="0"/>
              <a:t>09/05/2021</a:t>
            </a:fld>
            <a:endParaRPr lang="es-MX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1674-15F9-4791-8957-2BDC3DB131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6884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59A7-B211-4A7E-BC19-4B3DF1EDD134}" type="datetimeFigureOut">
              <a:rPr lang="es-MX" smtClean="0"/>
              <a:t>09/05/2021</a:t>
            </a:fld>
            <a:endParaRPr lang="es-MX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1674-15F9-4791-8957-2BDC3DB131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815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59A7-B211-4A7E-BC19-4B3DF1EDD134}" type="datetimeFigureOut">
              <a:rPr lang="es-MX" smtClean="0"/>
              <a:t>09/05/2021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1674-15F9-4791-8957-2BDC3DB131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1667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7BD59A7-B211-4A7E-BC19-4B3DF1EDD134}" type="datetimeFigureOut">
              <a:rPr lang="es-MX" smtClean="0"/>
              <a:t>09/05/2021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41674-15F9-4791-8957-2BDC3DB131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26925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uelo por pérdida durante COVID-19; ¿qué hacer por un amigo o familiar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4" y="271463"/>
            <a:ext cx="4460875" cy="61579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28022" y="2810173"/>
            <a:ext cx="355815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Down">
              <a:avLst/>
            </a:prstTxWarp>
            <a:spAutoFit/>
          </a:bodyPr>
          <a:lstStyle/>
          <a:p>
            <a:pPr algn="ctr"/>
            <a:r>
              <a:rPr lang="es-E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EL DUELO POR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772524" y="1548586"/>
            <a:ext cx="301466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Top">
              <a:avLst/>
            </a:prstTxWarp>
            <a:spAutoFit/>
          </a:bodyPr>
          <a:lstStyle/>
          <a:p>
            <a:pPr algn="ctr"/>
            <a:r>
              <a:rPr lang="es-E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 MUERTE DE MAMA</a:t>
            </a:r>
            <a:endParaRPr lang="es-E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Imagen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4071938" cy="17643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318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337490578"/>
              </p:ext>
            </p:extLst>
          </p:nvPr>
        </p:nvGraphicFramePr>
        <p:xfrm>
          <a:off x="371475" y="1443039"/>
          <a:ext cx="11344275" cy="4795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173465" y="241738"/>
            <a:ext cx="687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TRASCENDER EL DUELO</a:t>
            </a:r>
            <a:endParaRPr lang="es-MX" sz="3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196" name="Picture 4" descr="492 Me gusta, 5 comentarios - Tanatología Integral. (@tanatologia_integral)  en Instagram: &quot;Tanatología.&quot; | Frases sentimentales, Frases bonitas, Frases  irónica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6" y="1214438"/>
            <a:ext cx="1885951" cy="47434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47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00050" y="414337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PASOS NECESARIOS PARA PODER  TRASCENDER EL DUELO</a:t>
            </a:r>
            <a:endParaRPr lang="es-MX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71465" y="984587"/>
            <a:ext cx="11029950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SENTIR </a:t>
            </a:r>
            <a:r>
              <a:rPr lang="es-MX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 DOLOR Y LAS EMOCIONES QUE SURGEN EN EL DUELO. </a:t>
            </a:r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 </a:t>
            </a:r>
            <a:r>
              <a:rPr lang="es-MX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NECESARIO IDENTIFICAR LOS MATICES DE LOS SENTIMIENTOS Y PONER ORDEN EN </a:t>
            </a:r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ELLOS.</a:t>
            </a:r>
            <a:endParaRPr lang="es-MX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85751" y="2524422"/>
            <a:ext cx="11244262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 ACEPTAR LA REALIDAD DE LA PÉRDIDA. </a:t>
            </a:r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YA NO ESTA FISICAMENTE EN TU VIDA PERMITELE MANIFESTARSE DE OTRA FORMA MAS INTIMA.</a:t>
            </a:r>
            <a:endParaRPr lang="es-MX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71465" y="3694925"/>
            <a:ext cx="11701462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APRENDER A VIVIR SIN LA PERSONA FALLECIDA ES UNA TAREA QUE PUEDE RESULTAR DIFÍCIL. LA VIDA SIGUE Y EMPUJA A CONTINUAR CON ACTIVIDADES QUE ANTES SE REALIZABAN DE FORMA CONJUNTA O QUE SON NUEVAS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85751" y="5121354"/>
            <a:ext cx="11701462" cy="156966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REORGANIZAR LA COTIDIANIDAD, INTERESARSE POR COSAS NUEVAS, SENTIR ESPERANZA, EXPERIMENTAR GRATIFICACIÓN DE NUEVO Y ADAPTARSE A NUEVOS ROLES. REUBICAR A NUESTRA MADRE FALLECIDA EN NUESTRO CORAZON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8737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anatología Integral. on Instagram: “Tanatología.” | Instagram, Movie  posters, Po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228600"/>
            <a:ext cx="4845050" cy="645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4972051" y="442913"/>
            <a:ext cx="691515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RECOMENDACIONES:</a:t>
            </a:r>
          </a:p>
          <a:p>
            <a:endParaRPr lang="es-MX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DARSE PERMISO PARA ESTAR EN DUELO. SE PUEDE PENSAR QUE ES MEJOR EVITAR EL DOLOR, </a:t>
            </a:r>
            <a:r>
              <a:rPr lang="es-MX" sz="22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 </a:t>
            </a:r>
            <a:r>
              <a:rPr lang="es-MX" sz="2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VERDADERA FORTALEZA ESTA EN EL SENTIR NO EN EL </a:t>
            </a:r>
            <a:r>
              <a:rPr lang="es-MX" sz="22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AGUANTARSE.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MX" sz="22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es-MX" sz="2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COMPARTIR EL DOLOR. BUSCAR Y ACEPTAR EL APOYO DE OTRAS PERSONAS. PUEDE SER ÚTIL SALIR DE SÍ MISMO/A Y ESCUCHAR A OTROS/AS. </a:t>
            </a:r>
            <a:endParaRPr lang="es-MX" sz="22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endParaRPr lang="es-MX" sz="22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endParaRPr lang="es-MX" sz="2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endParaRPr lang="es-MX" sz="22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 algn="just"/>
            <a:endParaRPr lang="es-MX" sz="2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 algn="just"/>
            <a:endParaRPr lang="es-MX" sz="22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es-MX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REPASAR LOS RECUERDOS AGRADABLES Y DESAGRADABLES</a:t>
            </a:r>
            <a:endParaRPr lang="es-MX" sz="2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 algn="just"/>
            <a:endParaRPr lang="es-MX" sz="2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014914" y="4139505"/>
            <a:ext cx="6915150" cy="1179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MX" sz="2200" dirty="0" smtClean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AMA Y PERMITE QUE TE AMEN: EVITA EL AISLAMIENTO,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s-MX" sz="2200" dirty="0" smtClean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 </a:t>
            </a:r>
            <a:endParaRPr lang="es-MX" sz="2200" dirty="0">
              <a:solidFill>
                <a:schemeClr val="bg1"/>
              </a:solidFill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2038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oco nos ha enseñado tanto... 😭😭😭😭❤ #Coco #Disney #Pixar #Miguel |  Mejores frases de películas, Frases para abuelos, Frases peliculas disn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242889"/>
            <a:ext cx="4843461" cy="6343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57204" y="242889"/>
            <a:ext cx="644364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2200" dirty="0" smtClean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APLAZAR LAS DECISIONES IMPORTANTES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MX" sz="220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 DESCUIDAR LA SALUD. DURANTE EL DUELO SOMOS MÁS SUSCEPTIBLES A SUFRIR </a:t>
            </a:r>
            <a:r>
              <a:rPr lang="es-MX" sz="22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ENFERMEDADES.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MX" sz="2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 </a:t>
            </a:r>
            <a:r>
              <a:rPr lang="es-MX" sz="22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AUTOMEDICARSE.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MX" sz="2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ALÁBALOS POR SUS VICTORIAS Y PERDÓNALOS POR SUS OMISIONES, ERRORES Y FALTAS Y ADOPTA LA MISMA ACTITUD PARA CONTIGO </a:t>
            </a:r>
            <a:r>
              <a:rPr lang="es-MX" sz="22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MISMO</a:t>
            </a:r>
            <a:r>
              <a:rPr lang="es-MX" sz="2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MX" sz="2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 DESCUBRES QUE TE RESULTA DEMASIADO DIFÍCIL PONER EN CLARO LOS PROBLEMAS POR TI MISMO, CONSULTA A UN ASESOR PROFESIONAL EN TANATOLOGIA</a:t>
            </a:r>
          </a:p>
        </p:txBody>
      </p:sp>
    </p:spTree>
    <p:extLst>
      <p:ext uri="{BB962C8B-B14F-4D97-AF65-F5344CB8AC3E}">
        <p14:creationId xmlns:p14="http://schemas.microsoft.com/office/powerpoint/2010/main" val="110822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7163" y="266998"/>
            <a:ext cx="118157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PERO… LA MUERTE NO ME PUEDE</a:t>
            </a:r>
          </a:p>
          <a:p>
            <a:pPr algn="ctr"/>
            <a:r>
              <a:rPr lang="es-E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QUITAR</a:t>
            </a:r>
            <a:endParaRPr lang="es-E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57185" y="2355562"/>
            <a:ext cx="3643313" cy="1457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LOS AÑOS, LOS SUEÑOS, LAS EXPERIENCIAS COMPARTIDAS</a:t>
            </a:r>
            <a:endParaRPr lang="es-MX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364829" y="2355561"/>
            <a:ext cx="3643313" cy="1457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EL AMOR, LA SABIDURIA, LAS LECCIONES APRENDIDAS</a:t>
            </a:r>
            <a:endParaRPr lang="es-MX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678779" y="4347150"/>
            <a:ext cx="4507706" cy="1457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CONFIANZA, FORTALEZA, ESPERANZA Y FE</a:t>
            </a:r>
            <a:endParaRPr lang="es-MX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Picture 6" descr="MIS VACACI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571625"/>
            <a:ext cx="3714749" cy="50379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88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6213" y="347186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MX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TENEMOS LA OPORTUNIDAD DE SANAR Y ELLO REQUIERE UN TRABAJO INTERNO, UN PROCESO DE AUTOCONOCIMIENTO; TODO LO QUE NECESITAMOS ESTÁ DENTRO DE NOSOTROS</a:t>
            </a:r>
            <a:endParaRPr lang="es-MX" sz="2400" dirty="0">
              <a:solidFill>
                <a:schemeClr val="bg1"/>
              </a:solidFill>
            </a:endParaRPr>
          </a:p>
        </p:txBody>
      </p:sp>
      <p:pic>
        <p:nvPicPr>
          <p:cNvPr id="11266" name="Picture 2" descr="Qué es la logoterapia? - Mejor con Sal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-39490"/>
            <a:ext cx="4476750" cy="33432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Reflexión a cargo de Viktor Frankl, creador de la Logoterapia. | Frases  motivadoras, Frases, Frases boni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2932509"/>
            <a:ext cx="4762500" cy="368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Viktor Frankl Frases Actitud - Frase De Am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1" y="3303785"/>
            <a:ext cx="6615112" cy="3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83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ralistas.com - #viralistas #noticias #frases...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72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os colibríes en México se están acabando debido a un ritual de brujerí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106680"/>
            <a:ext cx="6219825" cy="3962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74" y="4175760"/>
            <a:ext cx="6219826" cy="256032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777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3361" y="1893686"/>
            <a:ext cx="5253038" cy="4801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4517390" algn="l"/>
              </a:tabLst>
            </a:pPr>
            <a:r>
              <a:rPr lang="es-MX" sz="2200" b="1" dirty="0" smtClean="0">
                <a:solidFill>
                  <a:schemeClr val="bg1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L</a:t>
            </a:r>
            <a:r>
              <a:rPr lang="es-MX" sz="2200" dirty="0" smtClean="0">
                <a:solidFill>
                  <a:schemeClr val="bg1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A MUERTE ES LA COSA MAS COMUN DEL MUNDO Y SIN EMBARGO, ES LA MAS EVITADA. COMO SI IGNORARLA LA HICIERA DESAPARECER. ES ABSOLUTAMENTE CIERTO QUE MORIREMOS Y ES INCIERTO EL CUANDO, EL COMO Y EL DONDE MORIREMOS. LA VIDA Y LA MUERTE, NO SON POLOS OPUESTOS, NI EL PRINCIPIO NI EL FIN, VAN DE LA MANO, ES UN CONTINUO, CADA MINUTO QUE VIVA, CADA MINUTO MUERO, NO LOS PODEMOS DESLIGAR</a:t>
            </a:r>
            <a:endParaRPr lang="es-MX" sz="2200" dirty="0">
              <a:solidFill>
                <a:schemeClr val="bg1"/>
              </a:solidFill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Picture 2" descr="Resultado de imagen para la vida y la muer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167002"/>
            <a:ext cx="6043612" cy="30333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▷ 1001 + ideas de tatuajes de mariposas super bonit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643" y="167002"/>
            <a:ext cx="2812473" cy="15378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índrome del corazón roto: el dolor por la pérdida de un ser querido puede  tener efectos fatales - Infoba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397250"/>
            <a:ext cx="6043612" cy="329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01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Upinfan Beibehang Papel Tapiz Personalizado Murales Hermoso Sueño Fresco  Árboles Verdes Bosque Sol Tv Fondo Pared Sala Murales Papel Tapiz  3D350X250Cm: Amazon.es: Bricolaje y herramien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374650"/>
            <a:ext cx="5000625" cy="621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672137" y="1190148"/>
            <a:ext cx="622935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 smtClean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PARA ENTRAR EN CONTACTO CON UN ARBOL, LO QUE TIENES QUE HACER ES PONER TUS MANOS SOBRE EL ARBOL, SENTIRLO, ESCUCHAR SOLO LA PALABRA ARBOL NO TE AYUDARA A CONOCERLO Y ESTAR EN CONTACTO CON EL,</a:t>
            </a:r>
            <a:endParaRPr lang="es-MX" sz="3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5371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0 de mayo: ¿ya puedo abrazar a mamá si ya está vacunada? | Tec 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5414963" y="243512"/>
            <a:ext cx="644366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QUE REPRESENTA MAMA:</a:t>
            </a:r>
          </a:p>
          <a:p>
            <a:endParaRPr lang="es-MX" sz="24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FIGURA IMPORTANTE PARA FORMAR NUESTRA IDENTIDAD Y  PERSONALIDAD.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MX" sz="24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CENTRO DE LA FAMILIA.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MX" sz="24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EQUILIBRIO DE LA VIDA.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MX" sz="24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AMOR, TERNURA, CALOR DE HOGAR.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MX" sz="24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BONDAD, GENEROSIDAD, SACRIFICIO.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MX" sz="24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APOYO, FORTALEZA, UNION FAMILIAR.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MX" sz="24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ENSEÑANZA, EJEMPLO.</a:t>
            </a:r>
            <a:endParaRPr lang="es-MX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MX" sz="24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MX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2787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0013" y="200950"/>
            <a:ext cx="11987212" cy="23974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800" dirty="0" smtClean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EL DUELO ES UN PROCESO DOLOROSO, NATURAL, DINÁMICO Y PERSONAL QUE SE PRESENTA ANTE LA ELABORACIÓN DE UNA PERDIDA SIGNIFICATIVA..  Y QUE AL CAMINAR POR ESTE PROCESO, AL FINAL TENDRA QUE HABER UNA TRANSFORMACION PERSONAL EN TODOS LOS SENTIDOS</a:t>
            </a:r>
            <a:endParaRPr lang="es-MX" sz="2800" dirty="0">
              <a:solidFill>
                <a:schemeClr val="bg1"/>
              </a:solidFill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Picture 4" descr="Abrazar la pérdida: cómo elaborar el duelo en la distan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7" y="2706845"/>
            <a:ext cx="11865768" cy="38433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01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3525" y="362189"/>
            <a:ext cx="4938062" cy="5434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400" b="1" dirty="0" smtClean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EL DUELO PUEDE PRESENTAR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400" b="1" dirty="0" smtClean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MANIFESTACIONES DE FORMA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MX" sz="2400" dirty="0" smtClean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FISICAS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s-MX" sz="2400" dirty="0" smtClean="0">
              <a:solidFill>
                <a:schemeClr val="bg1"/>
              </a:solidFill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MX" sz="2400" dirty="0" smtClean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EMOCIONAL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s-MX" sz="2400" dirty="0" smtClean="0">
              <a:solidFill>
                <a:schemeClr val="bg1"/>
              </a:solidFill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MX" sz="2400" dirty="0" smtClean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COGNITIVA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s-MX" sz="2400" dirty="0" smtClean="0">
              <a:solidFill>
                <a:schemeClr val="bg1"/>
              </a:solidFill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MX" sz="2400" dirty="0" smtClean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CONDUCTUAL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s-MX" sz="2400" dirty="0" smtClean="0">
              <a:solidFill>
                <a:schemeClr val="bg1"/>
              </a:solidFill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ESPIRITUAL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s-MX" sz="2400" dirty="0" smtClean="0">
              <a:solidFill>
                <a:schemeClr val="bg1"/>
              </a:solidFill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MX" sz="2400" dirty="0" smtClean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SOCIAL</a:t>
            </a:r>
            <a:endParaRPr lang="es-MX" sz="2400" dirty="0" smtClean="0">
              <a:solidFill>
                <a:schemeClr val="bg1"/>
              </a:solidFill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AutoShape 2" descr="5 CONSEJOS PARA EL DUELO ante una muerte inesperada | Psico y Ayu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5128" name="Picture 8" descr="Se puede superar la muerte de un hijo? - Etapa Infant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833" y="160338"/>
            <a:ext cx="7170295" cy="6495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Montaje fotografico Duelo - Pixi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403" y="4331320"/>
            <a:ext cx="3463457" cy="25266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59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69821" y="283698"/>
            <a:ext cx="11497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 DUELO POR MAMA </a:t>
            </a:r>
          </a:p>
          <a:p>
            <a:pPr algn="ctr"/>
            <a:endParaRPr lang="es-MX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 CADENA DEL AMOR HA PERDIDO UN ESLABON VITAL</a:t>
            </a:r>
            <a:endParaRPr lang="es-MX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8751910" y="5306519"/>
            <a:ext cx="3177915" cy="1319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DEBILIDAD, FALTA DE FORTALEZA</a:t>
            </a:r>
            <a:endParaRPr lang="es-MX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422221" y="3399021"/>
            <a:ext cx="3025515" cy="1319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DESAMPARO</a:t>
            </a:r>
          </a:p>
          <a:p>
            <a:pPr algn="ctr"/>
            <a:r>
              <a:rPr lang="es-MX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SOLEDAD</a:t>
            </a:r>
            <a:endParaRPr lang="es-MX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8751909" y="1484027"/>
            <a:ext cx="3177915" cy="1319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MIEDOS E INSEGURIDAD</a:t>
            </a:r>
            <a:endParaRPr lang="es-MX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269821" y="5156617"/>
            <a:ext cx="3177915" cy="1319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ORIGENES Y RAICES</a:t>
            </a:r>
            <a:endParaRPr lang="es-MX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254829" y="1641425"/>
            <a:ext cx="3177915" cy="1319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ORFANDAD</a:t>
            </a:r>
          </a:p>
          <a:p>
            <a:pPr algn="ctr"/>
            <a:r>
              <a:rPr lang="es-MX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ABANDONO</a:t>
            </a:r>
            <a:endParaRPr lang="es-MX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146" name="Picture 2" descr="Database Error | Madre arte, Dibujo madre e hija, Diseño madre e hi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663" y="1641425"/>
            <a:ext cx="4010025" cy="49842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ipse 10"/>
          <p:cNvSpPr/>
          <p:nvPr/>
        </p:nvSpPr>
        <p:spPr>
          <a:xfrm>
            <a:off x="8751908" y="3343923"/>
            <a:ext cx="3321030" cy="1319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DESENTIGRACION FAMILIAR</a:t>
            </a:r>
            <a:endParaRPr lang="es-MX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9184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76706002"/>
              </p:ext>
            </p:extLst>
          </p:nvPr>
        </p:nvGraphicFramePr>
        <p:xfrm>
          <a:off x="685800" y="1062567"/>
          <a:ext cx="11072813" cy="5795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628650" y="342900"/>
            <a:ext cx="11187112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FACTORES QUE DETERMINAN EL PROCESO DEL DUELO</a:t>
            </a:r>
            <a:endParaRPr lang="es-MX" sz="3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7749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Mi madre me enseñó todo, menos a vivir sin ella – Besos al Cie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4" y="171450"/>
            <a:ext cx="5437187" cy="64293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uando muere una Madre. «El duelo por su ausencia.» – Besos al Cie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" y="171450"/>
            <a:ext cx="5530851" cy="64293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05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469</TotalTime>
  <Words>656</Words>
  <Application>Microsoft Office PowerPoint</Application>
  <PresentationFormat>Panorámica</PresentationFormat>
  <Paragraphs>88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Aharoni</vt:lpstr>
      <vt:lpstr>Arial</vt:lpstr>
      <vt:lpstr>Calibri</vt:lpstr>
      <vt:lpstr>Century Gothic</vt:lpstr>
      <vt:lpstr>Wingdings</vt:lpstr>
      <vt:lpstr>Wingdings 3</vt:lpstr>
      <vt:lpstr>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tita</dc:creator>
  <cp:lastModifiedBy>tita</cp:lastModifiedBy>
  <cp:revision>21</cp:revision>
  <dcterms:created xsi:type="dcterms:W3CDTF">2021-05-09T18:44:12Z</dcterms:created>
  <dcterms:modified xsi:type="dcterms:W3CDTF">2021-05-10T02:33:49Z</dcterms:modified>
</cp:coreProperties>
</file>