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7" r:id="rId2"/>
    <p:sldId id="258" r:id="rId3"/>
    <p:sldId id="261" r:id="rId4"/>
    <p:sldId id="259" r:id="rId5"/>
    <p:sldId id="260" r:id="rId6"/>
    <p:sldId id="278" r:id="rId7"/>
    <p:sldId id="279" r:id="rId8"/>
    <p:sldId id="262" r:id="rId9"/>
    <p:sldId id="263" r:id="rId10"/>
    <p:sldId id="268" r:id="rId11"/>
    <p:sldId id="264" r:id="rId12"/>
    <p:sldId id="265" r:id="rId13"/>
    <p:sldId id="276" r:id="rId14"/>
    <p:sldId id="266" r:id="rId15"/>
    <p:sldId id="267" r:id="rId16"/>
    <p:sldId id="277" r:id="rId17"/>
    <p:sldId id="272" r:id="rId18"/>
    <p:sldId id="273" r:id="rId19"/>
    <p:sldId id="274" r:id="rId20"/>
    <p:sldId id="280" r:id="rId21"/>
    <p:sldId id="282" r:id="rId22"/>
    <p:sldId id="270" r:id="rId23"/>
    <p:sldId id="284" r:id="rId24"/>
    <p:sldId id="283"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F7F27-DC8C-488C-AF2F-69440AE7BD9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22C3AF46-5ACA-4F4C-9AC6-BB01BC961B8D}">
      <dgm:prSet phldrT="[Texto]" custT="1"/>
      <dgm:spPr/>
      <dgm:t>
        <a:bodyPr/>
        <a:lstStyle/>
        <a:p>
          <a:pPr algn="just"/>
          <a:r>
            <a:rPr lang="es-MX" sz="4000" dirty="0" smtClean="0">
              <a:solidFill>
                <a:schemeClr val="bg1"/>
              </a:solidFill>
              <a:latin typeface="Aharoni" panose="02010803020104030203" pitchFamily="2" charset="-79"/>
              <a:cs typeface="Aharoni" panose="02010803020104030203" pitchFamily="2" charset="-79"/>
            </a:rPr>
            <a:t>1.- </a:t>
          </a:r>
          <a:r>
            <a:rPr lang="es-MX" sz="2800" dirty="0" smtClean="0">
              <a:solidFill>
                <a:schemeClr val="bg1"/>
              </a:solidFill>
              <a:latin typeface="Aharoni" panose="02010803020104030203" pitchFamily="2" charset="-79"/>
              <a:cs typeface="Aharoni" panose="02010803020104030203" pitchFamily="2" charset="-79"/>
            </a:rPr>
            <a:t>IDEACION O PENSAMIENTO     </a:t>
          </a:r>
        </a:p>
        <a:p>
          <a:pPr algn="just"/>
          <a:r>
            <a:rPr lang="es-MX" sz="2800" dirty="0" smtClean="0">
              <a:solidFill>
                <a:schemeClr val="bg1"/>
              </a:solidFill>
              <a:latin typeface="Aharoni" panose="02010803020104030203" pitchFamily="2" charset="-79"/>
              <a:cs typeface="Aharoni" panose="02010803020104030203" pitchFamily="2" charset="-79"/>
            </a:rPr>
            <a:t>       SUICIDA.</a:t>
          </a:r>
          <a:endParaRPr lang="es-MX" sz="2800" dirty="0">
            <a:solidFill>
              <a:schemeClr val="bg1"/>
            </a:solidFill>
            <a:latin typeface="Aharoni" panose="02010803020104030203" pitchFamily="2" charset="-79"/>
            <a:cs typeface="Aharoni" panose="02010803020104030203" pitchFamily="2" charset="-79"/>
          </a:endParaRPr>
        </a:p>
      </dgm:t>
    </dgm:pt>
    <dgm:pt modelId="{288F6796-937B-4CA0-9F9F-1F6A0D8C62E1}" type="parTrans" cxnId="{4216F6ED-083E-477A-98C2-98E09FCC0290}">
      <dgm:prSet/>
      <dgm:spPr/>
      <dgm:t>
        <a:bodyPr/>
        <a:lstStyle/>
        <a:p>
          <a:endParaRPr lang="es-MX"/>
        </a:p>
      </dgm:t>
    </dgm:pt>
    <dgm:pt modelId="{8676BFD0-E0CF-4DC1-AF71-41547A1909A4}" type="sibTrans" cxnId="{4216F6ED-083E-477A-98C2-98E09FCC0290}">
      <dgm:prSet/>
      <dgm:spPr/>
      <dgm:t>
        <a:bodyPr/>
        <a:lstStyle/>
        <a:p>
          <a:endParaRPr lang="es-MX"/>
        </a:p>
      </dgm:t>
    </dgm:pt>
    <dgm:pt modelId="{00E9D96A-0DCB-48C2-AEFD-7015D05D0E93}">
      <dgm:prSet phldrT="[Texto]" custT="1"/>
      <dgm:spPr/>
      <dgm:t>
        <a:bodyPr/>
        <a:lstStyle/>
        <a:p>
          <a:r>
            <a:rPr lang="es-MX" sz="4000" dirty="0" smtClean="0">
              <a:solidFill>
                <a:schemeClr val="bg1"/>
              </a:solidFill>
              <a:latin typeface="Aharoni" panose="02010803020104030203" pitchFamily="2" charset="-79"/>
              <a:cs typeface="Aharoni" panose="02010803020104030203" pitchFamily="2" charset="-79"/>
            </a:rPr>
            <a:t>2</a:t>
          </a:r>
          <a:r>
            <a:rPr lang="es-MX" sz="2800" dirty="0" smtClean="0">
              <a:solidFill>
                <a:schemeClr val="bg1"/>
              </a:solidFill>
              <a:latin typeface="Aharoni" panose="02010803020104030203" pitchFamily="2" charset="-79"/>
              <a:cs typeface="Aharoni" panose="02010803020104030203" pitchFamily="2" charset="-79"/>
            </a:rPr>
            <a:t>.- CONDUCTA SUICIDA</a:t>
          </a:r>
          <a:endParaRPr lang="es-MX" sz="2800" dirty="0">
            <a:solidFill>
              <a:schemeClr val="bg1"/>
            </a:solidFill>
            <a:latin typeface="Aharoni" panose="02010803020104030203" pitchFamily="2" charset="-79"/>
            <a:cs typeface="Aharoni" panose="02010803020104030203" pitchFamily="2" charset="-79"/>
          </a:endParaRPr>
        </a:p>
      </dgm:t>
    </dgm:pt>
    <dgm:pt modelId="{0CC4E65E-CD2D-4D6E-B50F-716B67748C94}" type="parTrans" cxnId="{23EB4934-633E-4AC4-86C4-87344FB0092C}">
      <dgm:prSet/>
      <dgm:spPr/>
      <dgm:t>
        <a:bodyPr/>
        <a:lstStyle/>
        <a:p>
          <a:endParaRPr lang="es-MX"/>
        </a:p>
      </dgm:t>
    </dgm:pt>
    <dgm:pt modelId="{A07A55F4-B96F-44E7-A9D0-18F5DA3691AE}" type="sibTrans" cxnId="{23EB4934-633E-4AC4-86C4-87344FB0092C}">
      <dgm:prSet/>
      <dgm:spPr/>
      <dgm:t>
        <a:bodyPr/>
        <a:lstStyle/>
        <a:p>
          <a:endParaRPr lang="es-MX"/>
        </a:p>
      </dgm:t>
    </dgm:pt>
    <dgm:pt modelId="{A5757470-D713-457A-980B-71F0E43BCF57}">
      <dgm:prSet phldrT="[Texto]" custT="1"/>
      <dgm:spPr/>
      <dgm:t>
        <a:bodyPr/>
        <a:lstStyle/>
        <a:p>
          <a:r>
            <a:rPr lang="es-MX" sz="4400" dirty="0" smtClean="0">
              <a:solidFill>
                <a:schemeClr val="bg1"/>
              </a:solidFill>
              <a:latin typeface="Aharoni" panose="02010803020104030203" pitchFamily="2" charset="-79"/>
              <a:cs typeface="Aharoni" panose="02010803020104030203" pitchFamily="2" charset="-79"/>
            </a:rPr>
            <a:t>3.</a:t>
          </a:r>
          <a:r>
            <a:rPr lang="es-MX" sz="2800" dirty="0" smtClean="0">
              <a:solidFill>
                <a:schemeClr val="bg1"/>
              </a:solidFill>
              <a:latin typeface="Aharoni" panose="02010803020104030203" pitchFamily="2" charset="-79"/>
              <a:cs typeface="Aharoni" panose="02010803020104030203" pitchFamily="2" charset="-79"/>
            </a:rPr>
            <a:t>- ACTO SUICIDA</a:t>
          </a:r>
          <a:endParaRPr lang="es-MX" sz="2800" dirty="0">
            <a:solidFill>
              <a:schemeClr val="bg1"/>
            </a:solidFill>
            <a:latin typeface="Aharoni" panose="02010803020104030203" pitchFamily="2" charset="-79"/>
            <a:cs typeface="Aharoni" panose="02010803020104030203" pitchFamily="2" charset="-79"/>
          </a:endParaRPr>
        </a:p>
      </dgm:t>
    </dgm:pt>
    <dgm:pt modelId="{2EAA35D4-2358-4FAC-B6F8-C5665435FB00}" type="parTrans" cxnId="{8C7EE431-B110-42A1-AC3B-359F881C5971}">
      <dgm:prSet/>
      <dgm:spPr/>
      <dgm:t>
        <a:bodyPr/>
        <a:lstStyle/>
        <a:p>
          <a:endParaRPr lang="es-MX"/>
        </a:p>
      </dgm:t>
    </dgm:pt>
    <dgm:pt modelId="{E37EA6C5-6056-48D9-BDDF-FE0EAEE4A76A}" type="sibTrans" cxnId="{8C7EE431-B110-42A1-AC3B-359F881C5971}">
      <dgm:prSet/>
      <dgm:spPr/>
      <dgm:t>
        <a:bodyPr/>
        <a:lstStyle/>
        <a:p>
          <a:endParaRPr lang="es-MX"/>
        </a:p>
      </dgm:t>
    </dgm:pt>
    <dgm:pt modelId="{F597353A-60B2-4D49-8012-374CFC2796AD}" type="pres">
      <dgm:prSet presAssocID="{906F7F27-DC8C-488C-AF2F-69440AE7BD93}" presName="linear" presStyleCnt="0">
        <dgm:presLayoutVars>
          <dgm:dir/>
          <dgm:animLvl val="lvl"/>
          <dgm:resizeHandles val="exact"/>
        </dgm:presLayoutVars>
      </dgm:prSet>
      <dgm:spPr/>
      <dgm:t>
        <a:bodyPr/>
        <a:lstStyle/>
        <a:p>
          <a:endParaRPr lang="es-MX"/>
        </a:p>
      </dgm:t>
    </dgm:pt>
    <dgm:pt modelId="{714A6531-0E3A-49AB-BD29-67340C1C4249}" type="pres">
      <dgm:prSet presAssocID="{22C3AF46-5ACA-4F4C-9AC6-BB01BC961B8D}" presName="parentLin" presStyleCnt="0"/>
      <dgm:spPr/>
    </dgm:pt>
    <dgm:pt modelId="{204C94E0-311A-4ABD-83A9-699F8E026896}" type="pres">
      <dgm:prSet presAssocID="{22C3AF46-5ACA-4F4C-9AC6-BB01BC961B8D}" presName="parentLeftMargin" presStyleLbl="node1" presStyleIdx="0" presStyleCnt="3"/>
      <dgm:spPr/>
      <dgm:t>
        <a:bodyPr/>
        <a:lstStyle/>
        <a:p>
          <a:endParaRPr lang="es-MX"/>
        </a:p>
      </dgm:t>
    </dgm:pt>
    <dgm:pt modelId="{917E29A6-4818-4E25-A832-84F2CB23C993}" type="pres">
      <dgm:prSet presAssocID="{22C3AF46-5ACA-4F4C-9AC6-BB01BC961B8D}" presName="parentText" presStyleLbl="node1" presStyleIdx="0" presStyleCnt="3" custScaleY="100371">
        <dgm:presLayoutVars>
          <dgm:chMax val="0"/>
          <dgm:bulletEnabled val="1"/>
        </dgm:presLayoutVars>
      </dgm:prSet>
      <dgm:spPr/>
      <dgm:t>
        <a:bodyPr/>
        <a:lstStyle/>
        <a:p>
          <a:endParaRPr lang="es-MX"/>
        </a:p>
      </dgm:t>
    </dgm:pt>
    <dgm:pt modelId="{51007D46-2F10-474A-911A-5EF2BC084DE1}" type="pres">
      <dgm:prSet presAssocID="{22C3AF46-5ACA-4F4C-9AC6-BB01BC961B8D}" presName="negativeSpace" presStyleCnt="0"/>
      <dgm:spPr/>
    </dgm:pt>
    <dgm:pt modelId="{EFD32F78-923F-4ECC-86B1-E844A8022E52}" type="pres">
      <dgm:prSet presAssocID="{22C3AF46-5ACA-4F4C-9AC6-BB01BC961B8D}" presName="childText" presStyleLbl="conFgAcc1" presStyleIdx="0" presStyleCnt="3">
        <dgm:presLayoutVars>
          <dgm:bulletEnabled val="1"/>
        </dgm:presLayoutVars>
      </dgm:prSet>
      <dgm:spPr/>
    </dgm:pt>
    <dgm:pt modelId="{C2A9CC8B-EEB0-4B42-BE0B-32B954DFFC38}" type="pres">
      <dgm:prSet presAssocID="{8676BFD0-E0CF-4DC1-AF71-41547A1909A4}" presName="spaceBetweenRectangles" presStyleCnt="0"/>
      <dgm:spPr/>
    </dgm:pt>
    <dgm:pt modelId="{268EC87D-7744-43AA-81A4-8423A8F5A87D}" type="pres">
      <dgm:prSet presAssocID="{00E9D96A-0DCB-48C2-AEFD-7015D05D0E93}" presName="parentLin" presStyleCnt="0"/>
      <dgm:spPr/>
    </dgm:pt>
    <dgm:pt modelId="{F80FFA87-4BA8-4E79-900A-95B6B7F80465}" type="pres">
      <dgm:prSet presAssocID="{00E9D96A-0DCB-48C2-AEFD-7015D05D0E93}" presName="parentLeftMargin" presStyleLbl="node1" presStyleIdx="0" presStyleCnt="3"/>
      <dgm:spPr/>
      <dgm:t>
        <a:bodyPr/>
        <a:lstStyle/>
        <a:p>
          <a:endParaRPr lang="es-MX"/>
        </a:p>
      </dgm:t>
    </dgm:pt>
    <dgm:pt modelId="{D135A9B6-C684-4D72-B3F8-968660593A74}" type="pres">
      <dgm:prSet presAssocID="{00E9D96A-0DCB-48C2-AEFD-7015D05D0E93}" presName="parentText" presStyleLbl="node1" presStyleIdx="1" presStyleCnt="3">
        <dgm:presLayoutVars>
          <dgm:chMax val="0"/>
          <dgm:bulletEnabled val="1"/>
        </dgm:presLayoutVars>
      </dgm:prSet>
      <dgm:spPr/>
      <dgm:t>
        <a:bodyPr/>
        <a:lstStyle/>
        <a:p>
          <a:endParaRPr lang="es-MX"/>
        </a:p>
      </dgm:t>
    </dgm:pt>
    <dgm:pt modelId="{5BBC6C50-C912-4691-84C7-FD8081B6F65F}" type="pres">
      <dgm:prSet presAssocID="{00E9D96A-0DCB-48C2-AEFD-7015D05D0E93}" presName="negativeSpace" presStyleCnt="0"/>
      <dgm:spPr/>
    </dgm:pt>
    <dgm:pt modelId="{E78652DB-B2AB-4C50-B074-193CAE3781CE}" type="pres">
      <dgm:prSet presAssocID="{00E9D96A-0DCB-48C2-AEFD-7015D05D0E93}" presName="childText" presStyleLbl="conFgAcc1" presStyleIdx="1" presStyleCnt="3">
        <dgm:presLayoutVars>
          <dgm:bulletEnabled val="1"/>
        </dgm:presLayoutVars>
      </dgm:prSet>
      <dgm:spPr/>
    </dgm:pt>
    <dgm:pt modelId="{F4CB8D64-7731-4904-8248-4D1132940EC4}" type="pres">
      <dgm:prSet presAssocID="{A07A55F4-B96F-44E7-A9D0-18F5DA3691AE}" presName="spaceBetweenRectangles" presStyleCnt="0"/>
      <dgm:spPr/>
    </dgm:pt>
    <dgm:pt modelId="{533B3AF1-E59F-4BF1-A9AA-86D1B1E1BA6E}" type="pres">
      <dgm:prSet presAssocID="{A5757470-D713-457A-980B-71F0E43BCF57}" presName="parentLin" presStyleCnt="0"/>
      <dgm:spPr/>
    </dgm:pt>
    <dgm:pt modelId="{41C73E46-75A7-4D06-9EDA-560597046860}" type="pres">
      <dgm:prSet presAssocID="{A5757470-D713-457A-980B-71F0E43BCF57}" presName="parentLeftMargin" presStyleLbl="node1" presStyleIdx="1" presStyleCnt="3"/>
      <dgm:spPr/>
      <dgm:t>
        <a:bodyPr/>
        <a:lstStyle/>
        <a:p>
          <a:endParaRPr lang="es-MX"/>
        </a:p>
      </dgm:t>
    </dgm:pt>
    <dgm:pt modelId="{0A6EECD8-5212-4C0E-96C7-CCB1DF278D4F}" type="pres">
      <dgm:prSet presAssocID="{A5757470-D713-457A-980B-71F0E43BCF57}" presName="parentText" presStyleLbl="node1" presStyleIdx="2" presStyleCnt="3">
        <dgm:presLayoutVars>
          <dgm:chMax val="0"/>
          <dgm:bulletEnabled val="1"/>
        </dgm:presLayoutVars>
      </dgm:prSet>
      <dgm:spPr/>
      <dgm:t>
        <a:bodyPr/>
        <a:lstStyle/>
        <a:p>
          <a:endParaRPr lang="es-MX"/>
        </a:p>
      </dgm:t>
    </dgm:pt>
    <dgm:pt modelId="{DF9A1093-DF60-4703-9B28-6BC1248CC13B}" type="pres">
      <dgm:prSet presAssocID="{A5757470-D713-457A-980B-71F0E43BCF57}" presName="negativeSpace" presStyleCnt="0"/>
      <dgm:spPr/>
    </dgm:pt>
    <dgm:pt modelId="{136F58BF-0A03-448C-85AB-F9ACE56730EE}" type="pres">
      <dgm:prSet presAssocID="{A5757470-D713-457A-980B-71F0E43BCF57}" presName="childText" presStyleLbl="conFgAcc1" presStyleIdx="2" presStyleCnt="3">
        <dgm:presLayoutVars>
          <dgm:bulletEnabled val="1"/>
        </dgm:presLayoutVars>
      </dgm:prSet>
      <dgm:spPr/>
    </dgm:pt>
  </dgm:ptLst>
  <dgm:cxnLst>
    <dgm:cxn modelId="{8C7EE431-B110-42A1-AC3B-359F881C5971}" srcId="{906F7F27-DC8C-488C-AF2F-69440AE7BD93}" destId="{A5757470-D713-457A-980B-71F0E43BCF57}" srcOrd="2" destOrd="0" parTransId="{2EAA35D4-2358-4FAC-B6F8-C5665435FB00}" sibTransId="{E37EA6C5-6056-48D9-BDDF-FE0EAEE4A76A}"/>
    <dgm:cxn modelId="{7BECADF6-4A9C-4681-8827-484F5B58423C}" type="presOf" srcId="{00E9D96A-0DCB-48C2-AEFD-7015D05D0E93}" destId="{F80FFA87-4BA8-4E79-900A-95B6B7F80465}" srcOrd="0" destOrd="0" presId="urn:microsoft.com/office/officeart/2005/8/layout/list1"/>
    <dgm:cxn modelId="{2F740861-B1EA-4391-8D30-054A35462681}" type="presOf" srcId="{A5757470-D713-457A-980B-71F0E43BCF57}" destId="{41C73E46-75A7-4D06-9EDA-560597046860}" srcOrd="0" destOrd="0" presId="urn:microsoft.com/office/officeart/2005/8/layout/list1"/>
    <dgm:cxn modelId="{23EB4934-633E-4AC4-86C4-87344FB0092C}" srcId="{906F7F27-DC8C-488C-AF2F-69440AE7BD93}" destId="{00E9D96A-0DCB-48C2-AEFD-7015D05D0E93}" srcOrd="1" destOrd="0" parTransId="{0CC4E65E-CD2D-4D6E-B50F-716B67748C94}" sibTransId="{A07A55F4-B96F-44E7-A9D0-18F5DA3691AE}"/>
    <dgm:cxn modelId="{287E5F3E-1D30-46DF-B0EA-CBFE70594A8C}" type="presOf" srcId="{00E9D96A-0DCB-48C2-AEFD-7015D05D0E93}" destId="{D135A9B6-C684-4D72-B3F8-968660593A74}" srcOrd="1" destOrd="0" presId="urn:microsoft.com/office/officeart/2005/8/layout/list1"/>
    <dgm:cxn modelId="{4216F6ED-083E-477A-98C2-98E09FCC0290}" srcId="{906F7F27-DC8C-488C-AF2F-69440AE7BD93}" destId="{22C3AF46-5ACA-4F4C-9AC6-BB01BC961B8D}" srcOrd="0" destOrd="0" parTransId="{288F6796-937B-4CA0-9F9F-1F6A0D8C62E1}" sibTransId="{8676BFD0-E0CF-4DC1-AF71-41547A1909A4}"/>
    <dgm:cxn modelId="{1023E9D0-D58C-4D90-9EE8-F014316DFDD9}" type="presOf" srcId="{A5757470-D713-457A-980B-71F0E43BCF57}" destId="{0A6EECD8-5212-4C0E-96C7-CCB1DF278D4F}" srcOrd="1" destOrd="0" presId="urn:microsoft.com/office/officeart/2005/8/layout/list1"/>
    <dgm:cxn modelId="{5A219D03-50F7-4B8D-9F12-441571C13FC1}" type="presOf" srcId="{906F7F27-DC8C-488C-AF2F-69440AE7BD93}" destId="{F597353A-60B2-4D49-8012-374CFC2796AD}" srcOrd="0" destOrd="0" presId="urn:microsoft.com/office/officeart/2005/8/layout/list1"/>
    <dgm:cxn modelId="{26CC2E5A-EA0B-40BB-9603-AF2DFCF48AAC}" type="presOf" srcId="{22C3AF46-5ACA-4F4C-9AC6-BB01BC961B8D}" destId="{917E29A6-4818-4E25-A832-84F2CB23C993}" srcOrd="1" destOrd="0" presId="urn:microsoft.com/office/officeart/2005/8/layout/list1"/>
    <dgm:cxn modelId="{6DA08545-4CCA-480C-BAC1-DDDEFCA6EE4B}" type="presOf" srcId="{22C3AF46-5ACA-4F4C-9AC6-BB01BC961B8D}" destId="{204C94E0-311A-4ABD-83A9-699F8E026896}" srcOrd="0" destOrd="0" presId="urn:microsoft.com/office/officeart/2005/8/layout/list1"/>
    <dgm:cxn modelId="{63B292A1-4CC2-4B8C-AADE-DDEC811DF281}" type="presParOf" srcId="{F597353A-60B2-4D49-8012-374CFC2796AD}" destId="{714A6531-0E3A-49AB-BD29-67340C1C4249}" srcOrd="0" destOrd="0" presId="urn:microsoft.com/office/officeart/2005/8/layout/list1"/>
    <dgm:cxn modelId="{53B76C47-E693-45AF-8DD7-2A1D1B6989C9}" type="presParOf" srcId="{714A6531-0E3A-49AB-BD29-67340C1C4249}" destId="{204C94E0-311A-4ABD-83A9-699F8E026896}" srcOrd="0" destOrd="0" presId="urn:microsoft.com/office/officeart/2005/8/layout/list1"/>
    <dgm:cxn modelId="{E9D4DADC-D1B4-4CBB-A430-8F9EB15253F7}" type="presParOf" srcId="{714A6531-0E3A-49AB-BD29-67340C1C4249}" destId="{917E29A6-4818-4E25-A832-84F2CB23C993}" srcOrd="1" destOrd="0" presId="urn:microsoft.com/office/officeart/2005/8/layout/list1"/>
    <dgm:cxn modelId="{14BFD7CE-469C-411E-A54F-99145B8915AB}" type="presParOf" srcId="{F597353A-60B2-4D49-8012-374CFC2796AD}" destId="{51007D46-2F10-474A-911A-5EF2BC084DE1}" srcOrd="1" destOrd="0" presId="urn:microsoft.com/office/officeart/2005/8/layout/list1"/>
    <dgm:cxn modelId="{D4752423-6252-419D-ABCE-B82410B9A032}" type="presParOf" srcId="{F597353A-60B2-4D49-8012-374CFC2796AD}" destId="{EFD32F78-923F-4ECC-86B1-E844A8022E52}" srcOrd="2" destOrd="0" presId="urn:microsoft.com/office/officeart/2005/8/layout/list1"/>
    <dgm:cxn modelId="{FA33B222-2932-48CF-B125-68C445F3E36E}" type="presParOf" srcId="{F597353A-60B2-4D49-8012-374CFC2796AD}" destId="{C2A9CC8B-EEB0-4B42-BE0B-32B954DFFC38}" srcOrd="3" destOrd="0" presId="urn:microsoft.com/office/officeart/2005/8/layout/list1"/>
    <dgm:cxn modelId="{6B220C13-4C7B-436A-BFDC-7BD4BE20F4E7}" type="presParOf" srcId="{F597353A-60B2-4D49-8012-374CFC2796AD}" destId="{268EC87D-7744-43AA-81A4-8423A8F5A87D}" srcOrd="4" destOrd="0" presId="urn:microsoft.com/office/officeart/2005/8/layout/list1"/>
    <dgm:cxn modelId="{9E6C3440-7297-4312-AA84-9C9C42477A29}" type="presParOf" srcId="{268EC87D-7744-43AA-81A4-8423A8F5A87D}" destId="{F80FFA87-4BA8-4E79-900A-95B6B7F80465}" srcOrd="0" destOrd="0" presId="urn:microsoft.com/office/officeart/2005/8/layout/list1"/>
    <dgm:cxn modelId="{8934DB7A-B580-48FE-9ECF-371797196427}" type="presParOf" srcId="{268EC87D-7744-43AA-81A4-8423A8F5A87D}" destId="{D135A9B6-C684-4D72-B3F8-968660593A74}" srcOrd="1" destOrd="0" presId="urn:microsoft.com/office/officeart/2005/8/layout/list1"/>
    <dgm:cxn modelId="{378B3465-BAAD-4E14-A7F4-7B45A2A96C12}" type="presParOf" srcId="{F597353A-60B2-4D49-8012-374CFC2796AD}" destId="{5BBC6C50-C912-4691-84C7-FD8081B6F65F}" srcOrd="5" destOrd="0" presId="urn:microsoft.com/office/officeart/2005/8/layout/list1"/>
    <dgm:cxn modelId="{86A5F1E3-C8A5-49AD-BB61-9079D3FA4627}" type="presParOf" srcId="{F597353A-60B2-4D49-8012-374CFC2796AD}" destId="{E78652DB-B2AB-4C50-B074-193CAE3781CE}" srcOrd="6" destOrd="0" presId="urn:microsoft.com/office/officeart/2005/8/layout/list1"/>
    <dgm:cxn modelId="{B8D2ED95-098D-44D3-A7D6-B15CC6A99FF6}" type="presParOf" srcId="{F597353A-60B2-4D49-8012-374CFC2796AD}" destId="{F4CB8D64-7731-4904-8248-4D1132940EC4}" srcOrd="7" destOrd="0" presId="urn:microsoft.com/office/officeart/2005/8/layout/list1"/>
    <dgm:cxn modelId="{24A0FED2-C536-4D98-AF7A-BFB3B3DE27EA}" type="presParOf" srcId="{F597353A-60B2-4D49-8012-374CFC2796AD}" destId="{533B3AF1-E59F-4BF1-A9AA-86D1B1E1BA6E}" srcOrd="8" destOrd="0" presId="urn:microsoft.com/office/officeart/2005/8/layout/list1"/>
    <dgm:cxn modelId="{50B08810-4D7D-4494-A477-25A4422F5C04}" type="presParOf" srcId="{533B3AF1-E59F-4BF1-A9AA-86D1B1E1BA6E}" destId="{41C73E46-75A7-4D06-9EDA-560597046860}" srcOrd="0" destOrd="0" presId="urn:microsoft.com/office/officeart/2005/8/layout/list1"/>
    <dgm:cxn modelId="{CA232C3F-5976-4FD9-BE6E-4FDBA1F2D5BF}" type="presParOf" srcId="{533B3AF1-E59F-4BF1-A9AA-86D1B1E1BA6E}" destId="{0A6EECD8-5212-4C0E-96C7-CCB1DF278D4F}" srcOrd="1" destOrd="0" presId="urn:microsoft.com/office/officeart/2005/8/layout/list1"/>
    <dgm:cxn modelId="{DB797588-8AEE-42C0-AEF4-ECCDB36BEAF2}" type="presParOf" srcId="{F597353A-60B2-4D49-8012-374CFC2796AD}" destId="{DF9A1093-DF60-4703-9B28-6BC1248CC13B}" srcOrd="9" destOrd="0" presId="urn:microsoft.com/office/officeart/2005/8/layout/list1"/>
    <dgm:cxn modelId="{519D80B3-74D9-470D-91CB-42D3B35B7C3C}" type="presParOf" srcId="{F597353A-60B2-4D49-8012-374CFC2796AD}" destId="{136F58BF-0A03-448C-85AB-F9ACE56730E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32F78-923F-4ECC-86B1-E844A8022E52}">
      <dsp:nvSpPr>
        <dsp:cNvPr id="0" name=""/>
        <dsp:cNvSpPr/>
      </dsp:nvSpPr>
      <dsp:spPr>
        <a:xfrm>
          <a:off x="0" y="637798"/>
          <a:ext cx="8418672" cy="103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E29A6-4818-4E25-A832-84F2CB23C993}">
      <dsp:nvSpPr>
        <dsp:cNvPr id="0" name=""/>
        <dsp:cNvSpPr/>
      </dsp:nvSpPr>
      <dsp:spPr>
        <a:xfrm>
          <a:off x="420933" y="28148"/>
          <a:ext cx="5893070" cy="12148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744" tIns="0" rIns="222744" bIns="0" numCol="1" spcCol="1270" anchor="ctr" anchorCtr="0">
          <a:noAutofit/>
        </a:bodyPr>
        <a:lstStyle/>
        <a:p>
          <a:pPr lvl="0" algn="just" defTabSz="1778000">
            <a:lnSpc>
              <a:spcPct val="90000"/>
            </a:lnSpc>
            <a:spcBef>
              <a:spcPct val="0"/>
            </a:spcBef>
            <a:spcAft>
              <a:spcPct val="35000"/>
            </a:spcAft>
          </a:pPr>
          <a:r>
            <a:rPr lang="es-MX" sz="4000" kern="1200" dirty="0" smtClean="0">
              <a:solidFill>
                <a:schemeClr val="bg1"/>
              </a:solidFill>
              <a:latin typeface="Aharoni" panose="02010803020104030203" pitchFamily="2" charset="-79"/>
              <a:cs typeface="Aharoni" panose="02010803020104030203" pitchFamily="2" charset="-79"/>
            </a:rPr>
            <a:t>1.- </a:t>
          </a:r>
          <a:r>
            <a:rPr lang="es-MX" sz="2800" kern="1200" dirty="0" smtClean="0">
              <a:solidFill>
                <a:schemeClr val="bg1"/>
              </a:solidFill>
              <a:latin typeface="Aharoni" panose="02010803020104030203" pitchFamily="2" charset="-79"/>
              <a:cs typeface="Aharoni" panose="02010803020104030203" pitchFamily="2" charset="-79"/>
            </a:rPr>
            <a:t>IDEACION O PENSAMIENTO     </a:t>
          </a:r>
        </a:p>
        <a:p>
          <a:pPr lvl="0" algn="just" defTabSz="1778000">
            <a:lnSpc>
              <a:spcPct val="90000"/>
            </a:lnSpc>
            <a:spcBef>
              <a:spcPct val="0"/>
            </a:spcBef>
            <a:spcAft>
              <a:spcPct val="35000"/>
            </a:spcAft>
          </a:pPr>
          <a:r>
            <a:rPr lang="es-MX" sz="2800" kern="1200" dirty="0" smtClean="0">
              <a:solidFill>
                <a:schemeClr val="bg1"/>
              </a:solidFill>
              <a:latin typeface="Aharoni" panose="02010803020104030203" pitchFamily="2" charset="-79"/>
              <a:cs typeface="Aharoni" panose="02010803020104030203" pitchFamily="2" charset="-79"/>
            </a:rPr>
            <a:t>       SUICIDA.</a:t>
          </a:r>
          <a:endParaRPr lang="es-MX" sz="2800" kern="1200" dirty="0">
            <a:solidFill>
              <a:schemeClr val="bg1"/>
            </a:solidFill>
            <a:latin typeface="Aharoni" panose="02010803020104030203" pitchFamily="2" charset="-79"/>
            <a:cs typeface="Aharoni" panose="02010803020104030203" pitchFamily="2" charset="-79"/>
          </a:endParaRPr>
        </a:p>
      </dsp:txBody>
      <dsp:txXfrm>
        <a:off x="480235" y="87450"/>
        <a:ext cx="5774466" cy="1096206"/>
      </dsp:txXfrm>
    </dsp:sp>
    <dsp:sp modelId="{E78652DB-B2AB-4C50-B074-193CAE3781CE}">
      <dsp:nvSpPr>
        <dsp:cNvPr id="0" name=""/>
        <dsp:cNvSpPr/>
      </dsp:nvSpPr>
      <dsp:spPr>
        <a:xfrm>
          <a:off x="0" y="2497558"/>
          <a:ext cx="8418672" cy="1033200"/>
        </a:xfrm>
        <a:prstGeom prst="rect">
          <a:avLst/>
        </a:prstGeom>
        <a:solidFill>
          <a:schemeClr val="lt1">
            <a:alpha val="90000"/>
            <a:hueOff val="0"/>
            <a:satOff val="0"/>
            <a:lumOff val="0"/>
            <a:alphaOff val="0"/>
          </a:schemeClr>
        </a:solidFill>
        <a:ln w="12700" cap="flat" cmpd="sng" algn="ctr">
          <a:solidFill>
            <a:schemeClr val="accent2">
              <a:hueOff val="-679246"/>
              <a:satOff val="9530"/>
              <a:lumOff val="1960"/>
              <a:alphaOff val="0"/>
            </a:schemeClr>
          </a:solidFill>
          <a:prstDash val="solid"/>
        </a:ln>
        <a:effectLst/>
      </dsp:spPr>
      <dsp:style>
        <a:lnRef idx="2">
          <a:scrgbClr r="0" g="0" b="0"/>
        </a:lnRef>
        <a:fillRef idx="1">
          <a:scrgbClr r="0" g="0" b="0"/>
        </a:fillRef>
        <a:effectRef idx="0">
          <a:scrgbClr r="0" g="0" b="0"/>
        </a:effectRef>
        <a:fontRef idx="minor"/>
      </dsp:style>
    </dsp:sp>
    <dsp:sp modelId="{D135A9B6-C684-4D72-B3F8-968660593A74}">
      <dsp:nvSpPr>
        <dsp:cNvPr id="0" name=""/>
        <dsp:cNvSpPr/>
      </dsp:nvSpPr>
      <dsp:spPr>
        <a:xfrm>
          <a:off x="420933" y="1892398"/>
          <a:ext cx="5893070" cy="1210320"/>
        </a:xfrm>
        <a:prstGeom prst="roundRect">
          <a:avLst/>
        </a:prstGeom>
        <a:solidFill>
          <a:schemeClr val="accent2">
            <a:hueOff val="-679246"/>
            <a:satOff val="9530"/>
            <a:lumOff val="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744" tIns="0" rIns="222744" bIns="0" numCol="1" spcCol="1270" anchor="ctr" anchorCtr="0">
          <a:noAutofit/>
        </a:bodyPr>
        <a:lstStyle/>
        <a:p>
          <a:pPr lvl="0" algn="l" defTabSz="1778000">
            <a:lnSpc>
              <a:spcPct val="90000"/>
            </a:lnSpc>
            <a:spcBef>
              <a:spcPct val="0"/>
            </a:spcBef>
            <a:spcAft>
              <a:spcPct val="35000"/>
            </a:spcAft>
          </a:pPr>
          <a:r>
            <a:rPr lang="es-MX" sz="4000" kern="1200" dirty="0" smtClean="0">
              <a:solidFill>
                <a:schemeClr val="bg1"/>
              </a:solidFill>
              <a:latin typeface="Aharoni" panose="02010803020104030203" pitchFamily="2" charset="-79"/>
              <a:cs typeface="Aharoni" panose="02010803020104030203" pitchFamily="2" charset="-79"/>
            </a:rPr>
            <a:t>2</a:t>
          </a:r>
          <a:r>
            <a:rPr lang="es-MX" sz="2800" kern="1200" dirty="0" smtClean="0">
              <a:solidFill>
                <a:schemeClr val="bg1"/>
              </a:solidFill>
              <a:latin typeface="Aharoni" panose="02010803020104030203" pitchFamily="2" charset="-79"/>
              <a:cs typeface="Aharoni" panose="02010803020104030203" pitchFamily="2" charset="-79"/>
            </a:rPr>
            <a:t>.- CONDUCTA SUICIDA</a:t>
          </a:r>
          <a:endParaRPr lang="es-MX" sz="2800" kern="1200" dirty="0">
            <a:solidFill>
              <a:schemeClr val="bg1"/>
            </a:solidFill>
            <a:latin typeface="Aharoni" panose="02010803020104030203" pitchFamily="2" charset="-79"/>
            <a:cs typeface="Aharoni" panose="02010803020104030203" pitchFamily="2" charset="-79"/>
          </a:endParaRPr>
        </a:p>
      </dsp:txBody>
      <dsp:txXfrm>
        <a:off x="480016" y="1951481"/>
        <a:ext cx="5774904" cy="1092154"/>
      </dsp:txXfrm>
    </dsp:sp>
    <dsp:sp modelId="{136F58BF-0A03-448C-85AB-F9ACE56730EE}">
      <dsp:nvSpPr>
        <dsp:cNvPr id="0" name=""/>
        <dsp:cNvSpPr/>
      </dsp:nvSpPr>
      <dsp:spPr>
        <a:xfrm>
          <a:off x="0" y="4357318"/>
          <a:ext cx="8418672" cy="1033200"/>
        </a:xfrm>
        <a:prstGeom prst="rect">
          <a:avLst/>
        </a:prstGeom>
        <a:solidFill>
          <a:schemeClr val="lt1">
            <a:alpha val="90000"/>
            <a:hueOff val="0"/>
            <a:satOff val="0"/>
            <a:lumOff val="0"/>
            <a:alphaOff val="0"/>
          </a:schemeClr>
        </a:solidFill>
        <a:ln w="12700" cap="flat" cmpd="sng" algn="ctr">
          <a:solidFill>
            <a:schemeClr val="accent2">
              <a:hueOff val="-1358492"/>
              <a:satOff val="19059"/>
              <a:lumOff val="3921"/>
              <a:alphaOff val="0"/>
            </a:schemeClr>
          </a:solidFill>
          <a:prstDash val="solid"/>
        </a:ln>
        <a:effectLst/>
      </dsp:spPr>
      <dsp:style>
        <a:lnRef idx="2">
          <a:scrgbClr r="0" g="0" b="0"/>
        </a:lnRef>
        <a:fillRef idx="1">
          <a:scrgbClr r="0" g="0" b="0"/>
        </a:fillRef>
        <a:effectRef idx="0">
          <a:scrgbClr r="0" g="0" b="0"/>
        </a:effectRef>
        <a:fontRef idx="minor"/>
      </dsp:style>
    </dsp:sp>
    <dsp:sp modelId="{0A6EECD8-5212-4C0E-96C7-CCB1DF278D4F}">
      <dsp:nvSpPr>
        <dsp:cNvPr id="0" name=""/>
        <dsp:cNvSpPr/>
      </dsp:nvSpPr>
      <dsp:spPr>
        <a:xfrm>
          <a:off x="420933" y="3752158"/>
          <a:ext cx="5893070" cy="1210320"/>
        </a:xfrm>
        <a:prstGeom prst="roundRect">
          <a:avLst/>
        </a:prstGeom>
        <a:solidFill>
          <a:schemeClr val="accent2">
            <a:hueOff val="-1358492"/>
            <a:satOff val="19059"/>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744" tIns="0" rIns="222744" bIns="0" numCol="1" spcCol="1270" anchor="ctr" anchorCtr="0">
          <a:noAutofit/>
        </a:bodyPr>
        <a:lstStyle/>
        <a:p>
          <a:pPr lvl="0" algn="l" defTabSz="1955800">
            <a:lnSpc>
              <a:spcPct val="90000"/>
            </a:lnSpc>
            <a:spcBef>
              <a:spcPct val="0"/>
            </a:spcBef>
            <a:spcAft>
              <a:spcPct val="35000"/>
            </a:spcAft>
          </a:pPr>
          <a:r>
            <a:rPr lang="es-MX" sz="4400" kern="1200" dirty="0" smtClean="0">
              <a:solidFill>
                <a:schemeClr val="bg1"/>
              </a:solidFill>
              <a:latin typeface="Aharoni" panose="02010803020104030203" pitchFamily="2" charset="-79"/>
              <a:cs typeface="Aharoni" panose="02010803020104030203" pitchFamily="2" charset="-79"/>
            </a:rPr>
            <a:t>3.</a:t>
          </a:r>
          <a:r>
            <a:rPr lang="es-MX" sz="2800" kern="1200" dirty="0" smtClean="0">
              <a:solidFill>
                <a:schemeClr val="bg1"/>
              </a:solidFill>
              <a:latin typeface="Aharoni" panose="02010803020104030203" pitchFamily="2" charset="-79"/>
              <a:cs typeface="Aharoni" panose="02010803020104030203" pitchFamily="2" charset="-79"/>
            </a:rPr>
            <a:t>- ACTO SUICIDA</a:t>
          </a:r>
          <a:endParaRPr lang="es-MX" sz="2800" kern="1200" dirty="0">
            <a:solidFill>
              <a:schemeClr val="bg1"/>
            </a:solidFill>
            <a:latin typeface="Aharoni" panose="02010803020104030203" pitchFamily="2" charset="-79"/>
            <a:cs typeface="Aharoni" panose="02010803020104030203" pitchFamily="2" charset="-79"/>
          </a:endParaRPr>
        </a:p>
      </dsp:txBody>
      <dsp:txXfrm>
        <a:off x="480016" y="3811241"/>
        <a:ext cx="5774904"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2E5C4-7166-4BD8-BCEB-E61E9A6AECD1}" type="datetimeFigureOut">
              <a:rPr lang="es-MX" smtClean="0"/>
              <a:t>22/09/2022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0C97F-6C20-4244-8B17-F9E4BD8A1607}" type="slidenum">
              <a:rPr lang="es-MX" smtClean="0"/>
              <a:t>‹Nº›</a:t>
            </a:fld>
            <a:endParaRPr lang="es-MX"/>
          </a:p>
        </p:txBody>
      </p:sp>
    </p:spTree>
    <p:extLst>
      <p:ext uri="{BB962C8B-B14F-4D97-AF65-F5344CB8AC3E}">
        <p14:creationId xmlns:p14="http://schemas.microsoft.com/office/powerpoint/2010/main" val="34785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C60C97F-6C20-4244-8B17-F9E4BD8A1607}" type="slidenum">
              <a:rPr lang="es-MX" smtClean="0"/>
              <a:t>8</a:t>
            </a:fld>
            <a:endParaRPr lang="es-MX"/>
          </a:p>
        </p:txBody>
      </p:sp>
    </p:spTree>
    <p:extLst>
      <p:ext uri="{BB962C8B-B14F-4D97-AF65-F5344CB8AC3E}">
        <p14:creationId xmlns:p14="http://schemas.microsoft.com/office/powerpoint/2010/main" val="25372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C60C97F-6C20-4244-8B17-F9E4BD8A1607}" type="slidenum">
              <a:rPr lang="es-MX" smtClean="0"/>
              <a:t>22</a:t>
            </a:fld>
            <a:endParaRPr lang="es-MX"/>
          </a:p>
        </p:txBody>
      </p:sp>
    </p:spTree>
    <p:extLst>
      <p:ext uri="{BB962C8B-B14F-4D97-AF65-F5344CB8AC3E}">
        <p14:creationId xmlns:p14="http://schemas.microsoft.com/office/powerpoint/2010/main" val="805423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06FE02-859A-4ACA-A41C-324A34BDBEBF}" type="datetimeFigureOut">
              <a:rPr lang="es-MX" smtClean="0"/>
              <a:t>22/09/2022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255346" y="2750337"/>
            <a:ext cx="1171888" cy="1356442"/>
          </a:xfrm>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57112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309"/>
            <a:ext cx="1154151" cy="1090789"/>
          </a:xfrm>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75313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615"/>
            <a:ext cx="1154151" cy="1090789"/>
          </a:xfrm>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377655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613A3AEB-E0C9-4DC9-A5F4-E82A79BE67EC}" type="slidenum">
              <a:rPr lang="es-MX" smtClean="0"/>
              <a:t>‹Nº›</a:t>
            </a:fld>
            <a:endParaRPr lang="es-MX"/>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5939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167364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406FE02-859A-4ACA-A41C-324A34BDBEBF}" type="datetimeFigureOut">
              <a:rPr lang="es-MX" smtClean="0"/>
              <a:t>22/09/2022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225338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406FE02-859A-4ACA-A41C-324A34BDBEBF}" type="datetimeFigureOut">
              <a:rPr lang="es-MX" smtClean="0"/>
              <a:t>22/09/2022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252401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06FE02-859A-4ACA-A41C-324A34BDBEBF}" type="datetimeFigureOut">
              <a:rPr lang="es-MX" smtClean="0"/>
              <a:t>22/09/2022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162075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406FE02-859A-4ACA-A41C-324A34BDBEBF}" type="datetimeFigureOut">
              <a:rPr lang="es-MX" smtClean="0"/>
              <a:t>22/09/2022</a:t>
            </a:fld>
            <a:endParaRPr lang="es-MX"/>
          </a:p>
        </p:txBody>
      </p:sp>
      <p:sp>
        <p:nvSpPr>
          <p:cNvPr id="5" name="Footer Placeholder 4"/>
          <p:cNvSpPr>
            <a:spLocks noGrp="1"/>
          </p:cNvSpPr>
          <p:nvPr>
            <p:ph type="ftr" sz="quarter" idx="11"/>
          </p:nvPr>
        </p:nvSpPr>
        <p:spPr>
          <a:xfrm>
            <a:off x="680321" y="5936188"/>
            <a:ext cx="6126805" cy="365125"/>
          </a:xfrm>
        </p:spPr>
        <p:txBody>
          <a:bodyPr/>
          <a:lstStyle/>
          <a:p>
            <a:endParaRPr lang="es-MX"/>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13A3AEB-E0C9-4DC9-A5F4-E82A79BE67EC}" type="slidenum">
              <a:rPr lang="es-MX" smtClean="0"/>
              <a:t>‹Nº›</a:t>
            </a:fld>
            <a:endParaRPr lang="es-MX"/>
          </a:p>
        </p:txBody>
      </p:sp>
    </p:spTree>
    <p:extLst>
      <p:ext uri="{BB962C8B-B14F-4D97-AF65-F5344CB8AC3E}">
        <p14:creationId xmlns:p14="http://schemas.microsoft.com/office/powerpoint/2010/main" val="286436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06FE02-859A-4ACA-A41C-324A34BDBEBF}" type="datetimeFigureOut">
              <a:rPr lang="es-MX" smtClean="0"/>
              <a:t>22/09/2022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186711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06FE02-859A-4ACA-A41C-324A34BDBEBF}" type="datetimeFigureOut">
              <a:rPr lang="es-MX" smtClean="0"/>
              <a:t>22/09/2022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729455" y="2869895"/>
            <a:ext cx="1154151" cy="1090789"/>
          </a:xfrm>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376564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33068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406FE02-859A-4ACA-A41C-324A34BDBEBF}" type="datetimeFigureOut">
              <a:rPr lang="es-MX" smtClean="0"/>
              <a:t>22/09/2022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97755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406FE02-859A-4ACA-A41C-324A34BDBEBF}" type="datetimeFigureOut">
              <a:rPr lang="es-MX" smtClean="0"/>
              <a:t>22/09/2022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53349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406FE02-859A-4ACA-A41C-324A34BDBEBF}" type="datetimeFigureOut">
              <a:rPr lang="es-MX" smtClean="0"/>
              <a:t>22/09/2022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19315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310936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06FE02-859A-4ACA-A41C-324A34BDBEBF}" type="datetimeFigureOut">
              <a:rPr lang="es-MX" smtClean="0"/>
              <a:t>22/09/2022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13A3AEB-E0C9-4DC9-A5F4-E82A79BE67EC}" type="slidenum">
              <a:rPr lang="es-MX" smtClean="0"/>
              <a:t>‹Nº›</a:t>
            </a:fld>
            <a:endParaRPr lang="es-MX"/>
          </a:p>
        </p:txBody>
      </p:sp>
    </p:spTree>
    <p:extLst>
      <p:ext uri="{BB962C8B-B14F-4D97-AF65-F5344CB8AC3E}">
        <p14:creationId xmlns:p14="http://schemas.microsoft.com/office/powerpoint/2010/main" val="160616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06FE02-859A-4ACA-A41C-324A34BDBEBF}" type="datetimeFigureOut">
              <a:rPr lang="es-MX" smtClean="0"/>
              <a:t>22/09/2022</a:t>
            </a:fld>
            <a:endParaRPr lang="es-MX"/>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13A3AEB-E0C9-4DC9-A5F4-E82A79BE67EC}" type="slidenum">
              <a:rPr lang="es-MX" smtClean="0"/>
              <a:t>‹Nº›</a:t>
            </a:fld>
            <a:endParaRPr lang="es-MX"/>
          </a:p>
        </p:txBody>
      </p:sp>
    </p:spTree>
    <p:extLst>
      <p:ext uri="{BB962C8B-B14F-4D97-AF65-F5344CB8AC3E}">
        <p14:creationId xmlns:p14="http://schemas.microsoft.com/office/powerpoint/2010/main" val="166002886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os 30 tipos de suicidio (y sus caracterí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216888"/>
            <a:ext cx="11730039" cy="648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481435"/>
            <a:ext cx="8269215" cy="2585323"/>
          </a:xfrm>
          <a:prstGeom prst="rect">
            <a:avLst/>
          </a:prstGeom>
          <a:noFill/>
          <a:effectLst>
            <a:outerShdw blurRad="50800" dist="38100" algn="l" rotWithShape="0">
              <a:prstClr val="black">
                <a:alpha val="40000"/>
              </a:prstClr>
            </a:outerShdw>
          </a:effectLst>
        </p:spPr>
        <p:txBody>
          <a:bodyPr wrap="square" lIns="91440" tIns="45720" rIns="91440" bIns="45720">
            <a:spAutoFit/>
          </a:bodyPr>
          <a:lstStyle/>
          <a:p>
            <a:pPr algn="ctr"/>
            <a:r>
              <a:rPr lang="es-ES" sz="5400" b="1" spc="50" dirty="0" smtClean="0">
                <a:ln w="0"/>
                <a:solidFill>
                  <a:schemeClr val="bg2"/>
                </a:solidFill>
                <a:effectLst>
                  <a:innerShdw blurRad="63500" dist="50800" dir="13500000">
                    <a:srgbClr val="000000">
                      <a:alpha val="50000"/>
                    </a:srgbClr>
                  </a:innerShdw>
                </a:effectLst>
              </a:rPr>
              <a:t>EL</a:t>
            </a:r>
          </a:p>
          <a:p>
            <a:pPr algn="ctr"/>
            <a:r>
              <a:rPr lang="es-ES" sz="5400" b="1" cap="none" spc="50" dirty="0" smtClean="0">
                <a:ln w="0"/>
                <a:solidFill>
                  <a:schemeClr val="bg2"/>
                </a:solidFill>
                <a:effectLst>
                  <a:innerShdw blurRad="63500" dist="50800" dir="13500000">
                    <a:srgbClr val="000000">
                      <a:alpha val="50000"/>
                    </a:srgbClr>
                  </a:innerShdw>
                </a:effectLst>
              </a:rPr>
              <a:t>SUICIDIO EN LA</a:t>
            </a:r>
          </a:p>
          <a:p>
            <a:pPr algn="ctr"/>
            <a:r>
              <a:rPr lang="es-ES" sz="5400" b="1" spc="50" dirty="0" smtClean="0">
                <a:ln w="0"/>
                <a:solidFill>
                  <a:schemeClr val="bg2"/>
                </a:solidFill>
                <a:effectLst>
                  <a:innerShdw blurRad="63500" dist="50800" dir="13500000">
                    <a:srgbClr val="000000">
                      <a:alpha val="50000"/>
                    </a:srgbClr>
                  </a:innerShdw>
                </a:effectLst>
              </a:rPr>
              <a:t>ACTUALIDAD</a:t>
            </a:r>
            <a:endParaRPr lang="es-E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21246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30628" y="148393"/>
            <a:ext cx="7881258" cy="66399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0"/>
              </a:spcAft>
            </a:pPr>
            <a:r>
              <a:rPr lang="es-MX" sz="2800" b="1" dirty="0" smtClean="0">
                <a:effectLst/>
                <a:latin typeface="Aharoni" panose="02010803020104030203" pitchFamily="2" charset="-79"/>
                <a:ea typeface="Calibri" panose="020F0502020204030204" pitchFamily="34" charset="0"/>
                <a:cs typeface="Aharoni" panose="02010803020104030203" pitchFamily="2" charset="-79"/>
              </a:rPr>
              <a:t>CAUSAS APARENTES DE LOS INTENTOS SUICIDAS O DE LOS SUICIDIOS SEGÚN DATOS DEL INEGI</a:t>
            </a: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800" b="1"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1</a:t>
            </a:r>
            <a:r>
              <a:rPr lang="es-MX" sz="2800" dirty="0" smtClean="0">
                <a:effectLst/>
                <a:latin typeface="Aharoni" panose="02010803020104030203" pitchFamily="2" charset="-79"/>
                <a:ea typeface="Calibri" panose="020F0502020204030204" pitchFamily="34" charset="0"/>
                <a:cs typeface="Aharoni" panose="02010803020104030203" pitchFamily="2" charset="-79"/>
              </a:rPr>
              <a:t>.- CAUSA AMOROSA</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2</a:t>
            </a:r>
            <a:r>
              <a:rPr lang="es-MX" sz="2800" dirty="0" smtClean="0">
                <a:effectLst/>
                <a:latin typeface="Aharoni" panose="02010803020104030203" pitchFamily="2" charset="-79"/>
                <a:ea typeface="Calibri" panose="020F0502020204030204" pitchFamily="34" charset="0"/>
                <a:cs typeface="Aharoni" panose="02010803020104030203" pitchFamily="2" charset="-79"/>
              </a:rPr>
              <a:t>.- DIFICULTADES ECONOMICAS.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3</a:t>
            </a:r>
            <a:r>
              <a:rPr lang="es-MX" sz="2800" dirty="0" smtClean="0">
                <a:effectLst/>
                <a:latin typeface="Aharoni" panose="02010803020104030203" pitchFamily="2" charset="-79"/>
                <a:ea typeface="Calibri" panose="020F0502020204030204" pitchFamily="34" charset="0"/>
                <a:cs typeface="Aharoni" panose="02010803020104030203" pitchFamily="2" charset="-79"/>
              </a:rPr>
              <a:t>.- DISGUSTOS FAMILIARES.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4</a:t>
            </a:r>
            <a:r>
              <a:rPr lang="es-MX" sz="2800" dirty="0" smtClean="0">
                <a:effectLst/>
                <a:latin typeface="Aharoni" panose="02010803020104030203" pitchFamily="2" charset="-79"/>
                <a:ea typeface="Calibri" panose="020F0502020204030204" pitchFamily="34" charset="0"/>
                <a:cs typeface="Aharoni" panose="02010803020104030203" pitchFamily="2" charset="-79"/>
              </a:rPr>
              <a:t>.- ENFERMEDADES GRAVES INCURABLES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5</a:t>
            </a:r>
            <a:r>
              <a:rPr lang="es-MX" sz="2800" dirty="0" smtClean="0">
                <a:effectLst/>
                <a:latin typeface="Aharoni" panose="02010803020104030203" pitchFamily="2" charset="-79"/>
                <a:ea typeface="Calibri" panose="020F0502020204030204" pitchFamily="34" charset="0"/>
                <a:cs typeface="Aharoni" panose="02010803020104030203" pitchFamily="2" charset="-79"/>
              </a:rPr>
              <a:t>.- ENFERMEDADES MENTALES.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6</a:t>
            </a:r>
            <a:r>
              <a:rPr lang="es-MX" sz="2800" dirty="0" smtClean="0">
                <a:effectLst/>
                <a:latin typeface="Aharoni" panose="02010803020104030203" pitchFamily="2" charset="-79"/>
                <a:ea typeface="Calibri" panose="020F0502020204030204" pitchFamily="34" charset="0"/>
                <a:cs typeface="Aharoni" panose="02010803020104030203" pitchFamily="2" charset="-79"/>
              </a:rPr>
              <a:t>.- REMORDIMIENTOS Y CULPAS.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7</a:t>
            </a:r>
            <a:r>
              <a:rPr lang="es-MX" sz="2800" dirty="0" smtClean="0">
                <a:effectLst/>
                <a:latin typeface="Aharoni" panose="02010803020104030203" pitchFamily="2" charset="-79"/>
                <a:ea typeface="Calibri" panose="020F0502020204030204" pitchFamily="34" charset="0"/>
                <a:cs typeface="Aharoni" panose="02010803020104030203" pitchFamily="2" charset="-79"/>
              </a:rPr>
              <a:t>.- OTRAS CAUSAS.</a:t>
            </a:r>
          </a:p>
          <a:p>
            <a:pPr algn="just"/>
            <a:r>
              <a:rPr lang="es-MX" sz="3600" dirty="0" smtClean="0">
                <a:effectLst/>
                <a:latin typeface="Aharoni" panose="02010803020104030203" pitchFamily="2" charset="-79"/>
                <a:ea typeface="Calibri" panose="020F0502020204030204" pitchFamily="34" charset="0"/>
                <a:cs typeface="Aharoni" panose="02010803020104030203" pitchFamily="2" charset="-79"/>
              </a:rPr>
              <a:t>8.</a:t>
            </a:r>
            <a:r>
              <a:rPr lang="es-MX" sz="2800" dirty="0" smtClean="0">
                <a:effectLst/>
                <a:latin typeface="Aharoni" panose="02010803020104030203" pitchFamily="2" charset="-79"/>
                <a:ea typeface="Calibri" panose="020F0502020204030204" pitchFamily="34" charset="0"/>
                <a:cs typeface="Aharoni" panose="02010803020104030203" pitchFamily="2" charset="-79"/>
              </a:rPr>
              <a:t>- SE IGNORA</a:t>
            </a:r>
            <a:endParaRPr lang="es-MX" sz="2800" dirty="0">
              <a:latin typeface="Aharoni" panose="02010803020104030203" pitchFamily="2" charset="-79"/>
              <a:cs typeface="Aharoni" panose="02010803020104030203" pitchFamily="2" charset="-79"/>
            </a:endParaRPr>
          </a:p>
        </p:txBody>
      </p:sp>
      <p:pic>
        <p:nvPicPr>
          <p:cNvPr id="10242" name="Picture 2" descr="Cuando los adolescentes hablan de suicidio: lo que necesita saber - MGH  Clay Center for Young Healthy M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886" y="148393"/>
            <a:ext cx="3975327" cy="663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04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44757" y="1233790"/>
          <a:ext cx="84186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44755" y="171450"/>
            <a:ext cx="11528133"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bg1"/>
                </a:solidFill>
                <a:effectLst/>
              </a:rPr>
              <a:t>MOMENTOS O FASES DEL SUICIDIO </a:t>
            </a:r>
            <a:endParaRPr lang="es-ES" sz="5400" b="1" cap="none" spc="0" dirty="0">
              <a:ln/>
              <a:solidFill>
                <a:schemeClr val="bg1"/>
              </a:solidFill>
              <a:effectLst/>
            </a:endParaRPr>
          </a:p>
        </p:txBody>
      </p:sp>
      <p:pic>
        <p:nvPicPr>
          <p:cNvPr id="7172" name="Picture 4" descr="En el Huila adelantan estrategias para prevenir el suicidio | Revista  Enfoq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164" y="1785257"/>
            <a:ext cx="3433438" cy="48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0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34963" y="1431500"/>
            <a:ext cx="11248573" cy="516423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PRIMEROS GRITOS DE AUXILIO DE UNA PERSONA QUE TIENE EL DESEO DE MORIR.</a:t>
            </a:r>
          </a:p>
          <a:p>
            <a:pPr marL="342900" lvl="0" indent="-342900" algn="just">
              <a:lnSpc>
                <a:spcPct val="107000"/>
              </a:lnSpc>
              <a:spcAft>
                <a:spcPts val="0"/>
              </a:spcAft>
              <a:buFont typeface="Wingdings" panose="05000000000000000000" pitchFamily="2" charset="2"/>
              <a:buChar char=""/>
            </a:pPr>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REPRESENTACION SUICIDA CONSISTENTE EN FANTASIAS PASIVAS DE SUICIDIO: QUIERO DESAPARECER, QUISIERA DORMIR Y NO DESPERTAR JAMAS, USTEDES ESTARIAN MEJOR SIN MI, MI VIDA YA NO TIENE SENTIDO, A NADIE LE HAGO FALTA, ESTARIA MEJOR MUERTO, YA QUIERO DESCANSAR PARA SIEMPRE, ETC.</a:t>
            </a:r>
          </a:p>
          <a:p>
            <a:pPr lvl="0" algn="just">
              <a:lnSpc>
                <a:spcPct val="107000"/>
              </a:lnSpc>
              <a:spcAft>
                <a:spcPts val="0"/>
              </a:spcAft>
            </a:pPr>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SE PRESENTA LA IDEA SUICIDA SIN UN METODO DETERMINADO.</a:t>
            </a:r>
          </a:p>
          <a:p>
            <a:pPr lvl="0" algn="just">
              <a:lnSpc>
                <a:spcPct val="107000"/>
              </a:lnSpc>
              <a:spcAft>
                <a:spcPts val="0"/>
              </a:spcAft>
            </a:pPr>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IDEA SUICIDA CON UN METODO INDETERMINADO: LA PERSONA YA DIJO QUE QUIERE MORIR PERO NO MENCIONO CUANDO, NI DONDE NI COMO QUIERE MORIR.  </a:t>
            </a:r>
            <a:endParaRPr lang="es-MX" sz="22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4" name="Rectángulo 3"/>
          <p:cNvSpPr/>
          <p:nvPr/>
        </p:nvSpPr>
        <p:spPr>
          <a:xfrm>
            <a:off x="464457" y="325735"/>
            <a:ext cx="10276114" cy="830997"/>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bg1"/>
                </a:solidFill>
              </a:rPr>
              <a:t>IDEACION O PENSAMIENTO SUICIDA</a:t>
            </a:r>
            <a:endParaRPr lang="es-ES" sz="4800" b="1" cap="none" spc="0" dirty="0">
              <a:ln/>
              <a:solidFill>
                <a:schemeClr val="bg1"/>
              </a:solidFill>
              <a:effectLst/>
            </a:endParaRPr>
          </a:p>
        </p:txBody>
      </p:sp>
    </p:spTree>
    <p:extLst>
      <p:ext uri="{BB962C8B-B14F-4D97-AF65-F5344CB8AC3E}">
        <p14:creationId xmlns:p14="http://schemas.microsoft.com/office/powerpoint/2010/main" val="3116086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33374" y="1373565"/>
            <a:ext cx="11453813"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s-MX" sz="2000" dirty="0" smtClean="0">
                <a:solidFill>
                  <a:schemeClr val="bg1"/>
                </a:solidFill>
                <a:latin typeface="Aharoni" panose="02010803020104030203" pitchFamily="2" charset="-79"/>
                <a:cs typeface="Aharoni" panose="02010803020104030203" pitchFamily="2" charset="-79"/>
              </a:rPr>
              <a:t>LA CONDUCTA SUICIDA TIENE DIFERENTES CARAS O DIMENSIONES. LA PODEMOS CONTEMPLAR DESDE SU ETIOLOGÍA:</a:t>
            </a:r>
          </a:p>
          <a:p>
            <a:pPr algn="just"/>
            <a:endParaRPr lang="es-MX" sz="2000" dirty="0" smtClean="0">
              <a:solidFill>
                <a:schemeClr val="bg1"/>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solidFill>
                  <a:schemeClr val="bg1"/>
                </a:solidFill>
                <a:latin typeface="Aharoni" panose="02010803020104030203" pitchFamily="2" charset="-79"/>
                <a:cs typeface="Aharoni" panose="02010803020104030203" pitchFamily="2" charset="-79"/>
              </a:rPr>
              <a:t>CAUSA BIOLÓGICA </a:t>
            </a:r>
          </a:p>
          <a:p>
            <a:pPr marL="342900" indent="-342900" algn="just">
              <a:buFont typeface="Wingdings" panose="05000000000000000000" pitchFamily="2" charset="2"/>
              <a:buChar char="v"/>
            </a:pPr>
            <a:r>
              <a:rPr lang="es-MX" sz="2000" dirty="0" smtClean="0">
                <a:solidFill>
                  <a:schemeClr val="bg1"/>
                </a:solidFill>
                <a:latin typeface="Aharoni" panose="02010803020104030203" pitchFamily="2" charset="-79"/>
                <a:cs typeface="Aharoni" panose="02010803020104030203" pitchFamily="2" charset="-79"/>
              </a:rPr>
              <a:t>CAUSA PSICOLÓGICA </a:t>
            </a:r>
          </a:p>
          <a:p>
            <a:pPr marL="342900" indent="-342900" algn="just">
              <a:buFont typeface="Wingdings" panose="05000000000000000000" pitchFamily="2" charset="2"/>
              <a:buChar char="v"/>
            </a:pPr>
            <a:r>
              <a:rPr lang="es-MX" sz="2000" dirty="0" smtClean="0">
                <a:solidFill>
                  <a:schemeClr val="bg1"/>
                </a:solidFill>
                <a:latin typeface="Aharoni" panose="02010803020104030203" pitchFamily="2" charset="-79"/>
                <a:cs typeface="Aharoni" panose="02010803020104030203" pitchFamily="2" charset="-79"/>
              </a:rPr>
              <a:t>CAUSA SOCIAL </a:t>
            </a:r>
          </a:p>
          <a:p>
            <a:pPr marL="342900" indent="-342900" algn="just">
              <a:buFont typeface="Wingdings" panose="05000000000000000000" pitchFamily="2" charset="2"/>
              <a:buChar char="v"/>
            </a:pPr>
            <a:r>
              <a:rPr lang="es-MX" sz="2000" dirty="0" smtClean="0">
                <a:solidFill>
                  <a:schemeClr val="bg1"/>
                </a:solidFill>
                <a:latin typeface="Aharoni" panose="02010803020104030203" pitchFamily="2" charset="-79"/>
                <a:cs typeface="Aharoni" panose="02010803020104030203" pitchFamily="2" charset="-79"/>
              </a:rPr>
              <a:t>CAUSA RELIGIOSA O PSEUDORELIGIOSA</a:t>
            </a:r>
            <a:endParaRPr lang="es-MX" sz="20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275318" y="276800"/>
            <a:ext cx="6154057"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lumMod val="50000"/>
                  </a:schemeClr>
                </a:solidFill>
              </a:rPr>
              <a:t>CONDUCTA SUICIDA</a:t>
            </a:r>
            <a:endParaRPr lang="es-ES" sz="4800" b="1" cap="none" spc="0" dirty="0">
              <a:ln/>
              <a:solidFill>
                <a:schemeClr val="accent4">
                  <a:lumMod val="50000"/>
                </a:schemeClr>
              </a:solidFill>
              <a:effectLst/>
            </a:endParaRPr>
          </a:p>
        </p:txBody>
      </p:sp>
      <p:pic>
        <p:nvPicPr>
          <p:cNvPr id="1028" name="Picture 4" descr="Fotos de Prevencion suicidio, Imágenes de Prevencion suicidio ⬇ Descargar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1864313"/>
            <a:ext cx="4770437" cy="4836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Los expertos reclaman ambición y compromiso frente a la depresión y el  suicid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93" y="3732551"/>
            <a:ext cx="6656322" cy="29196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97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5602515" y="1048325"/>
            <a:ext cx="6154057"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lumMod val="50000"/>
                  </a:schemeClr>
                </a:solidFill>
              </a:rPr>
              <a:t>CONDUCTA SUICIDA</a:t>
            </a:r>
            <a:endParaRPr lang="es-ES" sz="4800" b="1" cap="none" spc="0" dirty="0">
              <a:ln/>
              <a:solidFill>
                <a:schemeClr val="accent4">
                  <a:lumMod val="50000"/>
                </a:schemeClr>
              </a:solidFill>
              <a:effectLst/>
            </a:endParaRPr>
          </a:p>
        </p:txBody>
      </p:sp>
      <p:sp>
        <p:nvSpPr>
          <p:cNvPr id="3" name="Rectángulo 2"/>
          <p:cNvSpPr/>
          <p:nvPr/>
        </p:nvSpPr>
        <p:spPr>
          <a:xfrm>
            <a:off x="580571" y="2675218"/>
            <a:ext cx="11190514" cy="39308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285750" indent="-285750" algn="just">
              <a:lnSpc>
                <a:spcPct val="107000"/>
              </a:lnSpc>
              <a:spcAft>
                <a:spcPts val="800"/>
              </a:spcAft>
              <a:buFont typeface="Wingdings" panose="05000000000000000000" pitchFamily="2" charset="2"/>
              <a:buChar char="v"/>
            </a:pPr>
            <a:r>
              <a:rPr lang="es-MX"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IDEACIÓN, LAS AMENAZAS, LOS GESTOS E INTENTOS. </a:t>
            </a:r>
          </a:p>
          <a:p>
            <a:pPr marL="342900" indent="-342900" algn="just">
              <a:lnSpc>
                <a:spcPct val="107000"/>
              </a:lnSpc>
              <a:spcAft>
                <a:spcPts val="80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LOS PENSAMIENTOS SE VUELVEN RECURRENTES Y LA PERSONA EMPIEZA A IDEAR FORMAS PARA LLEVARLO A CABO, </a:t>
            </a:r>
          </a:p>
          <a:p>
            <a:pPr marL="342900" indent="-342900" algn="just">
              <a:lnSpc>
                <a:spcPct val="107000"/>
              </a:lnSpc>
              <a:spcAft>
                <a:spcPts val="80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FRUSTRACION Y EL DOLOR ES MUCHO MÁS GRANDE.</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YA NO PIDEN AYUDA.</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HAY CAMBIOS DE LA CONDUCTA.</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ALTERACIONES DEL SUEÑO; DUERMEN MUCHO O TIENEN INSOMNIO.</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MALA HIGIENE PERSONAL.</a:t>
            </a:r>
          </a:p>
          <a:p>
            <a:pPr marL="342900" indent="-342900" algn="jus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DEJAN DE REALIZAR LAS ACTIVIDADES QUE LES PRODUCIAN PLACER</a:t>
            </a:r>
            <a:endParaRPr lang="es-MX" sz="2400" dirty="0">
              <a:solidFill>
                <a:schemeClr val="bg1"/>
              </a:solidFill>
              <a:latin typeface="Aharoni" panose="02010803020104030203" pitchFamily="2" charset="-79"/>
              <a:cs typeface="Aharoni" panose="02010803020104030203" pitchFamily="2" charset="-79"/>
            </a:endParaRPr>
          </a:p>
        </p:txBody>
      </p:sp>
      <p:pic>
        <p:nvPicPr>
          <p:cNvPr id="8194" name="Picture 2" descr="Comportamiento suicida: 5 signos para identificarlo (y cómo prevenirlo) -  Tua Saú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98345"/>
            <a:ext cx="4397829" cy="21949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57836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48344" y="395182"/>
            <a:ext cx="6154057"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lumMod val="50000"/>
                  </a:schemeClr>
                </a:solidFill>
              </a:rPr>
              <a:t>ACTO SUICIDA</a:t>
            </a:r>
            <a:endParaRPr lang="es-ES" sz="4800" b="1" cap="none" spc="0" dirty="0">
              <a:ln/>
              <a:solidFill>
                <a:schemeClr val="accent4">
                  <a:lumMod val="50000"/>
                </a:schemeClr>
              </a:solidFill>
              <a:effectLst/>
            </a:endParaRPr>
          </a:p>
        </p:txBody>
      </p:sp>
      <p:sp>
        <p:nvSpPr>
          <p:cNvPr id="3" name="Rectángulo 2"/>
          <p:cNvSpPr/>
          <p:nvPr/>
        </p:nvSpPr>
        <p:spPr>
          <a:xfrm>
            <a:off x="377372" y="2393409"/>
            <a:ext cx="6096000" cy="31085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r>
              <a:rPr lang="es-MX" sz="28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LOS FACTORES QUE HABÍAN DETENIDO LA CONDUCTA SUICIDA, YA NO SON SUFICIENTES Y SE REALIZA EL ACTO SUICIDA, PRESENTÁNDOSE UNA INSOPORTABILIDAD DE LA REALIDAD Y DEL DOLOR</a:t>
            </a:r>
            <a:endParaRPr lang="es-MX" sz="2800" dirty="0">
              <a:solidFill>
                <a:schemeClr val="bg1"/>
              </a:solidFill>
              <a:latin typeface="Aharoni" panose="02010803020104030203" pitchFamily="2" charset="-79"/>
              <a:cs typeface="Aharoni" panose="02010803020104030203" pitchFamily="2" charset="-79"/>
            </a:endParaRPr>
          </a:p>
        </p:txBody>
      </p:sp>
      <p:pic>
        <p:nvPicPr>
          <p:cNvPr id="9218" name="Picture 2" descr="Los trabajos con más tasas de suicidio - Informe publicado por el 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061" y="537028"/>
            <a:ext cx="4760099" cy="55589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23282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ás que cuestionar es mejor abrir ventanas de oportunidad para prevenir el  suicidio | UNAM Glo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19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71475" y="187582"/>
            <a:ext cx="5614988" cy="600164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LOS EVENTOS ESTRESANTES DE LA VIDA (COMO LA PÉRDIDA DE UN SER QUERIDO, PROBLEMAS LEGALES O DIFICULTADES FINANCIERAS, VIOLENCIA FAMILIAR, ABUSO SEXUAL) Y LOS FACTORES ESTRESANTES INTERPERSONALES (COMO CULPA, VERGÜENZA, ACOSO, INTIMIDACIÓN, DISCRIMINACIÓN O PROBLEMAS EN LAS RELACIONES)</a:t>
            </a:r>
          </a:p>
          <a:p>
            <a:pPr algn="just"/>
            <a:endPar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just"/>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PUEDEN CONTRIBUIR A LA POSIBILIDAD DE SUICIDARSE, ESPECIALMENTE SI OCURREN CONJUNTAMENTE CON FACTORES DE RIESGO DE SUICIDIO,</a:t>
            </a:r>
            <a:endParaRPr lang="es-MX" sz="2400" dirty="0">
              <a:solidFill>
                <a:schemeClr val="bg1"/>
              </a:solidFill>
              <a:latin typeface="Aharoni" panose="02010803020104030203" pitchFamily="2" charset="-79"/>
              <a:cs typeface="Aharoni" panose="02010803020104030203" pitchFamily="2" charset="-79"/>
            </a:endParaRPr>
          </a:p>
        </p:txBody>
      </p:sp>
      <p:pic>
        <p:nvPicPr>
          <p:cNvPr id="3" name="Picture 8" descr="Psicología Mujer ar Twitter: &amp;amp;quot;Día Mundial de Prevención del Suicidio.  #psicologiamujer #psicologia #amorpropio #determinacion #animo #consejos  #terapia #psicoterapia #amorpropio #autoestima #confiaenti #motivacion  #quotes #inspiracion #fras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4" y="187582"/>
            <a:ext cx="5634717" cy="647447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67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31406" y="151564"/>
            <a:ext cx="6762492"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accent4"/>
                </a:solidFill>
              </a:rPr>
              <a:t>DETECCION Y APOYO</a:t>
            </a:r>
            <a:endParaRPr lang="es-ES" sz="5400" b="1" cap="none" spc="0" dirty="0">
              <a:ln/>
              <a:solidFill>
                <a:schemeClr val="accent4"/>
              </a:solidFill>
              <a:effectLst/>
            </a:endParaRPr>
          </a:p>
        </p:txBody>
      </p:sp>
      <p:sp>
        <p:nvSpPr>
          <p:cNvPr id="3" name="Rectángulo 2"/>
          <p:cNvSpPr/>
          <p:nvPr/>
        </p:nvSpPr>
        <p:spPr>
          <a:xfrm>
            <a:off x="144973" y="1568895"/>
            <a:ext cx="4154857"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LAS ACCIONES REALIZADAS PARA LA PREVENCIÓN DEL SUICIDIO, NO DEBEN ENFOCARSE ÚNICAMENTE EN LOS INDIVIDUOS QUE LO HAN INTENTADO O EN SU ENTORNO FAMILIAR O LABORAL INMEDIATO, SINO QUE TAMBIÉN EN EL APOYO DE LA COMUNIDAD EN GENERAL Y DE LAS DIFERENTES INSTITUCIONES EN TODOS LOS NIVELES DE GOBIERNO</a:t>
            </a:r>
            <a:endParaRPr lang="es-MX" sz="22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8450944" y="1568895"/>
            <a:ext cx="3443288" cy="44935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200" dirty="0" smtClean="0">
                <a:effectLst/>
                <a:latin typeface="Aharoni" panose="02010803020104030203" pitchFamily="2" charset="-79"/>
                <a:ea typeface="Calibri" panose="020F0502020204030204" pitchFamily="34" charset="0"/>
                <a:cs typeface="Aharoni" panose="02010803020104030203" pitchFamily="2" charset="-79"/>
              </a:rPr>
              <a:t>ANTE TODO, SE DEBE CONSIDERAR EL PODER PROPORCIONAR A LA SOCIEDAD, ESTILOS DE VIDA SALUDABLES, DONDE CADA PERSONA PUEDA DESARROLLAR SUS TALENTOS Y CAPACIDADES PARA ENFRENTAR LOS DIFERENTES PROBLEMAS QUE PUEDAN ENFRENTAR</a:t>
            </a:r>
            <a:endParaRPr lang="es-MX" sz="2200" dirty="0">
              <a:latin typeface="Aharoni" panose="02010803020104030203" pitchFamily="2" charset="-79"/>
              <a:cs typeface="Aharoni" panose="02010803020104030203" pitchFamily="2" charset="-79"/>
            </a:endParaRPr>
          </a:p>
        </p:txBody>
      </p:sp>
      <p:pic>
        <p:nvPicPr>
          <p:cNvPr id="5" name="Picture 6" descr="Prevención del suicidio - OPS/OMS | Organización Panamericana de la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263" y="1329710"/>
            <a:ext cx="3978248" cy="5528290"/>
          </a:xfrm>
          <a:prstGeom prst="rect">
            <a:avLst/>
          </a:prstGeom>
          <a:ln>
            <a:noFill/>
          </a:ln>
          <a:effectLst>
            <a:softEdge rad="112500"/>
          </a:effectLst>
          <a:extLst/>
        </p:spPr>
      </p:pic>
    </p:spTree>
    <p:extLst>
      <p:ext uri="{BB962C8B-B14F-4D97-AF65-F5344CB8AC3E}">
        <p14:creationId xmlns:p14="http://schemas.microsoft.com/office/powerpoint/2010/main" val="252450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31406" y="151564"/>
            <a:ext cx="6762492"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accent4"/>
                </a:solidFill>
              </a:rPr>
              <a:t>DETECCION Y APOYO</a:t>
            </a:r>
            <a:endParaRPr lang="es-ES" sz="5400" b="1" cap="none" spc="0" dirty="0">
              <a:ln/>
              <a:solidFill>
                <a:schemeClr val="accent4"/>
              </a:solidFill>
              <a:effectLst/>
            </a:endParaRPr>
          </a:p>
        </p:txBody>
      </p:sp>
      <p:sp>
        <p:nvSpPr>
          <p:cNvPr id="3" name="Rectángulo 2"/>
          <p:cNvSpPr/>
          <p:nvPr/>
        </p:nvSpPr>
        <p:spPr>
          <a:xfrm>
            <a:off x="231406" y="1201641"/>
            <a:ext cx="7998194" cy="536146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lvl="0" indent="-342900" algn="just">
              <a:lnSpc>
                <a:spcPct val="107000"/>
              </a:lnSpc>
              <a:spcAft>
                <a:spcPts val="0"/>
              </a:spcAft>
              <a:buFont typeface="Wingdings" panose="05000000000000000000" pitchFamily="2" charset="2"/>
              <a:buChar char=""/>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CREAR MAS CENTROS DEPORTIVOS CON ACCESO A TODA LA POBLACION Y EN DONDE SE IMPARTAN CLASES DE DIVERSOS DEPORTES, ASI COMO CENTROS DE DESARROLLO SOCIAL EN DONDE SE PUEDAN APRENDER DIFRENTES OFICIOS Y ACTIVIDADES ARTISTICAS, CULTURALES, RECREATIVAS, ETC.</a:t>
            </a:r>
          </a:p>
          <a:p>
            <a:pPr marL="457200" algn="just">
              <a:lnSpc>
                <a:spcPct val="107000"/>
              </a:lnSpc>
              <a:spcAft>
                <a:spcPts val="0"/>
              </a:spcAf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IMPLEMENTACIÓN DE POLÍTICAS UNIVERSALES, PARA LA MEJORA DEL ACCESO A LA ATENCIÓN MÉDICA SOBRE TODO LA ATENCION PSICOLOGICA, TANATOLOGICA Y PSIQUIATRICA. </a:t>
            </a:r>
          </a:p>
          <a:p>
            <a:pPr lvl="0" algn="just">
              <a:lnSpc>
                <a:spcPct val="107000"/>
              </a:lnSpc>
              <a:spcAft>
                <a:spcPts val="0"/>
              </a:spcAf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000" dirty="0" smtClean="0">
                <a:solidFill>
                  <a:schemeClr val="bg1"/>
                </a:solidFill>
                <a:latin typeface="Aharoni" panose="02010803020104030203" pitchFamily="2" charset="-79"/>
                <a:cs typeface="Aharoni" panose="02010803020104030203" pitchFamily="2" charset="-79"/>
              </a:rPr>
              <a:t>BRINDAR </a:t>
            </a:r>
            <a:r>
              <a:rPr lang="es-MX" sz="2000" dirty="0">
                <a:solidFill>
                  <a:schemeClr val="bg1"/>
                </a:solidFill>
                <a:latin typeface="Aharoni" panose="02010803020104030203" pitchFamily="2" charset="-79"/>
                <a:cs typeface="Aharoni" panose="02010803020104030203" pitchFamily="2" charset="-79"/>
              </a:rPr>
              <a:t>CAPACITACION SOBRE DETECCION OPORTUNA, APOYO Y TRATAMIENTO DEL SUICIDIO A TODOS NIVELES, DESDE CUALQUIER CENTRO DE TRABAJO Y FAMILIA. TODOS ESTOS ESFUERZOS, EN SUMA, NOS UNEN PARA TRABAJAR JUNTOS EN LA PREVENCIÓN DEL SUICIDIO</a:t>
            </a: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endParaRPr lang="es-MX" sz="20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Suicidio: un clamor por ay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02231"/>
            <a:ext cx="3962400" cy="626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8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809470" y="192983"/>
            <a:ext cx="10373192" cy="2123658"/>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4400" b="1" cap="none" spc="0" dirty="0" smtClean="0">
                <a:ln w="12700" cmpd="sng">
                  <a:solidFill>
                    <a:schemeClr val="accent4"/>
                  </a:solidFill>
                  <a:prstDash val="solid"/>
                </a:ln>
                <a:solidFill>
                  <a:schemeClr val="bg1"/>
                </a:solidFill>
                <a:effectLst/>
              </a:rPr>
              <a:t>QUE SE ME VIENE A LA</a:t>
            </a:r>
          </a:p>
          <a:p>
            <a:pPr algn="ctr"/>
            <a:r>
              <a:rPr lang="es-ES" sz="4400" b="1" dirty="0" smtClean="0">
                <a:ln w="12700" cmpd="sng">
                  <a:solidFill>
                    <a:schemeClr val="accent4"/>
                  </a:solidFill>
                  <a:prstDash val="solid"/>
                </a:ln>
                <a:solidFill>
                  <a:schemeClr val="bg1"/>
                </a:solidFill>
              </a:rPr>
              <a:t>MENTE CUANDO ESCUCHO LA PALABRA SUICIDIO…</a:t>
            </a:r>
            <a:endParaRPr lang="es-ES" sz="4400" b="1" cap="none" spc="0" dirty="0">
              <a:ln w="12700" cmpd="sng">
                <a:solidFill>
                  <a:schemeClr val="accent4"/>
                </a:solidFill>
                <a:prstDash val="solid"/>
              </a:ln>
              <a:solidFill>
                <a:schemeClr val="bg1"/>
              </a:solidFill>
              <a:effectLst/>
            </a:endParaRPr>
          </a:p>
        </p:txBody>
      </p:sp>
      <p:pic>
        <p:nvPicPr>
          <p:cNvPr id="2050" name="Picture 2" descr="La muerte es una experiencia hermosa. – Parcem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66" y="2593297"/>
            <a:ext cx="5715000" cy="381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Edvard Munch, pinturas de amor y muerte - La Mente es Maravill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633" y="2593297"/>
            <a:ext cx="4736891" cy="3657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1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78279" y="1442130"/>
            <a:ext cx="11451771" cy="522399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lnSpc>
                <a:spcPct val="107000"/>
              </a:lnSpc>
              <a:spcAft>
                <a:spcPts val="1800"/>
              </a:spcAft>
            </a:pPr>
            <a:r>
              <a:rPr lang="es-MX" sz="2000" b="1" i="1"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A).- ELIMINAR LA OPORTUNIDAD</a:t>
            </a: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 LIMITAR EL ACCESO AL MEDIO DE SUICIDIO ES UNA DE LAS FORMAS MÁS EFICACES DE IMPEDIRLO. </a:t>
            </a:r>
          </a:p>
          <a:p>
            <a:pPr algn="just">
              <a:lnSpc>
                <a:spcPct val="107000"/>
              </a:lnSpc>
              <a:spcAft>
                <a:spcPts val="1800"/>
              </a:spcAft>
            </a:pPr>
            <a:r>
              <a:rPr lang="es-MX" sz="2000" b="1" i="1"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 </a:t>
            </a:r>
            <a:r>
              <a:rPr lang="es-MX" sz="2000" b="1" i="1"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RECOMENDACIONES</a:t>
            </a: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 SON:</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ELEGIR A UN FAMILIAR QUE VIVA UN TIEMPO CON EL PACIENTE (SI VIVE SÓLO).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DECÍRSELO AL FAMILIAR ELEGIDO EN CUANTO ACUDAN LAS IDEAS DE SUICIDIO.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TENER ACCESO A LA MEDICACIÓN O AL MÉTODO ELEGIDO PARA SUICIDARSE.</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ESTAR A SOLAS EN MOMENTOS CRÍTICOS (CUIDADO CON LOS FINES DE SEMANA Y MOMENTOS DE ANIVERSARIO O NAVIDADES).</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DORMIR SOLO.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CONDUCIR SOLO</a:t>
            </a: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1800"/>
              </a:spcAf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ESTE CONTROL SE RETIRA PROGRESIVAMENTE A MEDIDA QUE LA PERSONA MEJORE.</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3" name="Rectángulo 2"/>
          <p:cNvSpPr/>
          <p:nvPr/>
        </p:nvSpPr>
        <p:spPr>
          <a:xfrm>
            <a:off x="276678" y="221347"/>
            <a:ext cx="11553372"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200" dirty="0" smtClean="0">
                <a:solidFill>
                  <a:srgbClr val="141412"/>
                </a:solidFill>
                <a:effectLst/>
                <a:latin typeface="Gill Sans Ultra Bold" panose="020B0A02020104020203" pitchFamily="34" charset="0"/>
                <a:ea typeface="Times New Roman" panose="02020603050405020304" pitchFamily="18" charset="0"/>
                <a:cs typeface="Times New Roman" panose="02020603050405020304" pitchFamily="18" charset="0"/>
              </a:rPr>
              <a:t>LAS PRINCIPALES TÉCNICAS DE CONTROL DE LAS CRISIS DE SUICIDIO SON LAS SIGUIENTES</a:t>
            </a:r>
            <a:endParaRPr lang="es-MX" sz="2200" dirty="0">
              <a:latin typeface="Gill Sans Ultra Bold" panose="020B0A02020104020203" pitchFamily="34" charset="0"/>
            </a:endParaRPr>
          </a:p>
        </p:txBody>
      </p:sp>
    </p:spTree>
    <p:extLst>
      <p:ext uri="{BB962C8B-B14F-4D97-AF65-F5344CB8AC3E}">
        <p14:creationId xmlns:p14="http://schemas.microsoft.com/office/powerpoint/2010/main" val="4148148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5786438" y="1442130"/>
            <a:ext cx="6043612" cy="450572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07000"/>
              </a:lnSpc>
              <a:spcAft>
                <a:spcPts val="1800"/>
              </a:spcAft>
            </a:pPr>
            <a:r>
              <a:rPr lang="es-MX" sz="2400" i="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B).- TERAPIA PSICOLOGICA, TANATOLOGICA Y PSIQUIATRICA.</a:t>
            </a:r>
            <a:endParaRPr lang="es-MX" sz="2400" i="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1800"/>
              </a:spcAft>
            </a:pPr>
            <a:r>
              <a:rPr lang="es-MX" sz="2400" i="1" dirty="0" smtClean="0">
                <a:solidFill>
                  <a:schemeClr val="bg1"/>
                </a:solidFill>
                <a:latin typeface="Aharoni" panose="02010803020104030203" pitchFamily="2" charset="-79"/>
                <a:cs typeface="Aharoni" panose="02010803020104030203" pitchFamily="2" charset="-79"/>
              </a:rPr>
              <a:t>C).- FORMAR </a:t>
            </a:r>
            <a:r>
              <a:rPr lang="es-MX" sz="2400" i="1" dirty="0">
                <a:solidFill>
                  <a:schemeClr val="bg1"/>
                </a:solidFill>
                <a:latin typeface="Aharoni" panose="02010803020104030203" pitchFamily="2" charset="-79"/>
                <a:cs typeface="Aharoni" panose="02010803020104030203" pitchFamily="2" charset="-79"/>
              </a:rPr>
              <a:t>GRUPOS DE AUTOAYUDA EN LOS QUE SE TRATEN DIFERENTES TEMAS SOBRE LA SALUD MENTAL, RESILIENCIA Y </a:t>
            </a:r>
            <a:r>
              <a:rPr lang="es-MX" sz="2400" i="1" dirty="0" smtClean="0">
                <a:solidFill>
                  <a:schemeClr val="bg1"/>
                </a:solidFill>
                <a:latin typeface="Aharoni" panose="02010803020104030203" pitchFamily="2" charset="-79"/>
                <a:cs typeface="Aharoni" panose="02010803020104030203" pitchFamily="2" charset="-79"/>
              </a:rPr>
              <a:t>AUTOESTIMA.</a:t>
            </a:r>
          </a:p>
          <a:p>
            <a:pPr algn="just">
              <a:lnSpc>
                <a:spcPct val="107000"/>
              </a:lnSpc>
              <a:spcAft>
                <a:spcPts val="800"/>
              </a:spcAft>
              <a:tabLst>
                <a:tab pos="4449445" algn="l"/>
              </a:tabLst>
            </a:pPr>
            <a:r>
              <a:rPr lang="es-MX" sz="2400" b="1" i="1" dirty="0" smtClean="0">
                <a:solidFill>
                  <a:schemeClr val="bg1"/>
                </a:solidFill>
                <a:latin typeface="Aharoni" panose="02010803020104030203" pitchFamily="2" charset="-79"/>
                <a:ea typeface="Calibri" panose="020F0502020204030204" pitchFamily="34" charset="0"/>
                <a:cs typeface="Aharoni" panose="02010803020104030203" pitchFamily="2" charset="-79"/>
              </a:rPr>
              <a:t>D).- LA </a:t>
            </a:r>
            <a:r>
              <a:rPr lang="es-MX" sz="2400" b="1" i="1" dirty="0">
                <a:solidFill>
                  <a:schemeClr val="bg1"/>
                </a:solidFill>
                <a:latin typeface="Aharoni" panose="02010803020104030203" pitchFamily="2" charset="-79"/>
                <a:ea typeface="Calibri" panose="020F0502020204030204" pitchFamily="34" charset="0"/>
                <a:cs typeface="Aharoni" panose="02010803020104030203" pitchFamily="2" charset="-79"/>
              </a:rPr>
              <a:t>INTERVENCIÓN Y EL APOYO CON LA FAMILIA, EQUIPO INTERDISCIPLINARIO, COMUNIDAD, AMIGOS, ESCUELA, ETC</a:t>
            </a:r>
            <a:r>
              <a:rPr lang="es-MX" sz="2400" b="1" i="1" dirty="0" smtClean="0">
                <a:solidFill>
                  <a:schemeClr val="bg1"/>
                </a:solidFill>
                <a:latin typeface="Aharoni" panose="02010803020104030203" pitchFamily="2" charset="-79"/>
                <a:ea typeface="Calibri" panose="020F0502020204030204" pitchFamily="34" charset="0"/>
                <a:cs typeface="Aharoni" panose="02010803020104030203" pitchFamily="2" charset="-79"/>
              </a:rPr>
              <a:t>. </a:t>
            </a:r>
            <a:endParaRPr lang="es-MX" sz="2400" i="1"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3" name="Rectángulo 2"/>
          <p:cNvSpPr/>
          <p:nvPr/>
        </p:nvSpPr>
        <p:spPr>
          <a:xfrm>
            <a:off x="276678" y="221347"/>
            <a:ext cx="11553372"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200" dirty="0" smtClean="0">
                <a:solidFill>
                  <a:srgbClr val="141412"/>
                </a:solidFill>
                <a:effectLst/>
                <a:latin typeface="Gill Sans Ultra Bold" panose="020B0A02020104020203" pitchFamily="34" charset="0"/>
                <a:ea typeface="Times New Roman" panose="02020603050405020304" pitchFamily="18" charset="0"/>
                <a:cs typeface="Times New Roman" panose="02020603050405020304" pitchFamily="18" charset="0"/>
              </a:rPr>
              <a:t>LAS PRINCIPALES TÉCNICAS DE CONTROL DE LAS CRISIS DE SUICIDIO SON LAS SIGUIENTES</a:t>
            </a:r>
            <a:endParaRPr lang="es-MX" sz="2200" dirty="0">
              <a:latin typeface="Gill Sans Ultra Bold" panose="020B0A02020104020203" pitchFamily="34" charset="0"/>
            </a:endParaRPr>
          </a:p>
        </p:txBody>
      </p:sp>
      <p:pic>
        <p:nvPicPr>
          <p:cNvPr id="5" name="Picture 2" descr="Pin by Meli Peña on Sicologia | Criminology, Weather, Weather screensh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45" y="1157287"/>
            <a:ext cx="5531305" cy="5072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30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30629" y="347875"/>
            <a:ext cx="6400800" cy="632788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07000"/>
              </a:lnSpc>
              <a:spcAft>
                <a:spcPts val="0"/>
              </a:spcAft>
              <a:tabLst>
                <a:tab pos="4449445" algn="l"/>
              </a:tabLst>
            </a:pPr>
            <a:r>
              <a:rPr lang="es-MX" sz="2000" b="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QUE QUIEREN LAS PERSONAS AL BORDE DEL SUICIDIO </a:t>
            </a: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QUE ALGUIEN LOS ESCUCHE Y QUE NO LOS JUZGUEN.</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ALGUIEN EN QUIEN CONFIAR, QUE NO ANALICE, COMPARE, CALIFIQUE O CRITIQUE.</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ALGUIEN QUE SE PREOCUPE, QUE ASEGURE, ACEPTE Y CREA.</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ALGUIEN QUE DIGA EVIDENTEMENTE </a:t>
            </a:r>
          </a:p>
          <a:p>
            <a:pPr lvl="0" algn="just">
              <a:lnSpc>
                <a:spcPct val="107000"/>
              </a:lnSpc>
              <a:spcAft>
                <a:spcPts val="0"/>
              </a:spcAft>
              <a:tabLst>
                <a:tab pos="4449445" algn="l"/>
              </a:tabLst>
            </a:pPr>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 </a:t>
            </a: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   </a:t>
            </a: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“TE ENTIENDO”</a:t>
            </a:r>
          </a:p>
          <a:p>
            <a:pPr algn="just">
              <a:lnSpc>
                <a:spcPct val="107000"/>
              </a:lnSpc>
              <a:spcAft>
                <a:spcPts val="0"/>
              </a:spcAft>
              <a:tabLst>
                <a:tab pos="4449445" algn="l"/>
              </a:tabLst>
            </a:pPr>
            <a:r>
              <a:rPr lang="es-MX" sz="2000" b="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tabLst>
                <a:tab pos="4449445" algn="l"/>
              </a:tabLst>
            </a:pPr>
            <a:r>
              <a:rPr lang="es-MX" sz="2000" b="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QUE NO QUIEREN LAS PERSONAS AL BORDE DEL SUICIDIO</a:t>
            </a: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QUEDARSE SOLOS</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RECIBIR CONSEJOS.</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SER INTERROGADOS</a:t>
            </a:r>
            <a:r>
              <a:rPr lang="es-MX" sz="2000" dirty="0" smtClean="0">
                <a:latin typeface="Aharoni" panose="02010803020104030203" pitchFamily="2" charset="-79"/>
                <a:ea typeface="Calibri" panose="020F0502020204030204" pitchFamily="34" charset="0"/>
                <a:cs typeface="Aharoni" panose="02010803020104030203" pitchFamily="2" charset="-79"/>
              </a:rPr>
              <a:t>.</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endParaRPr lang="es-MX" sz="2000" dirty="0">
              <a:latin typeface="Aharoni" panose="02010803020104030203" pitchFamily="2" charset="-79"/>
              <a:cs typeface="Aharoni" panose="02010803020104030203" pitchFamily="2" charset="-79"/>
            </a:endParaRPr>
          </a:p>
        </p:txBody>
      </p:sp>
      <p:pic>
        <p:nvPicPr>
          <p:cNvPr id="14338" name="Picture 2" descr="Día Mundial para la Prevención del Suicidio | Portal Ciudadano del Gobierno  del Estado de Mé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9" y="347875"/>
            <a:ext cx="5529942" cy="632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55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Vive, yo te ayu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4" y="300038"/>
            <a:ext cx="5600700" cy="6143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70 Frases de Cambio para tener una vida nue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9" y="300038"/>
            <a:ext cx="5672136" cy="61436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76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7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47662" y="541676"/>
            <a:ext cx="11482387" cy="3785652"/>
          </a:xfrm>
          <a:prstGeom prst="rect">
            <a:avLst/>
          </a:prstGeom>
        </p:spPr>
        <p:txBody>
          <a:bodyPr wrap="square">
            <a:spAutoFit/>
          </a:bodyPr>
          <a:lstStyle/>
          <a:p>
            <a:pPr algn="just"/>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algn="just"/>
            <a:endParaRPr lang="es-MX" sz="2400" dirty="0">
              <a:latin typeface="Aharoni" panose="02010803020104030203" pitchFamily="2" charset="-79"/>
              <a:ea typeface="Calibri" panose="020F0502020204030204" pitchFamily="34" charset="0"/>
              <a:cs typeface="Aharoni" panose="02010803020104030203" pitchFamily="2" charset="-79"/>
            </a:endParaRPr>
          </a:p>
          <a:p>
            <a:pPr algn="just"/>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PROVIENE DEL LATÍN UI (A SI MISMO) CAE DE (MUERTE). ACTO DE MATARSE A SÍ MISMO. </a:t>
            </a:r>
          </a:p>
          <a:p>
            <a:pPr marL="342900" indent="-342900" algn="just">
              <a:buFont typeface="Wingdings" panose="05000000000000000000" pitchFamily="2" charset="2"/>
              <a:buChar char="v"/>
            </a:pP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ACCIÓN DE UNA PERSONA PARA QUITARSE LA VIDA DE FORMA VOLUNTARIA Y DELIBERADA, YA SEA DE MANERA DIRECTA O RECHAZANDO UN TRATAMIENTO NECESARIO PARA MANTENER LA PROPIA VIDA DE MODO EVIDENTEMENTE ACTIVO O ASUMIENDO UNA ACTITUD PASIVA</a:t>
            </a:r>
            <a:r>
              <a:rPr lang="es-MX" sz="2400"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400" dirty="0">
              <a:latin typeface="Aharoni" panose="02010803020104030203" pitchFamily="2" charset="-79"/>
              <a:cs typeface="Aharoni" panose="02010803020104030203" pitchFamily="2" charset="-79"/>
            </a:endParaRPr>
          </a:p>
        </p:txBody>
      </p:sp>
      <p:sp>
        <p:nvSpPr>
          <p:cNvPr id="3" name="Rectángulo 2"/>
          <p:cNvSpPr/>
          <p:nvPr/>
        </p:nvSpPr>
        <p:spPr>
          <a:xfrm>
            <a:off x="466200" y="352723"/>
            <a:ext cx="3029997"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bg1"/>
                </a:solidFill>
                <a:effectLst/>
              </a:rPr>
              <a:t>SUICIDIO</a:t>
            </a:r>
            <a:endParaRPr lang="es-ES" sz="5400" b="1" cap="none" spc="0" dirty="0">
              <a:ln/>
              <a:solidFill>
                <a:schemeClr val="bg1"/>
              </a:solidFill>
              <a:effectLst/>
            </a:endParaRPr>
          </a:p>
        </p:txBody>
      </p:sp>
      <p:pic>
        <p:nvPicPr>
          <p:cNvPr id="5122" name="Picture 2" descr="Suicidio en la enfermedad de Huntington: demasiado frecuente. | Ti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7" y="4327328"/>
            <a:ext cx="5141627" cy="2341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UMENTA 83% SUICIDIO EN MUJ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741" y="4327328"/>
            <a:ext cx="5201587" cy="234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4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Saltillo: el suicidio a la sombra del sar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2" y="200025"/>
            <a:ext cx="4702176" cy="64865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Rectángulo 1"/>
          <p:cNvSpPr/>
          <p:nvPr/>
        </p:nvSpPr>
        <p:spPr>
          <a:xfrm>
            <a:off x="5501936" y="568127"/>
            <a:ext cx="6096000" cy="55092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MX" dirty="0" smtClean="0">
                <a:effectLst/>
                <a:latin typeface="Arial" panose="020B0604020202020204" pitchFamily="34" charset="0"/>
                <a:ea typeface="Calibri" panose="020F0502020204030204" pitchFamily="34" charset="0"/>
              </a:rPr>
              <a:t>.</a:t>
            </a:r>
            <a:r>
              <a:rPr lang="es-MX" sz="2200" dirty="0" smtClean="0">
                <a:effectLst/>
                <a:latin typeface="Aharoni" panose="02010803020104030203" pitchFamily="2" charset="-79"/>
                <a:ea typeface="Calibri" panose="020F0502020204030204" pitchFamily="34" charset="0"/>
                <a:cs typeface="Aharoni" panose="02010803020104030203" pitchFamily="2" charset="-79"/>
              </a:rPr>
              <a:t>EN LA ACTUALIDAD EL SUICIDIO SIGUE SIENDO UN TEMA TABÚ Y EL PRINCIPAL ERROR DE LA SOCIEDAD ES IGNORAR ESTE PROBLEMA DE SALUD PÚBLICA, IGNORANDO CUANDO SE PRESENTAN ESTOS SUCESOS, NO BRINDÁNDOSELE LA SUFICIENTE IMPORTANCIA, POR LO QUE CADA DÍA VA MÁS EN AUMENTO Y SE PRESENTA A EDADES MÁS TEMPRANAS, Y SEGÚN LA ORGANIZACIÓN MUNDIAL DE LA SALUD, CADA AÑO SE SUICIDAN MÁS DE UN MILLÓN DE PERSONAS EN EL MUNDO, POR LO QUE EL SUICIDIO FIGURA ENTRE LAS VEINTE CAUSAS DE DEFUNCIÓN MÁS IMPORTANTES EN TODAS LAS EDADES A NIVEL MUNDIAL</a:t>
            </a:r>
            <a:endParaRPr lang="es-MX" sz="2200" dirty="0"/>
          </a:p>
        </p:txBody>
      </p:sp>
    </p:spTree>
    <p:extLst>
      <p:ext uri="{BB962C8B-B14F-4D97-AF65-F5344CB8AC3E}">
        <p14:creationId xmlns:p14="http://schemas.microsoft.com/office/powerpoint/2010/main" val="3580201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76238" y="337007"/>
            <a:ext cx="706755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EL COMPORTAMIENTO SUICIDA CONSTITUYE UN PROBLEMA GRAVE DE SALUD PUBLICA. ES COMPLEJO, CON MÚLTIPLES CAUSAS INTERRELACIONADAS, </a:t>
            </a:r>
          </a:p>
          <a:p>
            <a:pPr algn="just"/>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SIENDO DE VITAL IMPORTANCIA ATENDER LAS CAUSAS QUE PUEDAN ORIGINAR EL DESEO EN UNA PERSONA DE QUITARSE LA VIDA.</a:t>
            </a:r>
            <a:endParaRPr lang="es-MX" sz="20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5319713" y="3546425"/>
            <a:ext cx="6096000" cy="2862322"/>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just"/>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NO SE PUEDE CONTEMPLAR EL SUICIDIO SOLAMENTE DESDE LA PERSPECTIVA MÉDICA DE SALUD MENTAL, SINO QUE SE TIENEN QUE ANALIZAR LOS FACTORES DE PROTECCIÓN, COMO EL APOYO Y EL COMPROMISO DE TODA LA SOCIEDAD, SUS RECURSOS PERSONALES Y SOCIALES QUE COONTRIBUYAN A AUMENTAN LA RESILIENCIA DE CADA PERSONA Y REDUSCAN LA PROBABILIDAD DE SUICIDIO</a:t>
            </a:r>
            <a:r>
              <a:rPr lang="es-MX"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t>
            </a:r>
            <a:endParaRPr lang="es-MX" dirty="0">
              <a:solidFill>
                <a:schemeClr val="bg1"/>
              </a:solidFill>
              <a:latin typeface="Aharoni" panose="02010803020104030203" pitchFamily="2" charset="-79"/>
              <a:cs typeface="Aharoni" panose="02010803020104030203" pitchFamily="2" charset="-79"/>
            </a:endParaRPr>
          </a:p>
        </p:txBody>
      </p:sp>
      <p:pic>
        <p:nvPicPr>
          <p:cNvPr id="1028" name="Picture 4" descr="Red de apoyo busca evitar suicidios - Radio Fórmula Q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732603"/>
            <a:ext cx="4543425" cy="38253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SUICIDIO ALTRU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337007"/>
            <a:ext cx="4100513" cy="2777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68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24185" y="324148"/>
            <a:ext cx="11162939" cy="769441"/>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just"/>
            <a:r>
              <a:rPr lang="es-E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LAS DOS CARAS DE UNA </a:t>
            </a:r>
            <a:r>
              <a:rPr lang="es-E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MISMA MONEDA</a:t>
            </a:r>
            <a:endParaRPr lang="es-E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376237" y="2150626"/>
            <a:ext cx="6096000" cy="1631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r>
              <a:rPr lang="es-MX" sz="2000" dirty="0" smtClean="0">
                <a:latin typeface="Aharoni" panose="02010803020104030203" pitchFamily="2" charset="-79"/>
                <a:cs typeface="Aharoni" panose="02010803020104030203" pitchFamily="2" charset="-79"/>
              </a:rPr>
              <a:t> </a:t>
            </a:r>
            <a:r>
              <a:rPr lang="es-MX" sz="2000" dirty="0" smtClean="0">
                <a:solidFill>
                  <a:schemeClr val="bg1"/>
                </a:solidFill>
                <a:latin typeface="Aharoni" panose="02010803020104030203" pitchFamily="2" charset="-79"/>
                <a:cs typeface="Aharoni" panose="02010803020104030203" pitchFamily="2" charset="-79"/>
              </a:rPr>
              <a:t>MUERTE Y VIDA SON DOS REALIDADES QUE ESTÁN ENTRETEJIDAS. UNA NO PUEDE EXISTIR SIN LA OTRA. DONDE HAY VIDA, PUEDE HABER MUERTE; Y LA MUERTE SIEMPRE PRESUPONE LA EXISTENCIA DE VIDA. </a:t>
            </a:r>
            <a:endParaRPr lang="es-MX" sz="2000" dirty="0">
              <a:solidFill>
                <a:schemeClr val="bg1"/>
              </a:solidFill>
              <a:latin typeface="Aharoni" panose="02010803020104030203" pitchFamily="2" charset="-79"/>
              <a:cs typeface="Aharoni" panose="02010803020104030203" pitchFamily="2" charset="-79"/>
            </a:endParaRPr>
          </a:p>
        </p:txBody>
      </p:sp>
      <p:sp>
        <p:nvSpPr>
          <p:cNvPr id="4" name="CuadroTexto 3"/>
          <p:cNvSpPr txBox="1"/>
          <p:nvPr/>
        </p:nvSpPr>
        <p:spPr>
          <a:xfrm>
            <a:off x="2955310" y="1093589"/>
            <a:ext cx="5500687"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4400" dirty="0" smtClean="0">
                <a:latin typeface="AR BLANCA" panose="02000000000000000000" pitchFamily="2" charset="0"/>
              </a:rPr>
              <a:t>VIDA Y MUERTE</a:t>
            </a:r>
            <a:endParaRPr lang="es-MX" sz="4400" dirty="0">
              <a:latin typeface="AR BLANCA" panose="02000000000000000000" pitchFamily="2" charset="0"/>
            </a:endParaRPr>
          </a:p>
        </p:txBody>
      </p:sp>
      <p:sp>
        <p:nvSpPr>
          <p:cNvPr id="5" name="Rectángulo 4"/>
          <p:cNvSpPr/>
          <p:nvPr/>
        </p:nvSpPr>
        <p:spPr>
          <a:xfrm>
            <a:off x="881061" y="4050567"/>
            <a:ext cx="5086351"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s-MX" sz="2000" dirty="0" smtClean="0">
                <a:solidFill>
                  <a:schemeClr val="bg1"/>
                </a:solidFill>
                <a:latin typeface="Aharoni" panose="02010803020104030203" pitchFamily="2" charset="-79"/>
                <a:cs typeface="Aharoni" panose="02010803020104030203" pitchFamily="2" charset="-79"/>
              </a:rPr>
              <a:t>PODÍAMOS AFIRMAR QUE EL ACTO DE MORIR ES COMO LA IMAGEN EN ESPEJO DEL ACTO DE NACER. EN AMBAS VIVENCIAS EXISTEN TRES FANTASÍAS ARQUETÍPICAS: </a:t>
            </a:r>
          </a:p>
          <a:p>
            <a:pPr algn="just"/>
            <a:r>
              <a:rPr lang="es-MX" sz="2000" dirty="0" smtClean="0">
                <a:solidFill>
                  <a:schemeClr val="bg1"/>
                </a:solidFill>
                <a:latin typeface="Aharoni" panose="02010803020104030203" pitchFamily="2" charset="-79"/>
                <a:cs typeface="Aharoni" panose="02010803020104030203" pitchFamily="2" charset="-79"/>
              </a:rPr>
              <a:t>LIBERACIÓN, CAMBIO Y REGRESIÓN.</a:t>
            </a:r>
            <a:endParaRPr lang="es-MX" sz="2000" dirty="0">
              <a:solidFill>
                <a:schemeClr val="bg1"/>
              </a:solidFill>
              <a:latin typeface="Aharoni" panose="02010803020104030203" pitchFamily="2" charset="-79"/>
              <a:cs typeface="Aharoni" panose="02010803020104030203" pitchFamily="2" charset="-79"/>
            </a:endParaRPr>
          </a:p>
        </p:txBody>
      </p:sp>
      <p:pic>
        <p:nvPicPr>
          <p:cNvPr id="1028" name="Picture 4" descr="Vida Muerte - Banco de fotos e imágenes de stock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506" y="2150626"/>
            <a:ext cx="4942681" cy="44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54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99169" y="109835"/>
            <a:ext cx="11302294"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just"/>
            <a:r>
              <a:rPr lang="es-ES" sz="4000" b="1" dirty="0" smtClean="0">
                <a:ln w="9525">
                  <a:solidFill>
                    <a:schemeClr val="bg1"/>
                  </a:solidFill>
                  <a:prstDash val="solid"/>
                </a:ln>
                <a:effectLst>
                  <a:outerShdw blurRad="12700" dist="38100" dir="2700000" algn="tl" rotWithShape="0">
                    <a:schemeClr val="bg1">
                      <a:lumMod val="50000"/>
                    </a:schemeClr>
                  </a:outerShdw>
                </a:effectLst>
              </a:rPr>
              <a:t>COMO CONTEMPLA EL SUICIDA LA </a:t>
            </a:r>
            <a:r>
              <a:rPr lang="es-E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MUERTE</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412575" y="1036840"/>
            <a:ext cx="11288888"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MX" sz="2000" dirty="0" smtClean="0">
                <a:solidFill>
                  <a:schemeClr val="bg1"/>
                </a:solidFill>
                <a:latin typeface="Aharoni" panose="02010803020104030203" pitchFamily="2" charset="-79"/>
                <a:cs typeface="Aharoni" panose="02010803020104030203" pitchFamily="2" charset="-79"/>
              </a:rPr>
              <a:t>PARA EL SUICIDA, LA MUERTE COBRA SENTIDO, TIENE UN SIGNIFICADO DE: LIBERACIÓN, CAMBIO O REGRESIÓN.</a:t>
            </a:r>
            <a:endParaRPr lang="es-MX" sz="20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218930" y="5222333"/>
            <a:ext cx="11302294"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2000" dirty="0" smtClean="0">
                <a:latin typeface="Aharoni" panose="02010803020104030203" pitchFamily="2" charset="-79"/>
                <a:cs typeface="Aharoni" panose="02010803020104030203" pitchFamily="2" charset="-79"/>
              </a:rPr>
              <a:t>TAMBIÉN LA CONDUCTA SUICIDA PUEDE TENER UN OBJETIVO ÚLTIMO: PRODUCIR UN CAMBIO, TANTO EN SÍ MISMO COMO EN EL ENTORNO. EL PUNTO DE MIRA NO ES LA SITUACIÓN ANGUSTIOSA EN QUE SE ENCUENTRA SINO EN LO QUE SE DESEA ADQUIRIR: TRANQUILIDAD, PAZ, FELICIDAD. </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368831" y="2029285"/>
            <a:ext cx="6751497" cy="286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MX" sz="2000" dirty="0" smtClean="0">
                <a:solidFill>
                  <a:schemeClr val="bg1"/>
                </a:solidFill>
                <a:latin typeface="Aharoni" panose="02010803020104030203" pitchFamily="2" charset="-79"/>
                <a:cs typeface="Aharoni" panose="02010803020104030203" pitchFamily="2" charset="-79"/>
              </a:rPr>
              <a:t>EL SUICIDIO SE PUEDE PROGRAMAR Y REALIZAR COMO FORMA LIBERADORA DE LOS CONFLICTOS QUE INVADEN A ESE SER HUMANO EN ESE MOMENTO:”NO PUEDO MÁS”, “ESTOY HARTO DE SUFRIR”, ETC.  LO IMPORTANTE ES SALIR, ROMPER “EL CALLEJÓN SIN SALIDA” . SE BUSCA SOBRE TODO SUPERAR LA ANGUSTIA PRESENTE, SIN FIJARSE EN LO QUE PUEDE ENCONTRAR DETRÁS DEL ACTO VOLUNTARIO DE MORIR</a:t>
            </a:r>
            <a:endParaRPr lang="es-MX" sz="2000" dirty="0">
              <a:solidFill>
                <a:schemeClr val="bg1"/>
              </a:solidFill>
              <a:latin typeface="Aharoni" panose="02010803020104030203" pitchFamily="2" charset="-79"/>
              <a:cs typeface="Aharoni" panose="02010803020104030203" pitchFamily="2" charset="-79"/>
            </a:endParaRPr>
          </a:p>
        </p:txBody>
      </p:sp>
      <p:pic>
        <p:nvPicPr>
          <p:cNvPr id="2052" name="Picture 4" descr="Ilustración Gráfica Digital De La Mano Liberando Mariposas Brillantes Es  Libertad Y Nueva Vida Fotos, Retratos, Imágenes Y Fotografía De Archivo  Libres De Derecho. Image 306542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170" y="1744726"/>
            <a:ext cx="4370805" cy="34314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1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75007476"/>
              </p:ext>
            </p:extLst>
          </p:nvPr>
        </p:nvGraphicFramePr>
        <p:xfrm>
          <a:off x="299675" y="807216"/>
          <a:ext cx="11534162" cy="5777128"/>
        </p:xfrm>
        <a:graphic>
          <a:graphicData uri="http://schemas.openxmlformats.org/drawingml/2006/table">
            <a:tbl>
              <a:tblPr firstRow="1" bandRow="1">
                <a:tableStyleId>{69C7853C-536D-4A76-A0AE-DD22124D55A5}</a:tableStyleId>
              </a:tblPr>
              <a:tblGrid>
                <a:gridCol w="5767081"/>
                <a:gridCol w="5767081"/>
              </a:tblGrid>
              <a:tr h="861928">
                <a:tc>
                  <a:txBody>
                    <a:bodyPr/>
                    <a:lstStyle/>
                    <a:p>
                      <a:pPr algn="ctr"/>
                      <a:r>
                        <a:rPr lang="es-MX" sz="3200" dirty="0" smtClean="0"/>
                        <a:t>MITO</a:t>
                      </a:r>
                      <a:endParaRPr lang="es-MX" sz="3200" dirty="0">
                        <a:solidFill>
                          <a:schemeClr val="bg1"/>
                        </a:solidFill>
                        <a:latin typeface="Aharoni" panose="02010803020104030203" pitchFamily="2" charset="-79"/>
                        <a:cs typeface="Aharoni" panose="02010803020104030203" pitchFamily="2" charset="-79"/>
                      </a:endParaRPr>
                    </a:p>
                  </a:txBody>
                  <a:tcPr/>
                </a:tc>
                <a:tc>
                  <a:txBody>
                    <a:bodyPr/>
                    <a:lstStyle/>
                    <a:p>
                      <a:pPr algn="ctr"/>
                      <a:r>
                        <a:rPr lang="es-MX" sz="3200" dirty="0" smtClean="0"/>
                        <a:t>REALIDAD</a:t>
                      </a:r>
                      <a:endParaRPr lang="es-MX" sz="3200" dirty="0">
                        <a:solidFill>
                          <a:schemeClr val="bg1"/>
                        </a:solidFill>
                        <a:latin typeface="Aharoni" panose="02010803020104030203" pitchFamily="2" charset="-79"/>
                        <a:cs typeface="Aharoni" panose="02010803020104030203" pitchFamily="2" charset="-79"/>
                      </a:endParaRPr>
                    </a:p>
                  </a:txBody>
                  <a:tcPr/>
                </a:tc>
              </a:tr>
              <a:tr h="1452099">
                <a:tc>
                  <a:txBody>
                    <a:bodyPr/>
                    <a:lstStyle/>
                    <a:p>
                      <a:endParaRPr lang="es-MX" sz="2400" kern="1200" dirty="0" smtClean="0">
                        <a:effectLst/>
                      </a:endParaRPr>
                    </a:p>
                    <a:p>
                      <a:pPr algn="ctr"/>
                      <a:r>
                        <a:rPr lang="es-MX" sz="2400" kern="1200" dirty="0" smtClean="0">
                          <a:effectLst/>
                        </a:rPr>
                        <a:t>EL QUE SE QUIERE MATAR NO LO DICE</a:t>
                      </a:r>
                      <a:endParaRPr lang="es-MX" sz="2400" dirty="0">
                        <a:solidFill>
                          <a:schemeClr val="bg1"/>
                        </a:solidFill>
                        <a:latin typeface="Aharoni" panose="02010803020104030203" pitchFamily="2" charset="-79"/>
                        <a:cs typeface="Aharoni" panose="02010803020104030203" pitchFamily="2" charset="-79"/>
                      </a:endParaRPr>
                    </a:p>
                  </a:txBody>
                  <a:tcPr/>
                </a:tc>
                <a:tc>
                  <a:txBody>
                    <a:bodyPr/>
                    <a:lstStyle/>
                    <a:p>
                      <a:pPr algn="just"/>
                      <a:r>
                        <a:rPr lang="es-MX" sz="2000" kern="1200" dirty="0" smtClean="0">
                          <a:effectLst/>
                        </a:rPr>
                        <a:t>DE CADA DIEZ PERSONAS QUE SE SUICIDAN, NUEVE DE ELLAS MANIFESTARON CLARAMENTE SUS PROPOSITOS Y LA OTRA DEJO ENTREVER SUS INTENCIONES DE QUITARSE LA VIDA</a:t>
                      </a:r>
                      <a:endParaRPr lang="es-MX" sz="2000" dirty="0">
                        <a:solidFill>
                          <a:schemeClr val="bg1"/>
                        </a:solidFill>
                        <a:latin typeface="Aharoni" panose="02010803020104030203" pitchFamily="2" charset="-79"/>
                        <a:cs typeface="Aharoni" panose="02010803020104030203" pitchFamily="2" charset="-79"/>
                      </a:endParaRPr>
                    </a:p>
                  </a:txBody>
                  <a:tcPr/>
                </a:tc>
              </a:tr>
              <a:tr h="2000061">
                <a:tc>
                  <a:txBody>
                    <a:bodyPr/>
                    <a:lstStyle/>
                    <a:p>
                      <a:pPr algn="ctr"/>
                      <a:endParaRPr lang="es-MX" sz="2000" kern="1200" dirty="0" smtClean="0">
                        <a:effectLst/>
                      </a:endParaRPr>
                    </a:p>
                    <a:p>
                      <a:pPr algn="ctr"/>
                      <a:r>
                        <a:rPr lang="es-MX" sz="2000" kern="1200" dirty="0" smtClean="0">
                          <a:effectLst/>
                        </a:rPr>
                        <a:t>LAS PERSONAS QUE INTENTAN SUICIDARSE NO QUIEREN MORIRSE, SOLO QUIEREN LLAMAR LA ATENCION </a:t>
                      </a:r>
                      <a:endParaRPr lang="es-MX" sz="2000" dirty="0">
                        <a:solidFill>
                          <a:schemeClr val="bg1"/>
                        </a:solidFill>
                        <a:latin typeface="Aharoni" panose="02010803020104030203" pitchFamily="2" charset="-79"/>
                        <a:cs typeface="Aharoni" panose="02010803020104030203" pitchFamily="2" charset="-79"/>
                      </a:endParaRPr>
                    </a:p>
                  </a:txBody>
                  <a:tcPr/>
                </a:tc>
                <a:tc>
                  <a:txBody>
                    <a:bodyPr/>
                    <a:lstStyle/>
                    <a:p>
                      <a:pPr algn="just"/>
                      <a:r>
                        <a:rPr lang="es-MX" sz="2000" kern="1200" dirty="0" smtClean="0">
                          <a:effectLst/>
                        </a:rPr>
                        <a:t>CUANDO UNA PERSONA ALARDEA SOBRE QUERER MORIR O QUITARSE LA VIDAD, SIGNIFICA QUE SUS MECANISMOS DE DEFENSA Y DE ADPATACION HAN FALLADO Y NO ENCUENTRAN OTRA ALTERNATIVA, POR LO QUE HAY QUE BRINDARLES APOYO</a:t>
                      </a:r>
                      <a:r>
                        <a:rPr lang="es-MX" sz="1800" kern="1200" dirty="0" smtClean="0">
                          <a:effectLst/>
                        </a:rPr>
                        <a:t>.</a:t>
                      </a:r>
                      <a:endParaRPr lang="es-MX" sz="2000" dirty="0">
                        <a:solidFill>
                          <a:schemeClr val="bg1"/>
                        </a:solidFill>
                        <a:latin typeface="Aharoni" panose="02010803020104030203" pitchFamily="2" charset="-79"/>
                        <a:cs typeface="Aharoni" panose="02010803020104030203" pitchFamily="2" charset="-79"/>
                      </a:endParaRPr>
                    </a:p>
                  </a:txBody>
                  <a:tcPr/>
                </a:tc>
              </a:tr>
              <a:tr h="861928">
                <a:tc>
                  <a:txBody>
                    <a:bodyPr/>
                    <a:lstStyle/>
                    <a:p>
                      <a:pPr algn="ctr"/>
                      <a:r>
                        <a:rPr lang="es-MX" sz="2000" kern="1200" dirty="0" smtClean="0">
                          <a:effectLst/>
                        </a:rPr>
                        <a:t>SI SE HUBIERA QUERIDO MATAR LO HUBIERA HECHO CON UNA PISTOLA O SE HUBIERA AVENTADO AL TREN</a:t>
                      </a:r>
                      <a:endParaRPr lang="es-MX" sz="2000" dirty="0">
                        <a:solidFill>
                          <a:schemeClr val="bg1"/>
                        </a:solidFill>
                        <a:latin typeface="Aharoni" panose="02010803020104030203" pitchFamily="2" charset="-79"/>
                        <a:cs typeface="Aharoni" panose="02010803020104030203" pitchFamily="2" charset="-79"/>
                      </a:endParaRPr>
                    </a:p>
                  </a:txBody>
                  <a:tcPr/>
                </a:tc>
                <a:tc>
                  <a:txBody>
                    <a:bodyPr/>
                    <a:lstStyle/>
                    <a:p>
                      <a:pPr algn="just"/>
                      <a:r>
                        <a:rPr lang="es-MX" sz="1800" kern="1200" dirty="0" smtClean="0">
                          <a:effectLst/>
                        </a:rPr>
                        <a:t>TODA PERSONA CON CONDUCTA SUICIDA SE ENCUENTRA EN UNA SITUACION AMBIBALENTE, ES DECIR, CON DESEOS DE MORIR Y DE VIVIR. EL METODO QUE ELIJAN NO REFLEJA SUS VERDADEROS DESEOS DE MORIR</a:t>
                      </a:r>
                      <a:endParaRPr lang="es-MX" dirty="0">
                        <a:solidFill>
                          <a:schemeClr val="bg1"/>
                        </a:solidFill>
                        <a:latin typeface="Aharoni" panose="02010803020104030203" pitchFamily="2" charset="-79"/>
                        <a:cs typeface="Aharoni" panose="02010803020104030203" pitchFamily="2" charset="-79"/>
                      </a:endParaRPr>
                    </a:p>
                  </a:txBody>
                  <a:tcPr/>
                </a:tc>
              </a:tr>
            </a:tbl>
          </a:graphicData>
        </a:graphic>
      </p:graphicFrame>
      <p:sp>
        <p:nvSpPr>
          <p:cNvPr id="5" name="Rectángulo 4"/>
          <p:cNvSpPr/>
          <p:nvPr/>
        </p:nvSpPr>
        <p:spPr>
          <a:xfrm>
            <a:off x="324009" y="0"/>
            <a:ext cx="6928435"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rPr>
              <a:t>MITOS Y REALIDADES</a:t>
            </a:r>
            <a:endParaRPr lang="es-ES" sz="5400" b="1" dirty="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2695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06970549"/>
              </p:ext>
            </p:extLst>
          </p:nvPr>
        </p:nvGraphicFramePr>
        <p:xfrm>
          <a:off x="174171" y="807216"/>
          <a:ext cx="11659666" cy="5939434"/>
        </p:xfrm>
        <a:graphic>
          <a:graphicData uri="http://schemas.openxmlformats.org/drawingml/2006/table">
            <a:tbl>
              <a:tblPr firstRow="1" bandRow="1">
                <a:tableStyleId>{638B1855-1B75-4FBE-930C-398BA8C253C6}</a:tableStyleId>
              </a:tblPr>
              <a:tblGrid>
                <a:gridCol w="5829833"/>
                <a:gridCol w="5829833"/>
              </a:tblGrid>
              <a:tr h="861928">
                <a:tc>
                  <a:txBody>
                    <a:bodyPr/>
                    <a:lstStyle/>
                    <a:p>
                      <a:pPr algn="ctr"/>
                      <a:r>
                        <a:rPr lang="es-MX" sz="3200" b="1" dirty="0" smtClean="0">
                          <a:solidFill>
                            <a:schemeClr val="bg1"/>
                          </a:solidFill>
                        </a:rPr>
                        <a:t>MITO</a:t>
                      </a:r>
                      <a:endParaRPr lang="es-MX" sz="3200" b="1" dirty="0">
                        <a:solidFill>
                          <a:schemeClr val="bg1"/>
                        </a:solidFill>
                        <a:latin typeface="Aharoni" panose="02010803020104030203" pitchFamily="2" charset="-79"/>
                        <a:cs typeface="Aharoni" panose="02010803020104030203" pitchFamily="2" charset="-79"/>
                      </a:endParaRPr>
                    </a:p>
                  </a:txBody>
                  <a:tcPr/>
                </a:tc>
                <a:tc>
                  <a:txBody>
                    <a:bodyPr/>
                    <a:lstStyle/>
                    <a:p>
                      <a:pPr algn="ctr"/>
                      <a:r>
                        <a:rPr lang="es-MX" sz="3200" b="1" dirty="0" smtClean="0">
                          <a:solidFill>
                            <a:schemeClr val="bg1"/>
                          </a:solidFill>
                        </a:rPr>
                        <a:t>REALIDAD</a:t>
                      </a:r>
                      <a:endParaRPr lang="es-MX" sz="3200" b="1" dirty="0">
                        <a:solidFill>
                          <a:schemeClr val="bg1"/>
                        </a:solidFill>
                        <a:latin typeface="Aharoni" panose="02010803020104030203" pitchFamily="2" charset="-79"/>
                        <a:cs typeface="Aharoni" panose="02010803020104030203" pitchFamily="2" charset="-79"/>
                      </a:endParaRPr>
                    </a:p>
                  </a:txBody>
                  <a:tcPr/>
                </a:tc>
              </a:tr>
              <a:tr h="1452099">
                <a:tc>
                  <a:txBody>
                    <a:bodyPr/>
                    <a:lstStyle/>
                    <a:p>
                      <a:pPr algn="ctr"/>
                      <a:endParaRPr lang="es-MX" sz="2000" kern="1200" dirty="0" smtClean="0">
                        <a:solidFill>
                          <a:schemeClr val="bg1"/>
                        </a:solidFill>
                        <a:effectLst/>
                        <a:latin typeface="Aharoni" panose="02010803020104030203" pitchFamily="2" charset="-79"/>
                        <a:ea typeface="+mn-ea"/>
                        <a:cs typeface="Aharoni" panose="02010803020104030203" pitchFamily="2" charset="-79"/>
                      </a:endParaRPr>
                    </a:p>
                    <a:p>
                      <a:pPr algn="ctr"/>
                      <a:r>
                        <a:rPr lang="es-MX" sz="2000" kern="1200" dirty="0" smtClean="0">
                          <a:solidFill>
                            <a:schemeClr val="bg1"/>
                          </a:solidFill>
                          <a:effectLst/>
                          <a:latin typeface="Aharoni" panose="02010803020104030203" pitchFamily="2" charset="-79"/>
                          <a:ea typeface="+mn-ea"/>
                          <a:cs typeface="Aharoni" panose="02010803020104030203" pitchFamily="2" charset="-79"/>
                        </a:rPr>
                        <a:t>SOLO LOS PSIQUIATRAS O PSICOLOGOS PUEDEN PREVENIR EL SUICIDIO</a:t>
                      </a:r>
                      <a:endParaRPr lang="es-MX" sz="2000" b="1" kern="1200" dirty="0" smtClean="0">
                        <a:solidFill>
                          <a:schemeClr val="bg1"/>
                        </a:solidFill>
                        <a:effectLst/>
                        <a:latin typeface="Aharoni" panose="02010803020104030203" pitchFamily="2" charset="-79"/>
                        <a:cs typeface="Aharoni" panose="02010803020104030203" pitchFamily="2" charset="-79"/>
                      </a:endParaRPr>
                    </a:p>
                  </a:txBody>
                  <a:tcPr/>
                </a:tc>
                <a:tc>
                  <a:txBody>
                    <a:bodyPr/>
                    <a:lstStyle/>
                    <a:p>
                      <a:pPr algn="just"/>
                      <a:r>
                        <a:rPr lang="es-MX" sz="2000" kern="1200" dirty="0" smtClean="0">
                          <a:solidFill>
                            <a:schemeClr val="bg1"/>
                          </a:solidFill>
                          <a:effectLst/>
                          <a:latin typeface="Aharoni" panose="02010803020104030203" pitchFamily="2" charset="-79"/>
                          <a:ea typeface="+mn-ea"/>
                          <a:cs typeface="Aharoni" panose="02010803020104030203" pitchFamily="2" charset="-79"/>
                        </a:rPr>
                        <a:t>CUALQUIER PERSONA INTERESADA EN AUXILIAR A UNA PERSONA CON CONDUCTA SUICIDA, PUEDE SER UN VALIOSO COLABORADOR EN LA PREVENCION</a:t>
                      </a:r>
                      <a:endParaRPr lang="es-MX" sz="2000" b="1" dirty="0">
                        <a:solidFill>
                          <a:schemeClr val="bg1"/>
                        </a:solidFill>
                        <a:latin typeface="Aharoni" panose="02010803020104030203" pitchFamily="2" charset="-79"/>
                        <a:cs typeface="Aharoni" panose="02010803020104030203" pitchFamily="2" charset="-79"/>
                      </a:endParaRPr>
                    </a:p>
                  </a:txBody>
                  <a:tcPr/>
                </a:tc>
              </a:tr>
              <a:tr h="2000061">
                <a:tc>
                  <a:txBody>
                    <a:bodyPr/>
                    <a:lstStyle/>
                    <a:p>
                      <a:pPr algn="ctr"/>
                      <a:endParaRPr lang="es-MX" sz="2000" b="1" kern="1200" dirty="0" smtClean="0">
                        <a:solidFill>
                          <a:schemeClr val="bg1"/>
                        </a:solidFill>
                        <a:effectLst/>
                      </a:endParaRPr>
                    </a:p>
                    <a:p>
                      <a:pPr algn="ctr"/>
                      <a:endParaRPr lang="es-MX" sz="2000" b="1" kern="1200" dirty="0" smtClean="0">
                        <a:solidFill>
                          <a:schemeClr val="bg1"/>
                        </a:solidFill>
                        <a:effectLst/>
                      </a:endParaRPr>
                    </a:p>
                    <a:p>
                      <a:pPr algn="ctr"/>
                      <a:r>
                        <a:rPr lang="es-MX" sz="2000" b="1" kern="1200" dirty="0" smtClean="0">
                          <a:solidFill>
                            <a:schemeClr val="bg1"/>
                          </a:solidFill>
                          <a:effectLst/>
                          <a:latin typeface="Aharoni" panose="02010803020104030203" pitchFamily="2" charset="-79"/>
                          <a:cs typeface="Aharoni" panose="02010803020104030203" pitchFamily="2" charset="-79"/>
                        </a:rPr>
                        <a:t>TODO EL QUE SE SUICIDA ESTA DEPRIMIDO </a:t>
                      </a:r>
                      <a:endParaRPr lang="es-MX" sz="2000" b="1" kern="1200" dirty="0" smtClean="0">
                        <a:solidFill>
                          <a:schemeClr val="bg1"/>
                        </a:solidFill>
                        <a:effectLst/>
                        <a:latin typeface="Aharoni" panose="02010803020104030203" pitchFamily="2" charset="-79"/>
                        <a:ea typeface="+mn-ea"/>
                        <a:cs typeface="Aharoni" panose="02010803020104030203" pitchFamily="2" charset="-79"/>
                      </a:endParaRPr>
                    </a:p>
                  </a:txBody>
                  <a:tcPr/>
                </a:tc>
                <a:tc>
                  <a:txBody>
                    <a:bodyPr/>
                    <a:lstStyle/>
                    <a:p>
                      <a:pPr algn="just">
                        <a:lnSpc>
                          <a:spcPct val="107000"/>
                        </a:lnSpc>
                        <a:spcAft>
                          <a:spcPts val="0"/>
                        </a:spcAft>
                        <a:tabLst>
                          <a:tab pos="4449445" algn="l"/>
                        </a:tabLst>
                      </a:pPr>
                      <a:r>
                        <a:rPr lang="es-MX" sz="2000" b="1" dirty="0" smtClean="0">
                          <a:solidFill>
                            <a:schemeClr val="bg1"/>
                          </a:solidFill>
                          <a:effectLst/>
                          <a:latin typeface="Aharoni" panose="02010803020104030203" pitchFamily="2" charset="-79"/>
                          <a:cs typeface="Aharoni" panose="02010803020104030203" pitchFamily="2" charset="-79"/>
                        </a:rPr>
                        <a:t>NO </a:t>
                      </a:r>
                      <a:r>
                        <a:rPr lang="es-MX" sz="2000" b="1" dirty="0">
                          <a:solidFill>
                            <a:schemeClr val="bg1"/>
                          </a:solidFill>
                          <a:effectLst/>
                          <a:latin typeface="Aharoni" panose="02010803020104030203" pitchFamily="2" charset="-79"/>
                          <a:cs typeface="Aharoni" panose="02010803020104030203" pitchFamily="2" charset="-79"/>
                        </a:rPr>
                        <a:t>TODOS LOS QUE LO HACEN PRESENTAN DEPRESION, PUEDEN PADECER ESQUIZOFRENIA, ALCOHOLISMO</a:t>
                      </a:r>
                      <a:r>
                        <a:rPr lang="es-MX" sz="2000" b="1" dirty="0" smtClean="0">
                          <a:solidFill>
                            <a:schemeClr val="bg1"/>
                          </a:solidFill>
                          <a:effectLst/>
                          <a:latin typeface="Aharoni" panose="02010803020104030203" pitchFamily="2" charset="-79"/>
                          <a:cs typeface="Aharoni" panose="02010803020104030203" pitchFamily="2" charset="-79"/>
                        </a:rPr>
                        <a:t>, OTRO </a:t>
                      </a:r>
                      <a:r>
                        <a:rPr lang="es-MX" sz="2000" b="1" dirty="0">
                          <a:solidFill>
                            <a:schemeClr val="bg1"/>
                          </a:solidFill>
                          <a:effectLst/>
                          <a:latin typeface="Aharoni" panose="02010803020104030203" pitchFamily="2" charset="-79"/>
                          <a:cs typeface="Aharoni" panose="02010803020104030203" pitchFamily="2" charset="-79"/>
                        </a:rPr>
                        <a:t>TIPO DE ADICCION,  TRASTORNOS DE PERSONALIDAD, ETC. </a:t>
                      </a:r>
                      <a:r>
                        <a:rPr lang="es-MX" sz="2000" b="1" dirty="0" smtClean="0">
                          <a:solidFill>
                            <a:schemeClr val="bg1"/>
                          </a:solidFill>
                          <a:effectLst/>
                          <a:latin typeface="Aharoni" panose="02010803020104030203" pitchFamily="2" charset="-79"/>
                          <a:cs typeface="Aharoni" panose="02010803020104030203" pitchFamily="2" charset="-79"/>
                        </a:rPr>
                        <a:t>TODA PERSONA CON CONDUCTA SUICIDA SUFRE</a:t>
                      </a:r>
                      <a:r>
                        <a:rPr lang="es-MX" sz="2000" b="1" dirty="0" smtClean="0">
                          <a:solidFill>
                            <a:schemeClr val="bg1"/>
                          </a:solidFill>
                          <a:effectLst/>
                        </a:rPr>
                        <a:t>.</a:t>
                      </a:r>
                      <a:endParaRPr lang="es-MX" sz="2000" b="1"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tc>
              </a:tr>
              <a:tr h="861928">
                <a:tc>
                  <a:txBody>
                    <a:bodyPr/>
                    <a:lstStyle/>
                    <a:p>
                      <a:pPr algn="ctr"/>
                      <a:endParaRPr lang="es-MX" sz="2000" b="1" kern="1200" dirty="0" smtClean="0">
                        <a:solidFill>
                          <a:schemeClr val="bg1"/>
                        </a:solidFill>
                        <a:effectLst/>
                      </a:endParaRPr>
                    </a:p>
                    <a:p>
                      <a:pPr algn="ctr"/>
                      <a:r>
                        <a:rPr lang="es-MX" sz="2000" b="1" kern="1200" dirty="0" smtClean="0">
                          <a:solidFill>
                            <a:schemeClr val="bg1"/>
                          </a:solidFill>
                          <a:effectLst/>
                          <a:latin typeface="Aharoni" panose="02010803020104030203" pitchFamily="2" charset="-79"/>
                          <a:cs typeface="Aharoni" panose="02010803020104030203" pitchFamily="2" charset="-79"/>
                        </a:rPr>
                        <a:t>EL SUICIDIO ES HEREDITARIO</a:t>
                      </a:r>
                      <a:endParaRPr lang="es-MX" sz="2000" b="1" dirty="0">
                        <a:solidFill>
                          <a:schemeClr val="bg1"/>
                        </a:solidFill>
                        <a:latin typeface="Aharoni" panose="02010803020104030203" pitchFamily="2" charset="-79"/>
                        <a:cs typeface="Aharoni" panose="02010803020104030203" pitchFamily="2" charset="-79"/>
                      </a:endParaRPr>
                    </a:p>
                  </a:txBody>
                  <a:tcPr/>
                </a:tc>
                <a:tc>
                  <a:txBody>
                    <a:bodyPr/>
                    <a:lstStyle/>
                    <a:p>
                      <a:pPr algn="just">
                        <a:lnSpc>
                          <a:spcPct val="107000"/>
                        </a:lnSpc>
                        <a:spcAft>
                          <a:spcPts val="0"/>
                        </a:spcAft>
                        <a:tabLst>
                          <a:tab pos="4449445" algn="l"/>
                        </a:tabLst>
                      </a:pPr>
                      <a:r>
                        <a:rPr lang="es-MX" sz="2000" b="1" kern="1200" dirty="0" smtClean="0">
                          <a:solidFill>
                            <a:schemeClr val="bg1"/>
                          </a:solidFill>
                          <a:effectLst/>
                          <a:latin typeface="Aharoni" panose="02010803020104030203" pitchFamily="2" charset="-79"/>
                          <a:cs typeface="Aharoni" panose="02010803020104030203" pitchFamily="2" charset="-79"/>
                        </a:rPr>
                        <a:t>NO ESTA COMPROBADO QUE EL SUICIDIO SEA HEREDITARIO GENETICAMENTE, LO QUE SI ES POSIBLE QUE LAS CONDUCTAS SUICIDAS DENTRO DE UNA FAMILIA SE APRENDAN O SE IMITEN</a:t>
                      </a:r>
                      <a:endParaRPr lang="es-MX" sz="2000" b="1"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tc>
              </a:tr>
            </a:tbl>
          </a:graphicData>
        </a:graphic>
      </p:graphicFrame>
      <p:sp>
        <p:nvSpPr>
          <p:cNvPr id="5" name="Rectángulo 4"/>
          <p:cNvSpPr/>
          <p:nvPr/>
        </p:nvSpPr>
        <p:spPr>
          <a:xfrm>
            <a:off x="324009" y="0"/>
            <a:ext cx="6928435"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rPr>
              <a:t>MITOS Y REALIDADES</a:t>
            </a:r>
            <a:endParaRPr lang="es-ES" sz="5400" b="1" dirty="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8095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283</TotalTime>
  <Words>1325</Words>
  <Application>Microsoft Office PowerPoint</Application>
  <PresentationFormat>Panorámica</PresentationFormat>
  <Paragraphs>134</Paragraphs>
  <Slides>24</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Aharoni</vt:lpstr>
      <vt:lpstr>AR BLANCA</vt:lpstr>
      <vt:lpstr>Arial</vt:lpstr>
      <vt:lpstr>Calibri</vt:lpstr>
      <vt:lpstr>Gill Sans Ultra Bold</vt:lpstr>
      <vt:lpstr>Symbol</vt:lpstr>
      <vt:lpstr>Times New Roman</vt:lpstr>
      <vt:lpstr>Trebuchet MS</vt:lpstr>
      <vt:lpstr>Wingdings</vt:lpstr>
      <vt:lpstr>Berlín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27</cp:revision>
  <dcterms:created xsi:type="dcterms:W3CDTF">2022-09-21T01:56:16Z</dcterms:created>
  <dcterms:modified xsi:type="dcterms:W3CDTF">2022-09-23T04:09:55Z</dcterms:modified>
</cp:coreProperties>
</file>