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7"/>
  </p:notesMasterIdLst>
  <p:sldIdLst>
    <p:sldId id="258" r:id="rId2"/>
    <p:sldId id="259" r:id="rId3"/>
    <p:sldId id="271" r:id="rId4"/>
    <p:sldId id="260" r:id="rId5"/>
    <p:sldId id="262" r:id="rId6"/>
    <p:sldId id="275" r:id="rId7"/>
    <p:sldId id="276" r:id="rId8"/>
    <p:sldId id="277" r:id="rId9"/>
    <p:sldId id="278" r:id="rId10"/>
    <p:sldId id="279" r:id="rId11"/>
    <p:sldId id="274" r:id="rId12"/>
    <p:sldId id="267" r:id="rId13"/>
    <p:sldId id="268" r:id="rId14"/>
    <p:sldId id="269" r:id="rId15"/>
    <p:sldId id="272" r:id="rId16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515" autoAdjust="0"/>
    <p:restoredTop sz="93409" autoAdjust="0"/>
  </p:normalViewPr>
  <p:slideViewPr>
    <p:cSldViewPr snapToGrid="0">
      <p:cViewPr varScale="1">
        <p:scale>
          <a:sx n="71" d="100"/>
          <a:sy n="71" d="100"/>
        </p:scale>
        <p:origin x="47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A5C908-DCD0-4F3F-B22A-6E5A27A879C9}" type="datetimeFigureOut">
              <a:rPr lang="es-MX" smtClean="0"/>
              <a:t>24/05/2021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2BBC13-17EB-43E7-9A49-D6879A9475E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27346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2BBC13-17EB-43E7-9A49-D6879A9475E5}" type="slidenum">
              <a:rPr lang="es-MX" smtClean="0"/>
              <a:t>5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171937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9B3BE-E20F-4B77-AA87-D35721C97D6F}" type="slidenum">
              <a:rPr lang="es-MX" smtClean="0"/>
              <a:t>6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970630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9B3BE-E20F-4B77-AA87-D35721C97D6F}" type="slidenum">
              <a:rPr lang="es-MX" smtClean="0"/>
              <a:t>8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462355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1CB7A277-9E7D-433A-9E42-D745ADA83894}" type="datetimeFigureOut">
              <a:rPr lang="es-MX" smtClean="0"/>
              <a:t>24/05/2021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12141-6379-48A4-A99F-78C0C5975A93}" type="slidenum">
              <a:rPr lang="es-MX" smtClean="0"/>
              <a:t>‹Nº›</a:t>
            </a:fld>
            <a:endParaRPr lang="es-MX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2668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7A277-9E7D-433A-9E42-D745ADA83894}" type="datetimeFigureOut">
              <a:rPr lang="es-MX" smtClean="0"/>
              <a:t>24/05/2021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12141-6379-48A4-A99F-78C0C5975A9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30971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7A277-9E7D-433A-9E42-D745ADA83894}" type="datetimeFigureOut">
              <a:rPr lang="es-MX" smtClean="0"/>
              <a:t>24/05/2021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12141-6379-48A4-A99F-78C0C5975A93}" type="slidenum">
              <a:rPr lang="es-MX" smtClean="0"/>
              <a:t>‹Nº›</a:t>
            </a:fld>
            <a:endParaRPr lang="es-MX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9030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7A277-9E7D-433A-9E42-D745ADA83894}" type="datetimeFigureOut">
              <a:rPr lang="es-MX" smtClean="0"/>
              <a:t>24/05/2021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12141-6379-48A4-A99F-78C0C5975A9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40974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7A277-9E7D-433A-9E42-D745ADA83894}" type="datetimeFigureOut">
              <a:rPr lang="es-MX" smtClean="0"/>
              <a:t>24/05/2021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12141-6379-48A4-A99F-78C0C5975A93}" type="slidenum">
              <a:rPr lang="es-MX" smtClean="0"/>
              <a:t>‹Nº›</a:t>
            </a:fld>
            <a:endParaRPr lang="es-MX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1164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7A277-9E7D-433A-9E42-D745ADA83894}" type="datetimeFigureOut">
              <a:rPr lang="es-MX" smtClean="0"/>
              <a:t>24/05/2021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12141-6379-48A4-A99F-78C0C5975A9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08146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7A277-9E7D-433A-9E42-D745ADA83894}" type="datetimeFigureOut">
              <a:rPr lang="es-MX" smtClean="0"/>
              <a:t>24/05/2021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12141-6379-48A4-A99F-78C0C5975A9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21371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7A277-9E7D-433A-9E42-D745ADA83894}" type="datetimeFigureOut">
              <a:rPr lang="es-MX" smtClean="0"/>
              <a:t>24/05/2021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12141-6379-48A4-A99F-78C0C5975A9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05616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7A277-9E7D-433A-9E42-D745ADA83894}" type="datetimeFigureOut">
              <a:rPr lang="es-MX" smtClean="0"/>
              <a:t>24/05/2021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12141-6379-48A4-A99F-78C0C5975A9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04041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7A277-9E7D-433A-9E42-D745ADA83894}" type="datetimeFigureOut">
              <a:rPr lang="es-MX" smtClean="0"/>
              <a:t>24/05/2021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12141-6379-48A4-A99F-78C0C5975A9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78724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7A277-9E7D-433A-9E42-D745ADA83894}" type="datetimeFigureOut">
              <a:rPr lang="es-MX" smtClean="0"/>
              <a:t>24/05/2021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12141-6379-48A4-A99F-78C0C5975A93}" type="slidenum">
              <a:rPr lang="es-MX" smtClean="0"/>
              <a:t>‹Nº›</a:t>
            </a:fld>
            <a:endParaRPr lang="es-MX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8811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1CB7A277-9E7D-433A-9E42-D745ADA83894}" type="datetimeFigureOut">
              <a:rPr lang="es-MX" smtClean="0"/>
              <a:t>24/05/2021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9212141-6379-48A4-A99F-78C0C5975A93}" type="slidenum">
              <a:rPr lang="es-MX" smtClean="0"/>
              <a:t>‹Nº›</a:t>
            </a:fld>
            <a:endParaRPr lang="es-MX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9658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8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006106" y="402612"/>
            <a:ext cx="7886700" cy="243334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hevron">
              <a:avLst/>
            </a:prstTxWarp>
            <a:spAutoFit/>
          </a:bodyPr>
          <a:lstStyle/>
          <a:p>
            <a:pPr algn="ctr"/>
            <a:r>
              <a:rPr lang="es-ES" sz="5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ACOMPAÑAMIENTO</a:t>
            </a:r>
          </a:p>
          <a:p>
            <a:pPr algn="ctr"/>
            <a:r>
              <a:rPr lang="es-E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TANATOLOGICO</a:t>
            </a:r>
          </a:p>
          <a:p>
            <a:pPr algn="ctr"/>
            <a:r>
              <a:rPr lang="es-ES" sz="5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TRANSPERSONAL</a:t>
            </a:r>
            <a:endParaRPr lang="es-E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1026" name="Picture 2" descr="acompañamiento psicologico.jpg :: CA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2" y="2968053"/>
            <a:ext cx="5094496" cy="366134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RES PILARES FUNDAMENTALES PARA EL BIENESTAR FÍSICO, MENTAL Y EMOCIONAL. -  Psicoa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2080" y="3171825"/>
            <a:ext cx="4845335" cy="32568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0254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Paisaje mariposas: imágenes, fotos de stock libres de derechos |  Depositphot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1" y="128587"/>
            <a:ext cx="11944349" cy="6543675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228600" y="377352"/>
            <a:ext cx="5657850" cy="4827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es-MX" sz="2400" b="1" dirty="0" smtClean="0">
                <a:latin typeface="AR BLANCA" panose="02000000000000000000" pitchFamily="2" charset="0"/>
                <a:cs typeface="Aharoni" panose="02010803020104030203" pitchFamily="2" charset="-79"/>
              </a:rPr>
              <a:t>POTENCIAR LA AMABILIDAD EN TI </a:t>
            </a: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endParaRPr lang="es-MX" sz="2400" b="1" dirty="0" smtClean="0">
              <a:effectLst/>
              <a:latin typeface="AR BLANCA" panose="02000000000000000000" pitchFamily="2" charset="0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es-MX" sz="2400" b="1" dirty="0" smtClean="0">
                <a:effectLst/>
                <a:latin typeface="AR BLANCA" panose="02000000000000000000" pitchFamily="2" charset="0"/>
                <a:ea typeface="Calibri" panose="020F0502020204030204" pitchFamily="34" charset="0"/>
                <a:cs typeface="Aharoni" panose="02010803020104030203" pitchFamily="2" charset="-79"/>
              </a:rPr>
              <a:t>TEN EN CUENTA AL OTRO. ANTES DE HABLAR, PIENSA EN LA PERSONA QUE TE VA A ESCUCHAR. </a:t>
            </a: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endParaRPr lang="es-MX" sz="2400" b="1" dirty="0" smtClean="0">
              <a:effectLst/>
              <a:latin typeface="AR BLANCA" panose="02000000000000000000" pitchFamily="2" charset="0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endParaRPr lang="es-MX" sz="2400" dirty="0" smtClean="0"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es-MX" sz="2400" b="1" dirty="0" smtClean="0">
                <a:effectLst/>
                <a:latin typeface="AR BLANCA" panose="02000000000000000000" pitchFamily="2" charset="0"/>
                <a:ea typeface="Calibri" panose="020F0502020204030204" pitchFamily="34" charset="0"/>
                <a:cs typeface="Aharoni" panose="02010803020104030203" pitchFamily="2" charset="-79"/>
              </a:rPr>
              <a:t>ERES COMO UN OASIS EN MEDIO DE ENCUENTROS QUE SE DAN CON PRISAS, UNAS PALABRAS AMABLES Y DE GRATITUD SON UN REGALO QUE PUEDES DAR VARIAS VECES AL DÍA.</a:t>
            </a:r>
            <a:endParaRPr lang="es-MX" sz="2400" b="1" dirty="0">
              <a:effectLst/>
              <a:latin typeface="AR BLANCA" panose="02000000000000000000" pitchFamily="2" charset="0"/>
              <a:ea typeface="Calibri" panose="020F0502020204030204" pitchFamily="34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230551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8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Italia te invita a un viaje virtual por sus paisajes natural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" y="0"/>
            <a:ext cx="11978639" cy="6858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 2"/>
          <p:cNvSpPr/>
          <p:nvPr/>
        </p:nvSpPr>
        <p:spPr>
          <a:xfrm>
            <a:off x="624840" y="200095"/>
            <a:ext cx="11277600" cy="74714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es-MX" dirty="0" smtClean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                                                                </a:t>
            </a:r>
            <a:r>
              <a:rPr lang="es-MX" sz="2400" dirty="0" smtClean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 </a:t>
            </a:r>
            <a:r>
              <a:rPr lang="es-MX" sz="2400" dirty="0" smtClean="0">
                <a:solidFill>
                  <a:schemeClr val="bg1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GENEROSIDAD                               BONDAD                                          HUMILDAD</a:t>
            </a:r>
            <a:endParaRPr lang="es-MX" sz="2400" dirty="0">
              <a:solidFill>
                <a:schemeClr val="bg1"/>
              </a:solidFill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"/>
            </a:pPr>
            <a:endParaRPr lang="es-MX" sz="2400" dirty="0" smtClean="0">
              <a:solidFill>
                <a:schemeClr val="bg1"/>
              </a:solidFill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es-MX" sz="2400" dirty="0" smtClean="0">
                <a:solidFill>
                  <a:schemeClr val="bg1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CONFIANZA                                                                  COOPERACION                          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es-MX" sz="2400" dirty="0">
                <a:solidFill>
                  <a:schemeClr val="bg1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 </a:t>
            </a:r>
            <a:r>
              <a:rPr lang="es-MX" sz="2400" dirty="0" smtClean="0">
                <a:solidFill>
                  <a:schemeClr val="bg1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                                        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es-MX" sz="2400" dirty="0">
                <a:solidFill>
                  <a:schemeClr val="bg1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 </a:t>
            </a:r>
            <a:r>
              <a:rPr lang="es-MX" sz="2400" dirty="0" smtClean="0">
                <a:solidFill>
                  <a:schemeClr val="bg1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                         AMOR</a:t>
            </a:r>
            <a:endParaRPr lang="es-MX" sz="2400" dirty="0">
              <a:solidFill>
                <a:schemeClr val="bg1"/>
              </a:solidFill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"/>
            </a:pPr>
            <a:endParaRPr lang="es-MX" sz="2400" dirty="0" smtClean="0">
              <a:solidFill>
                <a:schemeClr val="bg1"/>
              </a:solidFill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es-MX" sz="2400" dirty="0" smtClean="0">
                <a:solidFill>
                  <a:schemeClr val="bg1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                                                                                                HONESTIDAD</a:t>
            </a:r>
            <a:endParaRPr lang="es-MX" sz="2400" dirty="0">
              <a:solidFill>
                <a:schemeClr val="bg1"/>
              </a:solidFill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lvl="0" algn="just"/>
            <a:r>
              <a:rPr lang="es-MX" sz="24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                                                                                                                                                        COMPASIÓN</a:t>
            </a:r>
            <a:endParaRPr lang="es-MX" sz="24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lvl="0" algn="just"/>
            <a:r>
              <a:rPr lang="es-MX" sz="24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                                                      PAZ                       LIBERTAD</a:t>
            </a:r>
            <a:endParaRPr lang="es-MX" sz="24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lvl="0" algn="just"/>
            <a:r>
              <a:rPr lang="es-MX" sz="24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MX" sz="24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                                     </a:t>
            </a:r>
          </a:p>
          <a:p>
            <a:pPr lvl="0" algn="just"/>
            <a:r>
              <a:rPr lang="es-MX" sz="24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s-MX" sz="24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                        TOLERANCIA                                                    </a:t>
            </a:r>
            <a:endParaRPr lang="es-MX" sz="24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es-MX" sz="2400" dirty="0">
                <a:solidFill>
                  <a:schemeClr val="bg1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 </a:t>
            </a:r>
            <a:r>
              <a:rPr lang="es-MX" sz="2400" dirty="0" smtClean="0">
                <a:solidFill>
                  <a:schemeClr val="bg1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                       </a:t>
            </a:r>
            <a:endParaRPr lang="es-MX" sz="2400" dirty="0">
              <a:solidFill>
                <a:schemeClr val="bg1"/>
              </a:solidFill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es-MX" sz="2400" dirty="0" smtClean="0">
                <a:solidFill>
                  <a:schemeClr val="bg1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                                                                                                                             AGRADECIMIENTO                                      SABIDURIA</a:t>
            </a:r>
            <a:endParaRPr lang="es-MX" sz="2400" dirty="0">
              <a:solidFill>
                <a:schemeClr val="bg1"/>
              </a:solidFill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"/>
            </a:pPr>
            <a:endParaRPr lang="es-MX" sz="2400" dirty="0" smtClean="0">
              <a:solidFill>
                <a:schemeClr val="bg1"/>
              </a:solidFill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"/>
            </a:pPr>
            <a:endParaRPr lang="es-MX" sz="2400" dirty="0"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"/>
            </a:pPr>
            <a:endParaRPr lang="es-MX" sz="2400" dirty="0" smtClean="0"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204978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8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rea Tu Frase – Quedate cerquita de las personas que te dieron luz en tus  días más oscuros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6688" y="128589"/>
            <a:ext cx="4257674" cy="6600824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128588" y="540384"/>
            <a:ext cx="7286625" cy="5729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s-MX" sz="2400" b="1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UNA PERSONA QUE NUTRE CON UNA PRESENCIA SANADORA</a:t>
            </a:r>
            <a:endParaRPr lang="es-MX" sz="2400" dirty="0" smtClean="0"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s-MX" sz="2400" b="1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 </a:t>
            </a:r>
          </a:p>
          <a:p>
            <a:pPr algn="just"/>
            <a:r>
              <a:rPr lang="es-MX" sz="2400" dirty="0">
                <a:latin typeface="Aharoni" panose="02010803020104030203" pitchFamily="2" charset="-79"/>
                <a:cs typeface="Aharoni" panose="02010803020104030203" pitchFamily="2" charset="-79"/>
              </a:rPr>
              <a:t>PARA ALIVIAR EL SUFRIMIENTO DE ALGUIEN TEN UN CORAZÓN GENEROSO. NO ES NECESARIO QUE DES CONSEJOS. TU PRESENCIA DE COMPLICIDAD ES UNA AYUDA. CON TU PRESENCIA EMITES VIBRACIONES DE CALMA Y AMOR. </a:t>
            </a:r>
            <a:endParaRPr lang="es-MX" sz="2400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just"/>
            <a:r>
              <a:rPr lang="es-MX" sz="2400" dirty="0">
                <a:latin typeface="Aharoni" panose="02010803020104030203" pitchFamily="2" charset="-79"/>
                <a:cs typeface="Aharoni" panose="02010803020104030203" pitchFamily="2" charset="-79"/>
              </a:rPr>
              <a:t> </a:t>
            </a:r>
            <a:endParaRPr lang="es-MX" sz="2400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just"/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CUANDO </a:t>
            </a:r>
            <a:r>
              <a:rPr lang="es-MX" sz="2400" dirty="0">
                <a:latin typeface="Aharoni" panose="02010803020104030203" pitchFamily="2" charset="-79"/>
                <a:cs typeface="Aharoni" panose="02010803020104030203" pitchFamily="2" charset="-79"/>
              </a:rPr>
              <a:t>LOGRES QUE TU PRESENCIA SEA CURATIVA PARA TI MISMO, PODRÁS CONFIAR EN TU CAPACIDAD DE TENER UNA PRESENCIA CURATIVA PARA LOS DEMÁS.  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es-MX" sz="2400" dirty="0" smtClean="0"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84880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8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Pin de Jose L. Rocha en Frases | Frases motivadoras, Frases bonitas, Frases  positiv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3" y="303212"/>
            <a:ext cx="4902200" cy="625157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5191125" y="360361"/>
            <a:ext cx="6096000" cy="12714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MX" sz="2400" b="1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HUMANIZAR EL ACOMPAÑAMIENTO EN EL DUELO</a:t>
            </a:r>
            <a:endParaRPr lang="es-MX" sz="2400" dirty="0" smtClean="0"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MX" sz="24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 </a:t>
            </a:r>
            <a:endParaRPr lang="es-MX" sz="2400" dirty="0"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6068874" y="1531149"/>
            <a:ext cx="68818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2400" b="1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LAS LÁGRIMAS QUE SANAN LA HERIDA</a:t>
            </a:r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5330435" y="2229921"/>
            <a:ext cx="69076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2400" b="1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EL CONTACTO Y EL ABRAZO QUE CONSUELAN</a:t>
            </a:r>
            <a:r>
              <a:rPr lang="es-MX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:</a:t>
            </a:r>
            <a:endParaRPr lang="es-MX" dirty="0"/>
          </a:p>
        </p:txBody>
      </p:sp>
      <p:sp>
        <p:nvSpPr>
          <p:cNvPr id="5" name="Rectángulo 4"/>
          <p:cNvSpPr/>
          <p:nvPr/>
        </p:nvSpPr>
        <p:spPr>
          <a:xfrm>
            <a:off x="8131009" y="2903237"/>
            <a:ext cx="36407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2400" b="1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LA ESCUCHA QUE SANA</a:t>
            </a:r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5212582" y="3576553"/>
            <a:ext cx="583685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s-MX" sz="2400" b="1" dirty="0" smtClean="0"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r>
              <a:rPr lang="es-MX" sz="2400" b="1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EL VALOR TERAPÉUTICO DEL RECUERDO</a:t>
            </a:r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4734749" y="5078823"/>
            <a:ext cx="72202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2400" b="1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EL VALOR TERAPÉUTICO DE LOS RITOS Y DE LA FE</a:t>
            </a:r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492302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8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4" name="Picture 6" descr="Oscuridad vs Luz | Frases bonitas, Palabras, Oscurid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5731" y="194871"/>
            <a:ext cx="5471410" cy="628087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amar #luz #oscuridad #estrellas #frase #quote #arcoiris #rainbow |  rainbowgra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546" y="194871"/>
            <a:ext cx="6096000" cy="638581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7536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Viralistas.com - #viralistas #noticias #frases... | Facebo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9721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Los colibríes en México se están acabando debido a un ritual de brujerí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2175" y="106680"/>
            <a:ext cx="6219825" cy="39624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174" y="4175760"/>
            <a:ext cx="6219826" cy="256032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37551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8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89745" y="655262"/>
            <a:ext cx="653571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4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ACOMPAÑAR ES “ESTAR AL LADO DE”, BRINDAR APOYO HUMANO QUE RECONFORTA Y ALIVIA. ES NO DEJAR A LA PERSONA SOLA CON EL PROBLEMA, SINO COMPARTIR CON ELLA EL DOLOR QUE SUFRE</a:t>
            </a:r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3" name="Picture 8" descr="síndrome del miembro fantasma | P&amp;O MG LATA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5306" y="865124"/>
            <a:ext cx="3636963" cy="562869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4" name="Rectángulo 3"/>
          <p:cNvSpPr/>
          <p:nvPr/>
        </p:nvSpPr>
        <p:spPr>
          <a:xfrm>
            <a:off x="389744" y="3222807"/>
            <a:ext cx="653571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4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EL FIN PRIMORDIAL DEL ACOMPAÑAMIENTO ES, POR UN LADO, LA CONTENCIÓN Y EL SOSTENIMIENTO, QUE IMPLICA AYUDAR A LA PERSONA ANTE SUS PROPIOS IMPULSOS Y SENTIMIENTOS, VOLVIENDO SU MUNDO INTERNO MÁS MANEJABLE, DE MANERA QUE PUEDA REGULAR SUS REACCIONES FÍSICAS Y PSICOLOGICAS</a:t>
            </a:r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903208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8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4057649" y="1714352"/>
            <a:ext cx="3800475" cy="914400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YO TOTAL</a:t>
            </a:r>
            <a:endParaRPr lang="es-MX" dirty="0"/>
          </a:p>
        </p:txBody>
      </p:sp>
      <p:sp>
        <p:nvSpPr>
          <p:cNvPr id="3" name="CuadroTexto 2"/>
          <p:cNvSpPr txBox="1"/>
          <p:nvPr/>
        </p:nvSpPr>
        <p:spPr>
          <a:xfrm>
            <a:off x="957263" y="471488"/>
            <a:ext cx="102867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ABORDAJE DESDE LA TANATOLOGIA HUMANISTA Y TRANSPERSONAL</a:t>
            </a:r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Rectángulo redondeado 4"/>
          <p:cNvSpPr/>
          <p:nvPr/>
        </p:nvSpPr>
        <p:spPr>
          <a:xfrm>
            <a:off x="271463" y="3905252"/>
            <a:ext cx="2529096" cy="914400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YO FISICO</a:t>
            </a:r>
            <a:endParaRPr lang="es-MX" dirty="0"/>
          </a:p>
        </p:txBody>
      </p:sp>
      <p:sp>
        <p:nvSpPr>
          <p:cNvPr id="6" name="Rectángulo redondeado 5"/>
          <p:cNvSpPr/>
          <p:nvPr/>
        </p:nvSpPr>
        <p:spPr>
          <a:xfrm>
            <a:off x="3078955" y="3905252"/>
            <a:ext cx="2600536" cy="914400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YO PSIQUICO</a:t>
            </a:r>
            <a:endParaRPr lang="es-MX" dirty="0"/>
          </a:p>
        </p:txBody>
      </p:sp>
      <p:sp>
        <p:nvSpPr>
          <p:cNvPr id="7" name="Rectángulo redondeado 6"/>
          <p:cNvSpPr/>
          <p:nvPr/>
        </p:nvSpPr>
        <p:spPr>
          <a:xfrm>
            <a:off x="5957886" y="3867151"/>
            <a:ext cx="2814638" cy="914400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YO SOCIAL</a:t>
            </a:r>
            <a:endParaRPr lang="es-MX" dirty="0"/>
          </a:p>
        </p:txBody>
      </p:sp>
      <p:sp>
        <p:nvSpPr>
          <p:cNvPr id="8" name="Rectángulo redondeado 7"/>
          <p:cNvSpPr/>
          <p:nvPr/>
        </p:nvSpPr>
        <p:spPr>
          <a:xfrm>
            <a:off x="9050919" y="3867151"/>
            <a:ext cx="2650542" cy="914400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YO ESPIRITUAL</a:t>
            </a:r>
            <a:endParaRPr lang="es-MX" dirty="0"/>
          </a:p>
        </p:txBody>
      </p:sp>
      <p:cxnSp>
        <p:nvCxnSpPr>
          <p:cNvPr id="10" name="Conector recto de flecha 9"/>
          <p:cNvCxnSpPr>
            <a:endCxn id="5" idx="0"/>
          </p:cNvCxnSpPr>
          <p:nvPr/>
        </p:nvCxnSpPr>
        <p:spPr>
          <a:xfrm flipH="1">
            <a:off x="1536011" y="2628752"/>
            <a:ext cx="4282676" cy="12765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Conector recto de flecha 11"/>
          <p:cNvCxnSpPr>
            <a:endCxn id="6" idx="0"/>
          </p:cNvCxnSpPr>
          <p:nvPr/>
        </p:nvCxnSpPr>
        <p:spPr>
          <a:xfrm flipH="1">
            <a:off x="4379223" y="2628752"/>
            <a:ext cx="1439466" cy="12765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Conector recto de flecha 14"/>
          <p:cNvCxnSpPr>
            <a:endCxn id="7" idx="0"/>
          </p:cNvCxnSpPr>
          <p:nvPr/>
        </p:nvCxnSpPr>
        <p:spPr>
          <a:xfrm>
            <a:off x="5818687" y="2628752"/>
            <a:ext cx="1546518" cy="123839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Conector recto de flecha 17"/>
          <p:cNvCxnSpPr>
            <a:endCxn id="8" idx="0"/>
          </p:cNvCxnSpPr>
          <p:nvPr/>
        </p:nvCxnSpPr>
        <p:spPr>
          <a:xfrm>
            <a:off x="5818687" y="2628752"/>
            <a:ext cx="4557503" cy="123839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1850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8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Acompañamiento Psicológico | P&amp;O MG LATA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4" y="164891"/>
            <a:ext cx="4443411" cy="653594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  <p:sp>
        <p:nvSpPr>
          <p:cNvPr id="2" name="Rectángulo 1"/>
          <p:cNvSpPr/>
          <p:nvPr/>
        </p:nvSpPr>
        <p:spPr>
          <a:xfrm>
            <a:off x="5043489" y="164891"/>
            <a:ext cx="6715124" cy="65142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s-MX" sz="2800" b="1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OBJETIVOS DEL ACOMPAÑAMIENTO TANATOLOGICO</a:t>
            </a:r>
            <a:r>
              <a:rPr lang="es-MX" sz="2000" b="1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: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es-MX" sz="2000" dirty="0" smtClean="0"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"/>
            </a:pPr>
            <a:r>
              <a:rPr lang="es-MX" sz="22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ESTABLECER UN CONTACTO HUMANO RECONFORTANTE Y DISPONIBLE.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"/>
            </a:pPr>
            <a:r>
              <a:rPr lang="es-MX" sz="22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CONTENER AL ACOMPAÑADO FRENTE A LAS EMOCIONES: MIEDOS, ANGUSTIA Y ANSIEDAD.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"/>
            </a:pPr>
            <a:r>
              <a:rPr lang="es-MX" sz="22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ESTABLECER PUENTES ENTRE MIEMBROS DE LA FAMILIA, EQUIPO MEDICO, ABOGADOS, GUIAS ESPIRITUALES, INSTITUCIONES, COMUNIDAD, ETC.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"/>
            </a:pPr>
            <a:r>
              <a:rPr lang="es-MX" sz="22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TRANSMITIR DE UNA FORMA ADECUADA AL DOLIENTE INFORMACIÓN.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"/>
            </a:pPr>
            <a:r>
              <a:rPr lang="es-MX" sz="2400" dirty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 PERCIBIR Y REFORZAR LOS RECURSOS PROPIOS DEL ACOMPAÑADO.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"/>
            </a:pPr>
            <a:r>
              <a:rPr lang="es-MX" sz="2400" dirty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BRINDAR SEGURIDAD Y CONFIANZA</a:t>
            </a:r>
            <a:endParaRPr lang="es-MX" sz="2400" dirty="0"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770001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8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85774" y="466551"/>
            <a:ext cx="11172825" cy="10068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MX" sz="2800" b="1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LOS TRES ELEMENTOS DEL DESARROLLO HUMANO DE CARLS ROGERS (ENFOQUE CENTRADO EN LA PERSONA)</a:t>
            </a:r>
            <a:endParaRPr lang="es-MX" sz="2800" dirty="0"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</p:txBody>
      </p:sp>
      <p:pic>
        <p:nvPicPr>
          <p:cNvPr id="5122" name="Picture 2" descr="Revisión del artículo:”Fundamentación Epistemológica del Enfoque Centrado  en la Persona” | by Sayuri Lee | Teorías y sistemas psicoterapéuticos  2019–1 | Medi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5" y="1457325"/>
            <a:ext cx="5565491" cy="505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 2"/>
          <p:cNvSpPr/>
          <p:nvPr/>
        </p:nvSpPr>
        <p:spPr>
          <a:xfrm>
            <a:off x="6342009" y="2016362"/>
            <a:ext cx="5602573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71500" indent="-571500" algn="ctr">
              <a:buFont typeface="Wingdings" panose="05000000000000000000" pitchFamily="2" charset="2"/>
              <a:buChar char="v"/>
            </a:pPr>
            <a:r>
              <a:rPr lang="es-ES" sz="36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effectLst>
                  <a:outerShdw dist="38100" dir="2700000" algn="bl" rotWithShape="0">
                    <a:schemeClr val="accent5"/>
                  </a:outerShdw>
                </a:effectLst>
              </a:rPr>
              <a:t>ACEPTACION INCONDICIONAL,</a:t>
            </a:r>
          </a:p>
          <a:p>
            <a:pPr marL="571500" indent="-571500" algn="ctr">
              <a:buFont typeface="Wingdings" panose="05000000000000000000" pitchFamily="2" charset="2"/>
              <a:buChar char="v"/>
            </a:pPr>
            <a:endParaRPr lang="es-ES" sz="3600" b="1" dirty="0" smtClean="0">
              <a:ln w="13462">
                <a:solidFill>
                  <a:schemeClr val="bg1"/>
                </a:solidFill>
                <a:prstDash val="solid"/>
              </a:ln>
              <a:effectLst>
                <a:outerShdw dist="38100" dir="2700000" algn="bl" rotWithShape="0">
                  <a:schemeClr val="accent5"/>
                </a:outerShdw>
              </a:effectLst>
            </a:endParaRPr>
          </a:p>
          <a:p>
            <a:pPr marL="571500" indent="-571500" algn="ctr">
              <a:buFont typeface="Wingdings" panose="05000000000000000000" pitchFamily="2" charset="2"/>
              <a:buChar char="v"/>
            </a:pPr>
            <a:r>
              <a:rPr lang="es-ES" sz="3600" b="1" dirty="0" smtClean="0">
                <a:ln w="13462">
                  <a:solidFill>
                    <a:schemeClr val="bg1"/>
                  </a:solidFill>
                  <a:prstDash val="solid"/>
                </a:ln>
                <a:effectLst>
                  <a:outerShdw dist="38100" dir="2700000" algn="bl" rotWithShape="0">
                    <a:schemeClr val="accent5"/>
                  </a:outerShdw>
                </a:effectLst>
              </a:rPr>
              <a:t>EMPATIA</a:t>
            </a:r>
          </a:p>
          <a:p>
            <a:pPr marL="571500" indent="-571500" algn="ctr">
              <a:buFont typeface="Wingdings" panose="05000000000000000000" pitchFamily="2" charset="2"/>
              <a:buChar char="v"/>
            </a:pPr>
            <a:endParaRPr lang="es-ES" sz="3600" b="1" cap="none" spc="0" dirty="0" smtClean="0">
              <a:ln w="13462">
                <a:solidFill>
                  <a:schemeClr val="bg1"/>
                </a:solidFill>
                <a:prstDash val="solid"/>
              </a:ln>
              <a:effectLst>
                <a:outerShdw dist="38100" dir="2700000" algn="bl" rotWithShape="0">
                  <a:schemeClr val="accent5"/>
                </a:outerShdw>
              </a:effectLst>
            </a:endParaRPr>
          </a:p>
          <a:p>
            <a:pPr marL="571500" indent="-571500" algn="ctr">
              <a:buFont typeface="Wingdings" panose="05000000000000000000" pitchFamily="2" charset="2"/>
              <a:buChar char="v"/>
            </a:pPr>
            <a:r>
              <a:rPr lang="es-ES" sz="36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effectLst>
                  <a:outerShdw dist="38100" dir="2700000" algn="bl" rotWithShape="0">
                    <a:schemeClr val="accent5"/>
                  </a:outerShdw>
                </a:effectLst>
              </a:rPr>
              <a:t>CONGRUENCIA</a:t>
            </a:r>
            <a:endParaRPr lang="es-ES" sz="3600" b="1" cap="none" spc="0" dirty="0">
              <a:ln w="13462">
                <a:solidFill>
                  <a:schemeClr val="bg1"/>
                </a:solidFill>
                <a:prstDash val="solid"/>
              </a:ln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79848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aisaje Del Bosque Del Otoño Con Los Rayos De Luz Cálida Que Ilumina El  Follaje De Oro Y Un Sendero Que Conduce A La Escena Fotos, Retratos,  Imágenes Y Fotografía De Archiv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71450"/>
            <a:ext cx="11901487" cy="6572249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1042988" y="1885950"/>
            <a:ext cx="6342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MX" dirty="0"/>
          </a:p>
        </p:txBody>
      </p:sp>
      <p:sp>
        <p:nvSpPr>
          <p:cNvPr id="3" name="Rectángulo 2"/>
          <p:cNvSpPr/>
          <p:nvPr/>
        </p:nvSpPr>
        <p:spPr>
          <a:xfrm>
            <a:off x="0" y="382038"/>
            <a:ext cx="6515603" cy="5761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MX" sz="4000" b="1" dirty="0" smtClean="0">
                <a:solidFill>
                  <a:schemeClr val="bg1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EL IMPACTO DE NUESTRA PRESENCIA</a:t>
            </a:r>
            <a:endParaRPr lang="es-MX" sz="4000" dirty="0" smtClean="0">
              <a:solidFill>
                <a:schemeClr val="bg1"/>
              </a:solidFill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MX" sz="4000" dirty="0" smtClean="0">
                <a:solidFill>
                  <a:schemeClr val="bg1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 </a:t>
            </a:r>
          </a:p>
          <a:p>
            <a:pPr algn="ctr"/>
            <a:r>
              <a:rPr lang="es-MX" sz="4000" dirty="0" smtClean="0">
                <a:solidFill>
                  <a:schemeClr val="bg1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EL PODER DE LA PRESENCIA ES EL PODER VIVIR EL MOMENTO, DE SER TÚ Y DE TENER IMPACTO A TU ALREDEDOR…</a:t>
            </a:r>
            <a:endParaRPr lang="es-MX" sz="40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588945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enúfar en estanque | Miradas | 7K - zazpika astekar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100013"/>
            <a:ext cx="11903075" cy="6615111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9458325" y="600074"/>
            <a:ext cx="245745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ESTAR PRESENTE ES NO PERDERTE EN TU MENTE NI EN LAS SITUACIONES QUE TE RODEAN</a:t>
            </a:r>
            <a:endParaRPr lang="es-MX" sz="24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7424265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Paisajes naturales de flores - Imagu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46" y="114300"/>
            <a:ext cx="11892354" cy="6586538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461962" y="308699"/>
            <a:ext cx="1132522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400" dirty="0" smtClean="0">
                <a:solidFill>
                  <a:schemeClr val="bg1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UNA PERSONA CUYA PRESENCIA ES BRILLANTE PRACTICA Y VIVE CUALIDADES Y VALORES ESENCIALES. BRILLAR ES EL RESULTADO DE UNA PRESENCIA INTEGRADA. LA PERSONA HA INTEGRADO SUS SOMBRAS Y SUS LUCES, Y EN ESA UNIDAD ESTÁ LA FUERZA DE SU BRILLO</a:t>
            </a:r>
            <a:endParaRPr lang="es-MX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40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Transformación interna para el desarrollo espiritu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3" y="128588"/>
            <a:ext cx="11944349" cy="66008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5" name="CuadroTexto 4"/>
          <p:cNvSpPr txBox="1"/>
          <p:nvPr/>
        </p:nvSpPr>
        <p:spPr>
          <a:xfrm>
            <a:off x="685800" y="656064"/>
            <a:ext cx="37719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DESDE LA RESISTENCIA, LA VIOLENCIA O LA IRRITACION, CONFRONTAS PERO NO TRANSFORMAS</a:t>
            </a:r>
            <a:endParaRPr lang="es-MX" sz="20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7429499" y="656064"/>
            <a:ext cx="421481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SUSCITAS ACTITUDES DEFENSIVAS QUE DIFICULTAN EL DIALOGO Y LA COMPRENSION</a:t>
            </a:r>
            <a:endParaRPr lang="es-MX" sz="20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3431473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298</TotalTime>
  <Words>411</Words>
  <Application>Microsoft Office PowerPoint</Application>
  <PresentationFormat>Panorámica</PresentationFormat>
  <Paragraphs>68</Paragraphs>
  <Slides>15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4" baseType="lpstr">
      <vt:lpstr>Aharoni</vt:lpstr>
      <vt:lpstr>AR BLANCA</vt:lpstr>
      <vt:lpstr>Arial</vt:lpstr>
      <vt:lpstr>Calibri</vt:lpstr>
      <vt:lpstr>Tw Cen MT</vt:lpstr>
      <vt:lpstr>Tw Cen MT Condensed</vt:lpstr>
      <vt:lpstr>Wingdings</vt:lpstr>
      <vt:lpstr>Wingdings 3</vt:lpstr>
      <vt:lpstr>Integral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tita</dc:creator>
  <cp:lastModifiedBy>tita</cp:lastModifiedBy>
  <cp:revision>25</cp:revision>
  <dcterms:created xsi:type="dcterms:W3CDTF">2021-04-19T00:10:51Z</dcterms:created>
  <dcterms:modified xsi:type="dcterms:W3CDTF">2021-05-24T23:10:22Z</dcterms:modified>
</cp:coreProperties>
</file>