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0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4" r:id="rId15"/>
    <p:sldId id="271" r:id="rId16"/>
    <p:sldId id="273" r:id="rId17"/>
    <p:sldId id="275" r:id="rId18"/>
    <p:sldId id="277" r:id="rId19"/>
    <p:sldId id="276" r:id="rId20"/>
    <p:sldId id="278" r:id="rId21"/>
    <p:sldId id="280" r:id="rId22"/>
    <p:sldId id="281" r:id="rId23"/>
    <p:sldId id="282" r:id="rId24"/>
    <p:sldId id="283" r:id="rId2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516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CC8B14-2322-4441-83BA-D8FC5B02966F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5AD5827A-A621-4EF6-B8D6-414527D4AE11}">
      <dgm:prSet phldrT="[Texto]" custT="1"/>
      <dgm:spPr/>
      <dgm:t>
        <a:bodyPr/>
        <a:lstStyle/>
        <a:p>
          <a:r>
            <a:rPr lang="es-MX" sz="3600" dirty="0" smtClean="0"/>
            <a:t>ES UNA EXPERIENCIA UNICA Y PERSONAL</a:t>
          </a:r>
          <a:endParaRPr lang="es-MX" sz="3600" dirty="0"/>
        </a:p>
      </dgm:t>
    </dgm:pt>
    <dgm:pt modelId="{88AF6BC5-4C20-4588-86A6-3BC471447B3A}" type="parTrans" cxnId="{3A300E44-679B-4715-94EE-083C8D14B73C}">
      <dgm:prSet/>
      <dgm:spPr/>
      <dgm:t>
        <a:bodyPr/>
        <a:lstStyle/>
        <a:p>
          <a:endParaRPr lang="es-MX"/>
        </a:p>
      </dgm:t>
    </dgm:pt>
    <dgm:pt modelId="{8C60FBE8-87F6-49B2-8EB7-2FD19D584E99}" type="sibTrans" cxnId="{3A300E44-679B-4715-94EE-083C8D14B73C}">
      <dgm:prSet/>
      <dgm:spPr/>
      <dgm:t>
        <a:bodyPr/>
        <a:lstStyle/>
        <a:p>
          <a:endParaRPr lang="es-MX"/>
        </a:p>
      </dgm:t>
    </dgm:pt>
    <dgm:pt modelId="{E6EEEE6D-B05F-440E-86D5-FEF19A1E56A3}">
      <dgm:prSet phldrT="[Texto]"/>
      <dgm:spPr/>
      <dgm:t>
        <a:bodyPr/>
        <a:lstStyle/>
        <a:p>
          <a:r>
            <a:rPr lang="es-MX" dirty="0" smtClean="0"/>
            <a:t>ES DINAMICO</a:t>
          </a:r>
          <a:endParaRPr lang="es-MX" dirty="0"/>
        </a:p>
      </dgm:t>
    </dgm:pt>
    <dgm:pt modelId="{8C852A22-C91F-45BB-980C-DBCCB3C63181}" type="parTrans" cxnId="{0908F9C7-ACF4-491E-81FA-4B708CF7978B}">
      <dgm:prSet/>
      <dgm:spPr/>
      <dgm:t>
        <a:bodyPr/>
        <a:lstStyle/>
        <a:p>
          <a:endParaRPr lang="es-MX"/>
        </a:p>
      </dgm:t>
    </dgm:pt>
    <dgm:pt modelId="{11814307-336D-441D-8CF6-346B37FE7720}" type="sibTrans" cxnId="{0908F9C7-ACF4-491E-81FA-4B708CF7978B}">
      <dgm:prSet/>
      <dgm:spPr/>
      <dgm:t>
        <a:bodyPr/>
        <a:lstStyle/>
        <a:p>
          <a:endParaRPr lang="es-MX"/>
        </a:p>
      </dgm:t>
    </dgm:pt>
    <dgm:pt modelId="{1D47B873-60E4-44DE-AABF-DA420E26D653}">
      <dgm:prSet phldrT="[Texto]"/>
      <dgm:spPr/>
      <dgm:t>
        <a:bodyPr/>
        <a:lstStyle/>
        <a:p>
          <a:r>
            <a:rPr lang="es-MX" dirty="0" smtClean="0"/>
            <a:t>ES TRANSFORMACION</a:t>
          </a:r>
          <a:endParaRPr lang="es-MX" dirty="0"/>
        </a:p>
      </dgm:t>
    </dgm:pt>
    <dgm:pt modelId="{8F76104F-86D8-4548-9094-2BD823A6A3D0}" type="parTrans" cxnId="{58060298-97A5-4FE0-9AF7-A20172722ABF}">
      <dgm:prSet/>
      <dgm:spPr/>
      <dgm:t>
        <a:bodyPr/>
        <a:lstStyle/>
        <a:p>
          <a:endParaRPr lang="es-MX"/>
        </a:p>
      </dgm:t>
    </dgm:pt>
    <dgm:pt modelId="{A184B109-1538-4906-AAD7-23F74EC4AFEE}" type="sibTrans" cxnId="{58060298-97A5-4FE0-9AF7-A20172722ABF}">
      <dgm:prSet/>
      <dgm:spPr/>
      <dgm:t>
        <a:bodyPr/>
        <a:lstStyle/>
        <a:p>
          <a:endParaRPr lang="es-MX"/>
        </a:p>
      </dgm:t>
    </dgm:pt>
    <dgm:pt modelId="{2775F4CA-0617-42FB-A543-5448BAF5805F}" type="pres">
      <dgm:prSet presAssocID="{D1CC8B14-2322-4441-83BA-D8FC5B0296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27AFB78-4DAF-44B0-A330-317AF1B78556}" type="pres">
      <dgm:prSet presAssocID="{5AD5827A-A621-4EF6-B8D6-414527D4AE11}" presName="parentLin" presStyleCnt="0"/>
      <dgm:spPr/>
      <dgm:t>
        <a:bodyPr/>
        <a:lstStyle/>
        <a:p>
          <a:endParaRPr lang="es-MX"/>
        </a:p>
      </dgm:t>
    </dgm:pt>
    <dgm:pt modelId="{2A951194-4381-476B-8C34-069AB48365CA}" type="pres">
      <dgm:prSet presAssocID="{5AD5827A-A621-4EF6-B8D6-414527D4AE11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EB1C8D6A-F18E-4E6D-8659-9C911D4571C9}" type="pres">
      <dgm:prSet presAssocID="{5AD5827A-A621-4EF6-B8D6-414527D4AE11}" presName="parentText" presStyleLbl="node1" presStyleIdx="0" presStyleCnt="3" custLinFactNeighborX="7377" custLinFactNeighborY="371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74528F-78E3-4161-9F4E-6ED2A33E5634}" type="pres">
      <dgm:prSet presAssocID="{5AD5827A-A621-4EF6-B8D6-414527D4AE11}" presName="negativeSpace" presStyleCnt="0"/>
      <dgm:spPr/>
      <dgm:t>
        <a:bodyPr/>
        <a:lstStyle/>
        <a:p>
          <a:endParaRPr lang="es-MX"/>
        </a:p>
      </dgm:t>
    </dgm:pt>
    <dgm:pt modelId="{1A1277E3-623E-4778-9526-753F27784033}" type="pres">
      <dgm:prSet presAssocID="{5AD5827A-A621-4EF6-B8D6-414527D4AE1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B0518C-A858-4B5D-AD75-82F7E02286B3}" type="pres">
      <dgm:prSet presAssocID="{8C60FBE8-87F6-49B2-8EB7-2FD19D584E99}" presName="spaceBetweenRectangles" presStyleCnt="0"/>
      <dgm:spPr/>
      <dgm:t>
        <a:bodyPr/>
        <a:lstStyle/>
        <a:p>
          <a:endParaRPr lang="es-MX"/>
        </a:p>
      </dgm:t>
    </dgm:pt>
    <dgm:pt modelId="{5FC56C9E-7F84-402A-A4C7-DFEC653ABF09}" type="pres">
      <dgm:prSet presAssocID="{E6EEEE6D-B05F-440E-86D5-FEF19A1E56A3}" presName="parentLin" presStyleCnt="0"/>
      <dgm:spPr/>
      <dgm:t>
        <a:bodyPr/>
        <a:lstStyle/>
        <a:p>
          <a:endParaRPr lang="es-MX"/>
        </a:p>
      </dgm:t>
    </dgm:pt>
    <dgm:pt modelId="{102AB465-1E8E-4328-A727-154B5183B6D7}" type="pres">
      <dgm:prSet presAssocID="{E6EEEE6D-B05F-440E-86D5-FEF19A1E56A3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EA88CE5E-902D-41FF-8E10-754DCBD365FF}" type="pres">
      <dgm:prSet presAssocID="{E6EEEE6D-B05F-440E-86D5-FEF19A1E56A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C8BBFC0-E712-495F-8EB7-3F42D3150A5C}" type="pres">
      <dgm:prSet presAssocID="{E6EEEE6D-B05F-440E-86D5-FEF19A1E56A3}" presName="negativeSpace" presStyleCnt="0"/>
      <dgm:spPr/>
      <dgm:t>
        <a:bodyPr/>
        <a:lstStyle/>
        <a:p>
          <a:endParaRPr lang="es-MX"/>
        </a:p>
      </dgm:t>
    </dgm:pt>
    <dgm:pt modelId="{70868452-03DB-4573-818B-EFE6067A1BEF}" type="pres">
      <dgm:prSet presAssocID="{E6EEEE6D-B05F-440E-86D5-FEF19A1E56A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C0A7D5-8CC8-4FD3-88B1-8EFBC168BC0D}" type="pres">
      <dgm:prSet presAssocID="{11814307-336D-441D-8CF6-346B37FE7720}" presName="spaceBetweenRectangles" presStyleCnt="0"/>
      <dgm:spPr/>
      <dgm:t>
        <a:bodyPr/>
        <a:lstStyle/>
        <a:p>
          <a:endParaRPr lang="es-MX"/>
        </a:p>
      </dgm:t>
    </dgm:pt>
    <dgm:pt modelId="{5D493E43-0B74-4DF4-8FDA-A662AA84890D}" type="pres">
      <dgm:prSet presAssocID="{1D47B873-60E4-44DE-AABF-DA420E26D653}" presName="parentLin" presStyleCnt="0"/>
      <dgm:spPr/>
      <dgm:t>
        <a:bodyPr/>
        <a:lstStyle/>
        <a:p>
          <a:endParaRPr lang="es-MX"/>
        </a:p>
      </dgm:t>
    </dgm:pt>
    <dgm:pt modelId="{180AFDAC-99FF-4527-85C0-ECE02831748E}" type="pres">
      <dgm:prSet presAssocID="{1D47B873-60E4-44DE-AABF-DA420E26D653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AE7FA944-4F6F-4852-BCCE-E037DE6F310E}" type="pres">
      <dgm:prSet presAssocID="{1D47B873-60E4-44DE-AABF-DA420E26D65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AAE0D1-F98F-4036-A2B1-310E190CC273}" type="pres">
      <dgm:prSet presAssocID="{1D47B873-60E4-44DE-AABF-DA420E26D653}" presName="negativeSpace" presStyleCnt="0"/>
      <dgm:spPr/>
      <dgm:t>
        <a:bodyPr/>
        <a:lstStyle/>
        <a:p>
          <a:endParaRPr lang="es-MX"/>
        </a:p>
      </dgm:t>
    </dgm:pt>
    <dgm:pt modelId="{AB6FDFD9-484B-49FA-8F5D-6EEC8C480E06}" type="pres">
      <dgm:prSet presAssocID="{1D47B873-60E4-44DE-AABF-DA420E26D65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92D56C3-DDC6-446B-BD37-696BB9071A87}" type="presOf" srcId="{E6EEEE6D-B05F-440E-86D5-FEF19A1E56A3}" destId="{102AB465-1E8E-4328-A727-154B5183B6D7}" srcOrd="0" destOrd="0" presId="urn:microsoft.com/office/officeart/2005/8/layout/list1"/>
    <dgm:cxn modelId="{58060298-97A5-4FE0-9AF7-A20172722ABF}" srcId="{D1CC8B14-2322-4441-83BA-D8FC5B02966F}" destId="{1D47B873-60E4-44DE-AABF-DA420E26D653}" srcOrd="2" destOrd="0" parTransId="{8F76104F-86D8-4548-9094-2BD823A6A3D0}" sibTransId="{A184B109-1538-4906-AAD7-23F74EC4AFEE}"/>
    <dgm:cxn modelId="{3A300E44-679B-4715-94EE-083C8D14B73C}" srcId="{D1CC8B14-2322-4441-83BA-D8FC5B02966F}" destId="{5AD5827A-A621-4EF6-B8D6-414527D4AE11}" srcOrd="0" destOrd="0" parTransId="{88AF6BC5-4C20-4588-86A6-3BC471447B3A}" sibTransId="{8C60FBE8-87F6-49B2-8EB7-2FD19D584E99}"/>
    <dgm:cxn modelId="{6A03C864-8DE2-484A-984C-C554F7D99EA7}" type="presOf" srcId="{1D47B873-60E4-44DE-AABF-DA420E26D653}" destId="{180AFDAC-99FF-4527-85C0-ECE02831748E}" srcOrd="0" destOrd="0" presId="urn:microsoft.com/office/officeart/2005/8/layout/list1"/>
    <dgm:cxn modelId="{3078503B-F8F3-41E5-97E1-9C5DC860C9AD}" type="presOf" srcId="{5AD5827A-A621-4EF6-B8D6-414527D4AE11}" destId="{2A951194-4381-476B-8C34-069AB48365CA}" srcOrd="0" destOrd="0" presId="urn:microsoft.com/office/officeart/2005/8/layout/list1"/>
    <dgm:cxn modelId="{F47948DC-4B19-416A-98E3-BFFD3A6C9450}" type="presOf" srcId="{5AD5827A-A621-4EF6-B8D6-414527D4AE11}" destId="{EB1C8D6A-F18E-4E6D-8659-9C911D4571C9}" srcOrd="1" destOrd="0" presId="urn:microsoft.com/office/officeart/2005/8/layout/list1"/>
    <dgm:cxn modelId="{16B4148D-D1C8-4831-83D0-EA108256E43F}" type="presOf" srcId="{E6EEEE6D-B05F-440E-86D5-FEF19A1E56A3}" destId="{EA88CE5E-902D-41FF-8E10-754DCBD365FF}" srcOrd="1" destOrd="0" presId="urn:microsoft.com/office/officeart/2005/8/layout/list1"/>
    <dgm:cxn modelId="{5D76365E-39DD-4D33-82BD-357E51130183}" type="presOf" srcId="{1D47B873-60E4-44DE-AABF-DA420E26D653}" destId="{AE7FA944-4F6F-4852-BCCE-E037DE6F310E}" srcOrd="1" destOrd="0" presId="urn:microsoft.com/office/officeart/2005/8/layout/list1"/>
    <dgm:cxn modelId="{3390C380-A3D2-498E-9813-031ABAAA75DD}" type="presOf" srcId="{D1CC8B14-2322-4441-83BA-D8FC5B02966F}" destId="{2775F4CA-0617-42FB-A543-5448BAF5805F}" srcOrd="0" destOrd="0" presId="urn:microsoft.com/office/officeart/2005/8/layout/list1"/>
    <dgm:cxn modelId="{0908F9C7-ACF4-491E-81FA-4B708CF7978B}" srcId="{D1CC8B14-2322-4441-83BA-D8FC5B02966F}" destId="{E6EEEE6D-B05F-440E-86D5-FEF19A1E56A3}" srcOrd="1" destOrd="0" parTransId="{8C852A22-C91F-45BB-980C-DBCCB3C63181}" sibTransId="{11814307-336D-441D-8CF6-346B37FE7720}"/>
    <dgm:cxn modelId="{06BF0B52-D1AB-4A08-97E2-093A92740F35}" type="presParOf" srcId="{2775F4CA-0617-42FB-A543-5448BAF5805F}" destId="{227AFB78-4DAF-44B0-A330-317AF1B78556}" srcOrd="0" destOrd="0" presId="urn:microsoft.com/office/officeart/2005/8/layout/list1"/>
    <dgm:cxn modelId="{99917B3C-088A-4A59-A024-7B9068B2A737}" type="presParOf" srcId="{227AFB78-4DAF-44B0-A330-317AF1B78556}" destId="{2A951194-4381-476B-8C34-069AB48365CA}" srcOrd="0" destOrd="0" presId="urn:microsoft.com/office/officeart/2005/8/layout/list1"/>
    <dgm:cxn modelId="{FC839FAA-D947-43D2-9D84-9F3FAC655D9C}" type="presParOf" srcId="{227AFB78-4DAF-44B0-A330-317AF1B78556}" destId="{EB1C8D6A-F18E-4E6D-8659-9C911D4571C9}" srcOrd="1" destOrd="0" presId="urn:microsoft.com/office/officeart/2005/8/layout/list1"/>
    <dgm:cxn modelId="{97A5A9C8-9CE3-485A-92D2-93D6842E4469}" type="presParOf" srcId="{2775F4CA-0617-42FB-A543-5448BAF5805F}" destId="{D674528F-78E3-4161-9F4E-6ED2A33E5634}" srcOrd="1" destOrd="0" presId="urn:microsoft.com/office/officeart/2005/8/layout/list1"/>
    <dgm:cxn modelId="{AA45CF5A-2BCC-453C-8F31-D92D833F2F0B}" type="presParOf" srcId="{2775F4CA-0617-42FB-A543-5448BAF5805F}" destId="{1A1277E3-623E-4778-9526-753F27784033}" srcOrd="2" destOrd="0" presId="urn:microsoft.com/office/officeart/2005/8/layout/list1"/>
    <dgm:cxn modelId="{D8A7109C-4CBE-4FAD-9160-0BBDA5A029A9}" type="presParOf" srcId="{2775F4CA-0617-42FB-A543-5448BAF5805F}" destId="{C2B0518C-A858-4B5D-AD75-82F7E02286B3}" srcOrd="3" destOrd="0" presId="urn:microsoft.com/office/officeart/2005/8/layout/list1"/>
    <dgm:cxn modelId="{22AA6201-B2B4-4055-ADBF-208F50E844FC}" type="presParOf" srcId="{2775F4CA-0617-42FB-A543-5448BAF5805F}" destId="{5FC56C9E-7F84-402A-A4C7-DFEC653ABF09}" srcOrd="4" destOrd="0" presId="urn:microsoft.com/office/officeart/2005/8/layout/list1"/>
    <dgm:cxn modelId="{0C59EC80-5863-4256-BDF5-2E4EE87FD65B}" type="presParOf" srcId="{5FC56C9E-7F84-402A-A4C7-DFEC653ABF09}" destId="{102AB465-1E8E-4328-A727-154B5183B6D7}" srcOrd="0" destOrd="0" presId="urn:microsoft.com/office/officeart/2005/8/layout/list1"/>
    <dgm:cxn modelId="{2A3A6CE1-5235-47BE-860C-42EC3ECC9D75}" type="presParOf" srcId="{5FC56C9E-7F84-402A-A4C7-DFEC653ABF09}" destId="{EA88CE5E-902D-41FF-8E10-754DCBD365FF}" srcOrd="1" destOrd="0" presId="urn:microsoft.com/office/officeart/2005/8/layout/list1"/>
    <dgm:cxn modelId="{AB25243E-5C61-4EDC-9C6A-EBC68C11D118}" type="presParOf" srcId="{2775F4CA-0617-42FB-A543-5448BAF5805F}" destId="{EC8BBFC0-E712-495F-8EB7-3F42D3150A5C}" srcOrd="5" destOrd="0" presId="urn:microsoft.com/office/officeart/2005/8/layout/list1"/>
    <dgm:cxn modelId="{2FAE9DD9-A6EA-42D2-BFB6-E17A1B90F938}" type="presParOf" srcId="{2775F4CA-0617-42FB-A543-5448BAF5805F}" destId="{70868452-03DB-4573-818B-EFE6067A1BEF}" srcOrd="6" destOrd="0" presId="urn:microsoft.com/office/officeart/2005/8/layout/list1"/>
    <dgm:cxn modelId="{7D4E54D4-3206-4C94-A18A-CF4369B29527}" type="presParOf" srcId="{2775F4CA-0617-42FB-A543-5448BAF5805F}" destId="{5AC0A7D5-8CC8-4FD3-88B1-8EFBC168BC0D}" srcOrd="7" destOrd="0" presId="urn:microsoft.com/office/officeart/2005/8/layout/list1"/>
    <dgm:cxn modelId="{C4D8F018-C207-4D58-A6AE-87B6D2BA4E8E}" type="presParOf" srcId="{2775F4CA-0617-42FB-A543-5448BAF5805F}" destId="{5D493E43-0B74-4DF4-8FDA-A662AA84890D}" srcOrd="8" destOrd="0" presId="urn:microsoft.com/office/officeart/2005/8/layout/list1"/>
    <dgm:cxn modelId="{5A6022B5-AC5C-4081-AAFF-8A7569095268}" type="presParOf" srcId="{5D493E43-0B74-4DF4-8FDA-A662AA84890D}" destId="{180AFDAC-99FF-4527-85C0-ECE02831748E}" srcOrd="0" destOrd="0" presId="urn:microsoft.com/office/officeart/2005/8/layout/list1"/>
    <dgm:cxn modelId="{8A5708AF-7505-40A3-AA11-C338F93CEAE3}" type="presParOf" srcId="{5D493E43-0B74-4DF4-8FDA-A662AA84890D}" destId="{AE7FA944-4F6F-4852-BCCE-E037DE6F310E}" srcOrd="1" destOrd="0" presId="urn:microsoft.com/office/officeart/2005/8/layout/list1"/>
    <dgm:cxn modelId="{942FB6D9-91C1-4972-B71A-B99F7984F70B}" type="presParOf" srcId="{2775F4CA-0617-42FB-A543-5448BAF5805F}" destId="{4BAAE0D1-F98F-4036-A2B1-310E190CC273}" srcOrd="9" destOrd="0" presId="urn:microsoft.com/office/officeart/2005/8/layout/list1"/>
    <dgm:cxn modelId="{FF111206-BC38-49A9-9F58-8C24C6C6ED24}" type="presParOf" srcId="{2775F4CA-0617-42FB-A543-5448BAF5805F}" destId="{AB6FDFD9-484B-49FA-8F5D-6EEC8C480E0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277E3-623E-4778-9526-753F27784033}">
      <dsp:nvSpPr>
        <dsp:cNvPr id="0" name=""/>
        <dsp:cNvSpPr/>
      </dsp:nvSpPr>
      <dsp:spPr>
        <a:xfrm>
          <a:off x="0" y="851349"/>
          <a:ext cx="7865667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1C8D6A-F18E-4E6D-8659-9C911D4571C9}">
      <dsp:nvSpPr>
        <dsp:cNvPr id="0" name=""/>
        <dsp:cNvSpPr/>
      </dsp:nvSpPr>
      <dsp:spPr>
        <a:xfrm>
          <a:off x="422295" y="318491"/>
          <a:ext cx="5505966" cy="1151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112" tIns="0" rIns="20811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 smtClean="0"/>
            <a:t>ES UNA EXPERIENCIA UNICA Y PERSONAL</a:t>
          </a:r>
          <a:endParaRPr lang="es-MX" sz="3600" kern="1200" dirty="0"/>
        </a:p>
      </dsp:txBody>
      <dsp:txXfrm>
        <a:off x="478496" y="374692"/>
        <a:ext cx="5393564" cy="1038878"/>
      </dsp:txXfrm>
    </dsp:sp>
    <dsp:sp modelId="{70868452-03DB-4573-818B-EFE6067A1BEF}">
      <dsp:nvSpPr>
        <dsp:cNvPr id="0" name=""/>
        <dsp:cNvSpPr/>
      </dsp:nvSpPr>
      <dsp:spPr>
        <a:xfrm>
          <a:off x="0" y="2620389"/>
          <a:ext cx="7865667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271449"/>
              <a:satOff val="-2597"/>
              <a:lumOff val="92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8CE5E-902D-41FF-8E10-754DCBD365FF}">
      <dsp:nvSpPr>
        <dsp:cNvPr id="0" name=""/>
        <dsp:cNvSpPr/>
      </dsp:nvSpPr>
      <dsp:spPr>
        <a:xfrm>
          <a:off x="393283" y="2044749"/>
          <a:ext cx="5505966" cy="1151280"/>
        </a:xfrm>
        <a:prstGeom prst="roundRect">
          <a:avLst/>
        </a:prstGeom>
        <a:solidFill>
          <a:schemeClr val="accent3">
            <a:hueOff val="5271449"/>
            <a:satOff val="-2597"/>
            <a:lumOff val="92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112" tIns="0" rIns="208112" bIns="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kern="1200" dirty="0" smtClean="0"/>
            <a:t>ES DINAMICO</a:t>
          </a:r>
          <a:endParaRPr lang="es-MX" sz="3900" kern="1200" dirty="0"/>
        </a:p>
      </dsp:txBody>
      <dsp:txXfrm>
        <a:off x="449484" y="2100950"/>
        <a:ext cx="5393564" cy="1038878"/>
      </dsp:txXfrm>
    </dsp:sp>
    <dsp:sp modelId="{AB6FDFD9-484B-49FA-8F5D-6EEC8C480E06}">
      <dsp:nvSpPr>
        <dsp:cNvPr id="0" name=""/>
        <dsp:cNvSpPr/>
      </dsp:nvSpPr>
      <dsp:spPr>
        <a:xfrm>
          <a:off x="0" y="4389429"/>
          <a:ext cx="7865667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542897"/>
              <a:satOff val="-5193"/>
              <a:lumOff val="184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FA944-4F6F-4852-BCCE-E037DE6F310E}">
      <dsp:nvSpPr>
        <dsp:cNvPr id="0" name=""/>
        <dsp:cNvSpPr/>
      </dsp:nvSpPr>
      <dsp:spPr>
        <a:xfrm>
          <a:off x="393283" y="3813789"/>
          <a:ext cx="5505966" cy="1151280"/>
        </a:xfrm>
        <a:prstGeom prst="roundRect">
          <a:avLst/>
        </a:prstGeom>
        <a:solidFill>
          <a:schemeClr val="accent3">
            <a:hueOff val="10542897"/>
            <a:satOff val="-5193"/>
            <a:lumOff val="184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112" tIns="0" rIns="208112" bIns="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kern="1200" dirty="0" smtClean="0"/>
            <a:t>ES TRANSFORMACION</a:t>
          </a:r>
          <a:endParaRPr lang="es-MX" sz="3900" kern="1200" dirty="0"/>
        </a:p>
      </dsp:txBody>
      <dsp:txXfrm>
        <a:off x="449484" y="3869990"/>
        <a:ext cx="5393564" cy="1038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89FDF-04E5-4B2B-B456-6259FCBC355C}" type="datetimeFigureOut">
              <a:rPr lang="es-MX" smtClean="0"/>
              <a:t>26/06/2022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C042-4AA6-4F0B-8876-023B7EFF3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447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1FD9-E006-436C-93D2-D7479EDED993}" type="datetimeFigureOut">
              <a:rPr lang="es-MX" smtClean="0"/>
              <a:t>26/06/2022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8954-CB15-4E48-B646-24430EBDF6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772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1FD9-E006-436C-93D2-D7479EDED993}" type="datetimeFigureOut">
              <a:rPr lang="es-MX" smtClean="0"/>
              <a:t>26/06/2022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8954-CB15-4E48-B646-24430EBDF6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161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4571FD9-E006-436C-93D2-D7479EDED993}" type="datetimeFigureOut">
              <a:rPr lang="es-MX" smtClean="0"/>
              <a:t>26/06/2022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0208954-CB15-4E48-B646-24430EBDF6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906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1FD9-E006-436C-93D2-D7479EDED993}" type="datetimeFigureOut">
              <a:rPr lang="es-MX" smtClean="0"/>
              <a:t>26/06/2022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8954-CB15-4E48-B646-24430EBDF6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612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571FD9-E006-436C-93D2-D7479EDED993}" type="datetimeFigureOut">
              <a:rPr lang="es-MX" smtClean="0"/>
              <a:t>26/06/2022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208954-CB15-4E48-B646-24430EBDF6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8336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1FD9-E006-436C-93D2-D7479EDED993}" type="datetimeFigureOut">
              <a:rPr lang="es-MX" smtClean="0"/>
              <a:t>26/06/2022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8954-CB15-4E48-B646-24430EBDF6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5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1FD9-E006-436C-93D2-D7479EDED993}" type="datetimeFigureOut">
              <a:rPr lang="es-MX" smtClean="0"/>
              <a:t>26/06/2022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8954-CB15-4E48-B646-24430EBDF6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510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1FD9-E006-436C-93D2-D7479EDED993}" type="datetimeFigureOut">
              <a:rPr lang="es-MX" smtClean="0"/>
              <a:t>26/06/2022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8954-CB15-4E48-B646-24430EBDF6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503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1FD9-E006-436C-93D2-D7479EDED993}" type="datetimeFigureOut">
              <a:rPr lang="es-MX" smtClean="0"/>
              <a:t>26/06/2022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8954-CB15-4E48-B646-24430EBDF6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83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1FD9-E006-436C-93D2-D7479EDED993}" type="datetimeFigureOut">
              <a:rPr lang="es-MX" smtClean="0"/>
              <a:t>26/06/2022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8954-CB15-4E48-B646-24430EBDF6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073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1FD9-E006-436C-93D2-D7479EDED993}" type="datetimeFigureOut">
              <a:rPr lang="es-MX" smtClean="0"/>
              <a:t>26/06/2022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8954-CB15-4E48-B646-24430EBDF6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413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4571FD9-E006-436C-93D2-D7479EDED993}" type="datetimeFigureOut">
              <a:rPr lang="es-MX" smtClean="0"/>
              <a:t>26/06/2022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0208954-CB15-4E48-B646-24430EBDF6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6582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s diferentes duelos, en tiempos de pandemia – SALUD primero … y am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7" y="442912"/>
            <a:ext cx="11460163" cy="5972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531600" y="1081385"/>
            <a:ext cx="3299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EL DUELO</a:t>
            </a:r>
            <a:endParaRPr lang="es-E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518997" y="2551837"/>
            <a:ext cx="49252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ETAPAS  Y NIVELES</a:t>
            </a:r>
            <a:endParaRPr lang="es-E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9587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8681" y="209848"/>
            <a:ext cx="632256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ETAPAS DEL DUELO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48668" y="1275245"/>
            <a:ext cx="11767120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200" b="1" i="1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ENOJO </a:t>
            </a:r>
            <a:r>
              <a:rPr lang="es-MX" sz="22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ESTA ES UNA FASE DE DESORGANIZACIÓN. SON EXPERIENCIAS QUE PUEDEN ASUSTAR MUCHO POR SU TEMOR A "VOLVERSE LOCO". SE MANIFIESTA UNA AGRESIVIDAD CON AUTO-REPROCHES PÉRDIDA DE LA SEGURIDAD Y AUTOESTIMA. ESTA RABIA PUEDE SER DIRIGIDA CONTRA USTED MISMO, CONTRA DIOS, CONTRA MÉDICOS </a:t>
            </a:r>
            <a:r>
              <a:rPr lang="es-MX" sz="2200" b="0" i="0" u="none" strike="noStrike" baseline="0" dirty="0" err="1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Ó</a:t>
            </a:r>
            <a:r>
              <a:rPr lang="es-MX" sz="22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CON OTRAS PERSONAS QUE ESTUVIERON CERCA DE USTED. ES NECESARIO QUE ACEPTE QUE ESTÁ ENOJADO </a:t>
            </a:r>
            <a:endParaRPr lang="es-MX" sz="2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48668" y="5230032"/>
            <a:ext cx="1176712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400" i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NEGOCIACION:</a:t>
            </a:r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SE BUSCAN TODOS LOS MEDIOS PARA REMEDIAR LA SITUACION,  HAY UN DESEO Y UNA ILUSION DE QUE TODO VUELVA A LA NORMALIDAD DE ANTES, SE PIENSA QUE SE PUEDE HACER PARA EVITAR EL DOLOR.</a:t>
            </a:r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146" name="Picture 2" descr="DUELO ANTICIPADO: qué es, etapas, tipos y cómo afrontarlo - Conoce su  definición y sínto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957" y="3352498"/>
            <a:ext cx="4364831" cy="192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tapas del duelo – Temas de Psicologí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8" y="3390337"/>
            <a:ext cx="3666107" cy="18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Lidiar con la ira durante el duelo - Muerte de un ser queri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3390336"/>
            <a:ext cx="3736182" cy="18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812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8681" y="209848"/>
            <a:ext cx="632256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ETAPAS DEL DUELO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68725" y="1485900"/>
            <a:ext cx="6689275" cy="19389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400" b="1" i="1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DEPRESION </a:t>
            </a:r>
            <a:r>
              <a:rPr lang="es-MX" sz="24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LES ENVUELVE UN SENTIMIENTO TOTAL DE DESESPERANZA Y HASTA LA PÉRDIDA DEL DESEO DE SEGUIR VIVIENDO. TAMBIÉN SE MANIFIESTA ANSIEDAD 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8725" y="4500562"/>
            <a:ext cx="6689275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400" i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ACEPTACION</a:t>
            </a:r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LA PERDIDA SE EMPIEZA A ACEPTAR, A COMPRENDER Y A ENTENDERLA COMO PARTE DE LA VIDA,  Y APRENDEMOS A VIVIR SIN EL SUFRIMIENTO</a:t>
            </a:r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172" name="Picture 4" descr="Decreto: &quot;Yo elijo, liberar las cargas que guardo en mi cuerpo, mente,  corazón y alma.&quot; | Frases positivas, Frases bonitas, Frases profun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181273"/>
            <a:ext cx="4600575" cy="6515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032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6549" y="338978"/>
            <a:ext cx="10143345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2800" b="1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PARA LA ELABORACIÓN DEL DUELO TENEMOS QUE TENER EN CUENTA 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6551" y="1550261"/>
            <a:ext cx="7115800" cy="483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5153025" algn="l"/>
              </a:tabLst>
            </a:pPr>
            <a:r>
              <a:rPr lang="es-MX" sz="2400" b="0" i="0" u="none" strike="noStrike" baseline="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</a:t>
            </a:r>
            <a:r>
              <a:rPr lang="es-MX" sz="2400" b="1" i="0" u="none" strike="noStrike" baseline="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DUELO </a:t>
            </a:r>
            <a:r>
              <a:rPr lang="es-MX" sz="2400" b="0" i="0" u="none" strike="noStrike" baseline="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 EL DOLOROSO PROCESO NORMAL DE ELABORACIÓN DE UNA PÉRDIDA, TENDIENTE A LA ADAPTACIÓN Y ARMONIZACIÓN DE NUESTRA SITUACIÓN INTERNA Y EXTERNA FRENTE A UNA NUEVA REALIDAD </a:t>
            </a:r>
            <a:endParaRPr lang="es-MX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5153025" algn="l"/>
              </a:tabLst>
            </a:pPr>
            <a:endParaRPr lang="es-MX" sz="2400" dirty="0" smtClean="0">
              <a:solidFill>
                <a:schemeClr val="bg1"/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5153025" algn="l"/>
              </a:tabLst>
            </a:pPr>
            <a:r>
              <a:rPr lang="es-MX" sz="24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LLEVAR A CABO EL CONTACTO CON EL VACÍO QUE DEJA LA PÉRDIDA.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5153025" algn="l"/>
              </a:tabLst>
            </a:pPr>
            <a:endParaRPr lang="es-MX" sz="2400" dirty="0" smtClean="0">
              <a:solidFill>
                <a:schemeClr val="bg1"/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5153025" algn="l"/>
              </a:tabLst>
            </a:pPr>
            <a:r>
              <a:rPr lang="es-MX" sz="24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ESTAR EN EL AQUÍ Y EN EL AHORA, VIVIR EN UN MUNDO DE VIVOS.</a:t>
            </a:r>
            <a:endParaRPr lang="es-MX" sz="2400" dirty="0">
              <a:solidFill>
                <a:schemeClr val="bg1"/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pic>
        <p:nvPicPr>
          <p:cNvPr id="4098" name="Picture 2" descr="Cómo tratar el duelo de una muerte inesperada? - FM Mu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64" y="1550261"/>
            <a:ext cx="4223761" cy="4834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3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062" y="1365766"/>
            <a:ext cx="11839576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SON“VERTICALES”SON“HORIZONTALES”.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400" b="0" i="0" u="none" strike="noStrike" baseline="0" dirty="0" smtClean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</a:t>
            </a:r>
            <a:r>
              <a:rPr lang="es-MX" sz="2400" b="0" i="0" u="none" strike="noStrike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</a:t>
            </a:r>
            <a:r>
              <a:rPr lang="es-MX" sz="24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 EN ORDEN NECESARIAMENTE,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400" b="0" i="0" u="none" strike="noStrike" baseline="0" dirty="0" smtClean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TIENEN UN TIEMPO CRONOLÓGICO ESPECÍFICO.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400" b="0" i="0" u="none" strike="noStrike" baseline="0" dirty="0" smtClean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PUEDEN PRESENTARSE DE FORMA SIMULTÁNEA.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400" b="0" i="0" u="none" strike="noStrike" baseline="0" dirty="0" smtClean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 PUEDE CONSIDERAR TERMINADA UNA ETAPA Y AVANZAR ,PUEDE HABER RETROCESOS POR EVENTOS ESPECÍFICOS QUE REVIVEN EL DOLOR DEL DUELO.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400" b="0" i="0" u="none" strike="noStrike" baseline="0" dirty="0" smtClean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CADA PERSONA TRANSITA A SU MANERA, A SU TIEMPO, CON SUS PROPIOS RECURSOS.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48681" y="209848"/>
            <a:ext cx="632256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ETAPAS DEL DUELO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7147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0500" y="187641"/>
            <a:ext cx="7867650" cy="64017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s-MX" sz="14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22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ESTA FORMA, LA DISCREPANCIA (ASINCRONÍA) ENTRE LO CRONOLÓGICO (LO QUE HA PASADO DESDE EL FALLECIMIENTO) Y LO SUBJETIVO (LO QUE SE HA VIVIDO) PUEDE LLEGAR A SER MUY NOTABLE Y CREAR GRAN CONFUSIÓN, TANTO EN LA MISMA PERSONA COMO EN SU ENTORNO.</a:t>
            </a:r>
          </a:p>
          <a:p>
            <a:pPr algn="just"/>
            <a:endParaRPr lang="es-MX" sz="2200" b="0" i="0" u="none" strike="noStrike" baseline="0" dirty="0" smtClean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22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•“¿POR QUÉ ME SIGO SINTIENDO TAN MAL SI MI PADRE YA LLEVA DOS AÑOS?” </a:t>
            </a:r>
          </a:p>
          <a:p>
            <a:pPr algn="just"/>
            <a:endParaRPr lang="es-MX" sz="22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22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•POR ELLO, ANTES DE EMITIR UN JUICIO ES PRECISO CONOCER TODOS LOS DETALLES REFERENTES A LA EVOLUCIÓN DEL PROCESO HASTA ESE MOMENTO; SEGURAMENTE ALLÍ PODRÁ OBJETIVARSE LA RAZÓN O LAS RAZONES QUE LLEVAN A ESTA ASINCRONÍA:  “AUNQUE EL TIEMPO CRONOLÓGICO ES DE DOS AÑOS, EL SUBJETIVO PUEDE CORRESPONDER SÓLO A OCHO MESES”. </a:t>
            </a:r>
            <a:endParaRPr lang="es-MX" sz="2200" b="0" i="0" u="none" strike="noStrike" baseline="0" dirty="0" smtClean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122" name="Picture 2" descr="Tanatologia para la Vida - Hom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8" y="447675"/>
            <a:ext cx="3600450" cy="58816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51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57852" y="471488"/>
            <a:ext cx="2500313" cy="54305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NIVELES </a:t>
            </a:r>
          </a:p>
          <a:p>
            <a:pPr algn="ctr"/>
            <a:r>
              <a:rPr lang="es-MX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DEL </a:t>
            </a:r>
          </a:p>
          <a:p>
            <a:pPr algn="ctr"/>
            <a:r>
              <a:rPr lang="es-MX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DUELO</a:t>
            </a:r>
            <a:endParaRPr lang="es-MX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Cuando nuestro cerebro elige no sentir para no sufrir - LM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2" y="167015"/>
            <a:ext cx="3287713" cy="17002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056187" y="278612"/>
            <a:ext cx="2586038" cy="9215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SENTIR</a:t>
            </a:r>
            <a:endParaRPr lang="es-MX" sz="36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2" name="Picture 4" descr="Saber compren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345853"/>
            <a:ext cx="3202782" cy="1747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764658" y="2630255"/>
            <a:ext cx="3257549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COMPRENDER</a:t>
            </a:r>
            <a:endParaRPr lang="es-MX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451349" y="5136355"/>
            <a:ext cx="4100512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TRASCENDER</a:t>
            </a:r>
            <a:endParaRPr lang="es-MX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4" name="Picture 6" descr="Trascender – Destellos sin somb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" y="4614861"/>
            <a:ext cx="3287713" cy="19573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 abajo 5"/>
          <p:cNvSpPr/>
          <p:nvPr/>
        </p:nvSpPr>
        <p:spPr>
          <a:xfrm>
            <a:off x="6259289" y="3686177"/>
            <a:ext cx="484632" cy="1265751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Flecha abajo 9"/>
          <p:cNvSpPr/>
          <p:nvPr/>
        </p:nvSpPr>
        <p:spPr>
          <a:xfrm>
            <a:off x="6259289" y="1293698"/>
            <a:ext cx="484632" cy="1243012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9803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7800" y="533400"/>
            <a:ext cx="8258175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A). SENTIR</a:t>
            </a:r>
            <a:r>
              <a:rPr lang="es-MX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: CUALES SON LAS TAREAS </a:t>
            </a:r>
            <a:endParaRPr lang="es-MX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7801" y="1428750"/>
            <a:ext cx="8382000" cy="25237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EXPRESAR:  </a:t>
            </a:r>
            <a:r>
              <a:rPr lang="es-MX" sz="2000" b="1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EXPRESA</a:t>
            </a:r>
            <a:r>
              <a:rPr lang="es-MX" sz="2000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EL DOLOR CON DIGNIDAD, HONESTIDAD Y LIBERTAD, CON FUERZA, CON PASION, CON IRA, CON TRISTEZA, PERO SOBRE TODO CON ESPERANZA, </a:t>
            </a:r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EXPRESAR NUESTRAS EMOCIONES ES FUNDAMENTAL, EXPRESAR CON NUESTRO CUERPO, CON PALABRAS, CON LLANTO. PODEMOS EXPRESARNOS MEDIANTE ACTITUDES Y ACCIONES QUE SEAN MOTIVADAS POR EMOCIONES AGRADABLES</a:t>
            </a:r>
          </a:p>
          <a:p>
            <a:endParaRPr lang="es-MX" dirty="0"/>
          </a:p>
        </p:txBody>
      </p:sp>
      <p:pic>
        <p:nvPicPr>
          <p:cNvPr id="4" name="Picture 2" descr="Expresar las emociones. El llanto. - psicologamadrid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609600"/>
            <a:ext cx="3322637" cy="60626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77800" y="4099937"/>
            <a:ext cx="8258175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AMAR: AMAR Y PERMITIR QUE TE AMEN. CUANDO SENTIMOS QUE EL AMOR NO ESTA PRESENTE EN NUESTRAS VIDAS, PERMITIMOS QUE EL MIEDO TOME SU LUGAR. </a:t>
            </a:r>
          </a:p>
          <a:p>
            <a:pPr algn="just"/>
            <a:endParaRPr lang="es-MX" sz="2000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/>
            <a:r>
              <a:rPr lang="es-MX" sz="2000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AL FINAL, LO ULTIMO QUE QUEDA ES ABRAZARSE, CONFIAR EN EL OTRO, AMAR Y DEJARSE AMAR, EN MEDIO DE ESTA BALACERA QUE ES LA VIDA…FITO PAEZ. </a:t>
            </a:r>
            <a:endParaRPr lang="es-MX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05252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7801" y="508000"/>
            <a:ext cx="6223000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A). SENTIR</a:t>
            </a:r>
            <a:r>
              <a:rPr lang="es-MX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: CUALES SON LAS TAREAS </a:t>
            </a:r>
            <a:endParaRPr lang="es-MX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7800" y="2008356"/>
            <a:ext cx="6096000" cy="4401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MX" sz="20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CUIDAR:</a:t>
            </a:r>
            <a:r>
              <a:rPr lang="es-MX" sz="2000" b="0" i="0" u="none" strike="noStrike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0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ES UNA FORMA FUNDAMENTAL DE INICIAR NUESTRO PROCESO, ES LA PRIMERA FORMA DE EMPEZAR A DECIRLE “SÍ A LA VIDA” PARA ENCONTRARLE UN NUEVO SENTIDO PESE A LAS CIRCUNSTANCIAS Y AL DOLOR. </a:t>
            </a:r>
          </a:p>
          <a:p>
            <a:pPr algn="just"/>
            <a:endParaRPr lang="es-MX" sz="2000" b="0" i="0" u="none" strike="noStrike" baseline="0" dirty="0" smtClean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20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“CUIDAR” ES ACEPTAR QUE PODEMOS ENCONTRAR EL “ROSTRO AMABLE”, QUE TAMBIÉN TIENE LA VIDA, </a:t>
            </a:r>
            <a:r>
              <a:rPr lang="es-MX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“CUIDAR” SIGNIFICA QUE DECIDIMOS EMPRENDER EL CAMINO DE FORTALECERNOS FÍSICA, EMOCIONAL Y MENTALMENTE, INICIALMENTE CON EL PROPÓSITO DE ENFRENTAR NUESTRA EXPERIENCIA DE DOLOR</a:t>
            </a:r>
            <a:r>
              <a:rPr lang="es-MX" sz="2000" dirty="0" smtClean="0">
                <a:solidFill>
                  <a:schemeClr val="bg1"/>
                </a:solidFill>
              </a:rPr>
              <a:t>, </a:t>
            </a:r>
            <a:endParaRPr lang="es-MX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502400" y="3547239"/>
            <a:ext cx="5372100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0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BUSCAR: BUSCA APOYO EN AQUELLAS PERSONAS QUE HAN VIVIDO UN DUELO SEMEJANTE AL TUYO Y LO HAN ELABORADO O ESTÁN TRABAJANDO EN ESE PROCESO. EXTRAE DE ESAS EXPERIENCIAS TODAS LAS ENSEÑANZAS QUE CONSIDERES VALIOSAS PARA ELABORAR TU PROPIO DUELO Y PARA TU CRECIMIENTO PERSONAL .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146" name="Picture 2" descr="Tanatología Espiritual - Hom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08000"/>
            <a:ext cx="5245099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792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orja Vilaseca - La palabra mágica que lo cambia todo es...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219200"/>
            <a:ext cx="3307555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AO-SAI ... Ser, Amor, Intuición...: ACEPTAR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7" y="1410477"/>
            <a:ext cx="1547813" cy="13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Sinónimo de Resignar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428" y="1333609"/>
            <a:ext cx="3822701" cy="123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Archivo:Red x.svg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910" y="1190084"/>
            <a:ext cx="1996690" cy="161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030550"/>
              </p:ext>
            </p:extLst>
          </p:nvPr>
        </p:nvGraphicFramePr>
        <p:xfrm>
          <a:off x="376238" y="2997977"/>
          <a:ext cx="11224022" cy="3444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12011"/>
                <a:gridCol w="56120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ACEPTACION</a:t>
                      </a:r>
                      <a:endParaRPr lang="es-MX" sz="28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RESIGNARSE</a:t>
                      </a:r>
                      <a:endParaRPr lang="es-MX" sz="28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AUSENCIA DE SUFRIMIENTO</a:t>
                      </a:r>
                      <a:endParaRPr lang="es-MX" sz="28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EXISTENCIA DE SUFRIMIENTO</a:t>
                      </a:r>
                      <a:endParaRPr lang="es-MX" sz="28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INTERPRETACION MENTAL POSITIVA</a:t>
                      </a:r>
                      <a:endParaRPr lang="es-MX" sz="28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INTERPRETACION MENTAL NEGATIVA</a:t>
                      </a:r>
                      <a:endParaRPr lang="es-MX" sz="28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ASUME SU</a:t>
                      </a:r>
                      <a:r>
                        <a:rPr lang="es-MX" sz="2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RESPONSABILIDAD</a:t>
                      </a:r>
                      <a:endParaRPr lang="es-MX" sz="28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CULPA AL ENTORNO Y A LOS DEMAS</a:t>
                      </a:r>
                      <a:endParaRPr lang="es-MX" sz="28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ACTUA</a:t>
                      </a:r>
                      <a:endParaRPr lang="es-MX" sz="28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NO HACE NADA</a:t>
                      </a:r>
                      <a:endParaRPr lang="es-MX" sz="28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198437" y="304800"/>
            <a:ext cx="6608763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B).- </a:t>
            </a:r>
            <a:r>
              <a:rPr lang="es-MX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COMPRENDER: SUS TAREAS</a:t>
            </a:r>
            <a:endParaRPr lang="es-MX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148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8437" y="304800"/>
            <a:ext cx="3629025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B).- COMPRENDER</a:t>
            </a:r>
            <a:endParaRPr lang="es-MX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98437" y="1422738"/>
            <a:ext cx="6096000" cy="424731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s-MX" b="0" i="0" u="none" strike="noStrike" baseline="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ADAPTARSE: ADÁPTATE A UN MEDIO EN EL QUE TU SER QUERIDO FALLECIDO NO VOLVERÁ A ESTAR PRESENTE DE LA MANERA ACOSTUMBRADA. APRENDE A VIVIR SIN SU PRESENCIA FÍSICA. TEN PRESENTE QUE EL SENTIDO DE VIDA Y LA FELICIDAD, SON RESPONSABILIDADES ÚNICAMENTE TUYAS Y, POR LO TANTO, NO PUEDES COLOCARLAS SOBRE LOS HOMBROS DE NADIE Y MUCHO MENOS SOBRE LOS DE TU SER QUERIDO, POR MARAVILLOSO QUE ESTE SEA.</a:t>
            </a:r>
            <a:r>
              <a:rPr lang="es-MX" b="0" i="0" u="none" strike="noStrike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algn="just"/>
            <a:endParaRPr lang="es-MX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b="1" i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“SI NO ESTÁ EN TUS MANOS CAMBIAR UNA SITUACIÓN QUE TE PRODUCE DOLOR, SIEMPRE PODRÁS ESCOGER LA ACTITUD QUE TE PERMITA ADAPTARTE A ELLA Y NO SIMPLEMENTE: ACOSTUMBRARTE A ELLA.” </a:t>
            </a:r>
            <a:endParaRPr lang="es-MX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170" name="Picture 2" descr="TANATOLOGIA | Conjunto de Fich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5" y="3886199"/>
            <a:ext cx="5389563" cy="2356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6675436" y="268624"/>
            <a:ext cx="5033963" cy="3477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0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SANAR:  SÍ, ES HORA DE QUE TE DECIDAS A SANAR ESOS SENTIMIENTOS QUE FRENAN TU DESARROLLO EMOCIONAL, MENTAL Y ESPIRITUAL. SI NO ES AHORA, ¿CUÁNDO? SI NO ERES TÚ, ¿QUIÉN? ESTE ES UN LLAMADO “AQUÍ Y AHORA” A QUE ASUMAS LAS RIENDAS DE TU VIDA TOMANDO CONSCIENCIA DE LOS CAMBIOS QUE DEBES HACER PARA PODER TRABAJAR EN LIBERTAD.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79415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9544" y="389026"/>
            <a:ext cx="110729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INICIO DEL CAMINO…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24656" y="1582180"/>
            <a:ext cx="5846166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5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DICEN QUE EL TIEMPO </a:t>
            </a:r>
          </a:p>
          <a:p>
            <a:pPr algn="ctr"/>
            <a:r>
              <a:rPr lang="es-ES" sz="4000" b="1" cap="none" spc="5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LO CURA TODO…</a:t>
            </a:r>
            <a:endParaRPr lang="es-ES" sz="4000" b="1" cap="none" spc="50" dirty="0">
              <a:ln w="0"/>
              <a:solidFill>
                <a:schemeClr val="accent4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24656" y="3445266"/>
            <a:ext cx="5846166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HAS EXPRESADO LO QUE</a:t>
            </a:r>
          </a:p>
          <a:p>
            <a:pPr algn="ctr"/>
            <a:r>
              <a:rPr lang="es-ES" sz="4000" b="1" cap="none" spc="5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SIENTES?</a:t>
            </a:r>
            <a:endParaRPr lang="es-ES" sz="4000" b="1" cap="none" spc="50" dirty="0">
              <a:ln w="0"/>
              <a:solidFill>
                <a:schemeClr val="accent4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26" name="Picture 2" descr="Dos Caminos – Boosco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822" y="1312356"/>
            <a:ext cx="5591329" cy="5343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164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3037" y="432138"/>
            <a:ext cx="5389563" cy="5016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0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REUBICAR: </a:t>
            </a:r>
          </a:p>
          <a:p>
            <a:pPr algn="just"/>
            <a:endParaRPr lang="es-MX" sz="20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20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“NUESTROS SERES QUERIDOS SÓLO MUEREN DEFINITIVAMENTE, CUANDO DECIDIMOS OLVIDAR TODO LO QUE ELLOS APORTARON A NUESTRA VIDA”</a:t>
            </a:r>
          </a:p>
          <a:p>
            <a:pPr algn="just"/>
            <a:r>
              <a:rPr lang="es-MX" sz="20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algn="just"/>
            <a:r>
              <a:rPr lang="es-MX" sz="20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“CUANDO EVOCO A UN SER AMADO QUE AÚN VIVE, NO PUEDO ASEGURAR SIEMPRE EN QUÉ LUGAR SE ENCUENTRA. </a:t>
            </a:r>
          </a:p>
          <a:p>
            <a:pPr algn="just"/>
            <a:endParaRPr lang="es-MX" sz="20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20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CUANDO EVOCO A UN SER AMADO QUE HA MUERTO, SIEMPRE PUEDO AFIRMAR QUE SE ENCUENTRA EN EL BREVE ESPACIO QUE MEDIA ENTRE MI CORAZÓN Y LO ETERNO</a:t>
            </a:r>
            <a:r>
              <a:rPr lang="es-MX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” </a:t>
            </a:r>
            <a:endParaRPr lang="es-MX" dirty="0"/>
          </a:p>
        </p:txBody>
      </p:sp>
      <p:pic>
        <p:nvPicPr>
          <p:cNvPr id="8198" name="Picture 6" descr="Tanatología &quot;Dejando el... - Tanatología &quot;Dejando el Duelo&quot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533738"/>
            <a:ext cx="5394325" cy="4089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USI sensible al duelo materno - HUS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203" y="4107755"/>
            <a:ext cx="2049510" cy="134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37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0520" y="286284"/>
            <a:ext cx="6877836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C).- </a:t>
            </a:r>
            <a:r>
              <a:rPr lang="es-MX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TRASCENDER SUS TAREAS</a:t>
            </a:r>
            <a:endParaRPr lang="es-MX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2135" y="1503150"/>
            <a:ext cx="1140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HAY QUE CONJUGAR LAS ACCIONES DE CRECER, SERVIR Y CREER</a:t>
            </a:r>
            <a:endParaRPr lang="es-MX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4031" y="2371953"/>
            <a:ext cx="10701339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CRECER: HONRARSE A SI MISMO, DESARROLLAR HABILIDADES, APRENDER, CREAR, PROPONER, DECIDIR</a:t>
            </a:r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20520" y="3649052"/>
            <a:ext cx="10701339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SERVIR</a:t>
            </a:r>
            <a:r>
              <a:rPr lang="es-MX" sz="24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ACTITUD QUE ENRIQUECE EL SENTIDO DE VIDA Y NOS HACE MADURAR EMOCIONALMENTE.</a:t>
            </a:r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74031" y="5106703"/>
            <a:ext cx="10701339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CREER: RECONSTRUIR Y RESTABLECER NUESTRO SISTEMA DE CREENCIAS.</a:t>
            </a:r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4" descr="HUSI sensible al duelo materno - HUS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203" y="286284"/>
            <a:ext cx="2049510" cy="134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041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0025" y="2566030"/>
            <a:ext cx="116871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SE PUEDE DECIR QUE EL DUELO SE HA ELABORADO CUANDO SOMOS CAPACES DE RECORDAR LO PERDIDO, SINTIENDO POCO O NINGÚN DOLOR, CUANDO HEMOS APRENDIDO A VIVIR SIN ÉL, SIN ELLA, SIN AQUEL QUE YA NO ESTÁ, CUANDO HEMOS DEJADO DE VIVIR EN EL PASADO Y PODEMOS INVERTIR DE NUEVO TODA NUESTRA ENERGÍA EN NUESTRA VIDA PRESENTE Y EN LOS VIVOS QUE HAY A NUESTRO ALREDEDOR. 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98" name="Picture 2" descr="Qué es el duelo? - Fases del duelo - Clínica Galat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27025"/>
            <a:ext cx="5888038" cy="2058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ómo elaborar y superar el duelo? - depsicologia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27024"/>
            <a:ext cx="4672013" cy="20589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frases sobre la muer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317266"/>
            <a:ext cx="6343698" cy="24479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IS VACACION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4197246"/>
            <a:ext cx="4972050" cy="2412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6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r Centro Psicológico - 🔸El dolor emocional que cada individuo sufre es  distinto Cada persona siente el dolor emocional a su manera, y como ya he  dicho puede ser causado por distin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34" y="315310"/>
            <a:ext cx="5233211" cy="600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SMERALDA UGALDE a Twitteren: &quot;#Fortaleza #aprendizaje #vida #oportunidad  http://t.co/UC6nyd4U0y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54559"/>
            <a:ext cx="5705475" cy="59674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USI sensible al duelo materno - HUS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895" y="3318641"/>
            <a:ext cx="2049510" cy="134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608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WhatsApp Image 2020-02-06 at 11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xdr="http://schemas.openxmlformats.org/drawingml/2006/spreadsheetDrawing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00000000-0008-0000-0000-0000040000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5"/>
          <a:stretch>
            <a:fillRect/>
          </a:stretch>
        </p:blipFill>
        <p:spPr bwMode="auto">
          <a:xfrm>
            <a:off x="342900" y="853420"/>
            <a:ext cx="4686300" cy="33140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3" name="Imagen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3" y="1528763"/>
            <a:ext cx="5386388" cy="2833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Rectángulo 5"/>
          <p:cNvSpPr/>
          <p:nvPr/>
        </p:nvSpPr>
        <p:spPr>
          <a:xfrm>
            <a:off x="3800475" y="1781473"/>
            <a:ext cx="39260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bg1"/>
                </a:solidFill>
              </a:rPr>
              <a:t>MUCHAS</a:t>
            </a:r>
          </a:p>
          <a:p>
            <a:pPr algn="ctr"/>
            <a:r>
              <a:rPr lang="es-ES" sz="5400" b="1" dirty="0" smtClean="0">
                <a:ln/>
                <a:solidFill>
                  <a:schemeClr val="bg1"/>
                </a:solidFill>
              </a:rPr>
              <a:t>GRACIAS</a:t>
            </a:r>
            <a:endParaRPr lang="es-ES" sz="5400" b="1" cap="none" spc="0" dirty="0">
              <a:ln/>
              <a:solidFill>
                <a:schemeClr val="bg1"/>
              </a:solidFill>
              <a:effectLst/>
            </a:endParaRPr>
          </a:p>
        </p:txBody>
      </p:sp>
      <p:pic>
        <p:nvPicPr>
          <p:cNvPr id="7" name="Picture 4" descr="HUSI sensible al duelo materno - HU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2" y="4361835"/>
            <a:ext cx="3486151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USI sensible al duelo materno - HU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4598651"/>
            <a:ext cx="3486151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1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9147" y="764578"/>
            <a:ext cx="6096000" cy="48936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ESTE CAMINO, QUE ES EL CAMINO DE LAS PÉRDIDAS, HAY QUE APRENDER A SANAR ESTAS HERIDAS QUE SE PRODUCEN CUANDO ALGO CAMBIA…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400" b="0" i="0" u="none" strike="noStrike" baseline="0" dirty="0" smtClean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CUANDO EL OTRO PARTE, CUANDO LA SITUACIÓN SE ACABA, CUANDO YA NO TENGO AQUELLO QUE TENÍA O CREÍA TENER…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400" b="0" i="0" u="none" strike="noStrike" baseline="0" dirty="0" smtClean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CUANDO ME DOY CUENTA DE QUE NUNCA TENDRÉ LO QUE ESPERABA TENER ALGÚN DÍA…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2" name="Picture 4" descr="Los dos caminos: el de la luz y el de las sombras a un paraíso inexistente.  Por Mila Soyyo - La Pase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444" y="254832"/>
            <a:ext cx="5296697" cy="64008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13119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42938" y="334895"/>
            <a:ext cx="418623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DUELO</a:t>
            </a:r>
            <a:endParaRPr lang="es-MX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873333" y="1801150"/>
            <a:ext cx="6100997" cy="42340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8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EL DUELO ES UN PROCESO DOLOROSO, NATURAL, DINÁMICO Y PERSONAL QUE SE PRESENTA ANTE LA ELABORACIÓN DE UNA PERDIDA SIGNIFICATIVA..  Y QUE AL CAMINAR POR ESTE PROCESO, AL FINAL TENDRA QUE HABER UNA TRANSFORMACION PERSONAL EN TODOS LOS SENTIDOS</a:t>
            </a:r>
            <a:endParaRPr lang="es-MX" sz="2800" dirty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Picture 2" descr="Cuando la vida dice &quot;THE END&quot; | Somos Mandar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80556"/>
            <a:ext cx="5257800" cy="5163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6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9694" y="243417"/>
            <a:ext cx="11307579" cy="4396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3200" b="1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ESTE PROCESO TIENE CARACTERISTICAS PARTICULARES:</a:t>
            </a:r>
            <a:endParaRPr lang="es-MX" sz="3200" dirty="0">
              <a:solidFill>
                <a:schemeClr val="bg1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3200" b="1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3200" b="1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3200" b="1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3200" b="1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3200" b="1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18821254"/>
              </p:ext>
            </p:extLst>
          </p:nvPr>
        </p:nvGraphicFramePr>
        <p:xfrm>
          <a:off x="469693" y="910023"/>
          <a:ext cx="7865667" cy="5647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 descr="Hermosa mariposa monarca rojo tres, aislada sobre fondo blanco | Como  dibujar mariposas, Tatuaje de mariposa monarca, Mariposa monar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360" y="1757362"/>
            <a:ext cx="3760786" cy="452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3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3010" y="296540"/>
            <a:ext cx="11027764" cy="7110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b="1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EL DUELO PUEDE PRESENTAR MANIFESTACIONES DE FORMA: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MX" sz="28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FISICAS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MX" sz="28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MX" sz="28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EMOCIONAL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MX" sz="28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MX" sz="28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COGNITIVA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MX" sz="28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MX" sz="28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CONDUCTUAL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MX" sz="28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MX" sz="2800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ESPIRITUAL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MX" sz="2800" dirty="0" smtClean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MX" sz="28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SOCIAL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es-MX" sz="2800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MX" sz="28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es-MX" sz="2800" dirty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Picture 2" descr="El due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9" y="1114425"/>
            <a:ext cx="5629274" cy="544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41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7162" y="585787"/>
            <a:ext cx="11801475" cy="57635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000" b="1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MX" sz="3200" b="1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DIFERENCIA ENTRE ETAPAS Y TAREAS DEL DUELO</a:t>
            </a:r>
            <a:r>
              <a:rPr lang="es-MX" sz="32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3200" dirty="0" smtClean="0">
              <a:solidFill>
                <a:schemeClr val="bg1"/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3200" b="1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A).- LAS FASES O ETAPAS DEL DUELO</a:t>
            </a:r>
            <a:r>
              <a:rPr lang="es-MX" sz="32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SE REFIEREN A LA PARTE REACTIVA DEL DUELO ¿POR QUÉ?, ¿POR QUÉ A MI?, ¿PARA QUE?, ETC.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3200" dirty="0" smtClean="0">
              <a:solidFill>
                <a:schemeClr val="bg1"/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3200" b="1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B).- LAS TAREAS EN UN DUELO</a:t>
            </a:r>
            <a:r>
              <a:rPr lang="es-MX" sz="32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RESPONDEN A LA PARTE PRO ACTIVA DEL DUELO ¿QUÉ HAGO AHORA?, ¿CÓMO LO HAGO?, ¿ESTE DOLOR DURARA PARA SIEMPRE?, ¿PARA QUE PUEDE SERVIRME ESTA DURA EXPERIENCIA?</a:t>
            </a:r>
            <a:endParaRPr lang="es-MX" sz="3200" dirty="0">
              <a:solidFill>
                <a:schemeClr val="bg1"/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42170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0261" y="395584"/>
            <a:ext cx="642515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ETAPAS DEL DUELO</a:t>
            </a:r>
            <a:endParaRPr lang="es-E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104" name="Picture 8" descr="El Duelo: afrontando la pérdida de un ser queri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557339"/>
            <a:ext cx="11544299" cy="5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074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4309" y="1714411"/>
            <a:ext cx="6481763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000" b="1" i="1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SHOCK </a:t>
            </a:r>
            <a:r>
              <a:rPr lang="es-MX" sz="20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ES UN MECANISMO DE DEFENSA QUE PROTEGE ANTE LA AMENAZA DE UN DOLOR PSÍQUICO. ESTE MECANISMO PROTECTOR DA A LA GENTE TIEMPO Y OPORTUNIDAD DE ABSORBER LA INFORMACIÓN. 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91556" y="281285"/>
            <a:ext cx="632256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ETAPAS DEL DUELO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38123" y="4109175"/>
            <a:ext cx="6555581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000" b="1" i="1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NEGACION </a:t>
            </a:r>
            <a:r>
              <a:rPr lang="es-MX" sz="20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DURANTE ESTA ETAPA, LA REALIDAD DE LA PERDIDA NO HA PENETRADO TOTALMENTE EN LA CONCIENCIA DE LA PERSONA. ES UN PERÍODO DE ENTUMECIMIENTO E INCREDULIDAD.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122" name="Picture 2" descr="Trastornos físicos durante el proceso del duelo – Blog Fune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524761"/>
            <a:ext cx="4914900" cy="187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a negación, nos protege y nos daña - La Mente es Maravill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933021"/>
            <a:ext cx="4914900" cy="185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8430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 bandas">
  <a:themeElements>
    <a:clrScheme name="Con banda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Con band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 band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 bandas</Template>
  <TotalTime>182</TotalTime>
  <Words>1428</Words>
  <Application>Microsoft Office PowerPoint</Application>
  <PresentationFormat>Panorámica</PresentationFormat>
  <Paragraphs>121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Aharoni</vt:lpstr>
      <vt:lpstr>Arial</vt:lpstr>
      <vt:lpstr>Calibri</vt:lpstr>
      <vt:lpstr>Corbel</vt:lpstr>
      <vt:lpstr>Times New Roman</vt:lpstr>
      <vt:lpstr>Wingdings</vt:lpstr>
      <vt:lpstr>Con bandas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tita</dc:creator>
  <cp:lastModifiedBy>tita</cp:lastModifiedBy>
  <cp:revision>17</cp:revision>
  <dcterms:created xsi:type="dcterms:W3CDTF">2022-06-26T22:48:41Z</dcterms:created>
  <dcterms:modified xsi:type="dcterms:W3CDTF">2022-06-27T01:51:18Z</dcterms:modified>
</cp:coreProperties>
</file>