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73" r:id="rId3"/>
    <p:sldId id="274" r:id="rId4"/>
    <p:sldId id="265" r:id="rId5"/>
    <p:sldId id="257" r:id="rId6"/>
    <p:sldId id="275" r:id="rId7"/>
    <p:sldId id="262" r:id="rId8"/>
    <p:sldId id="284" r:id="rId9"/>
    <p:sldId id="276" r:id="rId10"/>
    <p:sldId id="280" r:id="rId11"/>
    <p:sldId id="277" r:id="rId12"/>
    <p:sldId id="288" r:id="rId13"/>
    <p:sldId id="266" r:id="rId14"/>
    <p:sldId id="290" r:id="rId15"/>
    <p:sldId id="287" r:id="rId16"/>
    <p:sldId id="269" r:id="rId17"/>
    <p:sldId id="278" r:id="rId18"/>
    <p:sldId id="272" r:id="rId19"/>
    <p:sldId id="271" r:id="rId20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324" autoAdjust="0"/>
  </p:normalViewPr>
  <p:slideViewPr>
    <p:cSldViewPr snapToGrid="0">
      <p:cViewPr varScale="1">
        <p:scale>
          <a:sx n="60" d="100"/>
          <a:sy n="60" d="100"/>
        </p:scale>
        <p:origin x="106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9D9B43-A149-4A8A-A2B1-B37EE79BFF28}" type="datetimeFigureOut">
              <a:rPr lang="es-MX" smtClean="0"/>
              <a:t>09/09/2021</a:t>
            </a:fld>
            <a:endParaRPr lang="es-MX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93DA43-F9D3-4760-90B8-0F0CC1946461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777356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3DA43-F9D3-4760-90B8-0F0CC1946461}" type="slidenum">
              <a:rPr lang="es-MX" smtClean="0"/>
              <a:t>8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385973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EB51C-CB6C-449B-AE62-5076F97B85C5}" type="datetimeFigureOut">
              <a:rPr lang="es-MX" smtClean="0"/>
              <a:t>09/09/2021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D6666-0915-4343-839C-A4C63E8DF6F2}" type="slidenum">
              <a:rPr lang="es-MX" smtClean="0"/>
              <a:t>‹Nº›</a:t>
            </a:fld>
            <a:endParaRPr lang="es-MX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1784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EB51C-CB6C-449B-AE62-5076F97B85C5}" type="datetimeFigureOut">
              <a:rPr lang="es-MX" smtClean="0"/>
              <a:t>09/09/2021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D6666-0915-4343-839C-A4C63E8DF6F2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117981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EB51C-CB6C-449B-AE62-5076F97B85C5}" type="datetimeFigureOut">
              <a:rPr lang="es-MX" smtClean="0"/>
              <a:t>09/09/2021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D6666-0915-4343-839C-A4C63E8DF6F2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135781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EB51C-CB6C-449B-AE62-5076F97B85C5}" type="datetimeFigureOut">
              <a:rPr lang="es-MX" smtClean="0"/>
              <a:t>09/09/2021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D6666-0915-4343-839C-A4C63E8DF6F2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683872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EB51C-CB6C-449B-AE62-5076F97B85C5}" type="datetimeFigureOut">
              <a:rPr lang="es-MX" smtClean="0"/>
              <a:t>09/09/2021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D6666-0915-4343-839C-A4C63E8DF6F2}" type="slidenum">
              <a:rPr lang="es-MX" smtClean="0"/>
              <a:t>‹Nº›</a:t>
            </a:fld>
            <a:endParaRPr lang="es-MX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8633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EB51C-CB6C-449B-AE62-5076F97B85C5}" type="datetimeFigureOut">
              <a:rPr lang="es-MX" smtClean="0"/>
              <a:t>09/09/2021</a:t>
            </a:fld>
            <a:endParaRPr lang="es-MX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D6666-0915-4343-839C-A4C63E8DF6F2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553710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EB51C-CB6C-449B-AE62-5076F97B85C5}" type="datetimeFigureOut">
              <a:rPr lang="es-MX" smtClean="0"/>
              <a:t>09/09/2021</a:t>
            </a:fld>
            <a:endParaRPr lang="es-MX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D6666-0915-4343-839C-A4C63E8DF6F2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45003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EB51C-CB6C-449B-AE62-5076F97B85C5}" type="datetimeFigureOut">
              <a:rPr lang="es-MX" smtClean="0"/>
              <a:t>09/09/2021</a:t>
            </a:fld>
            <a:endParaRPr lang="es-MX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D6666-0915-4343-839C-A4C63E8DF6F2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867379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EB51C-CB6C-449B-AE62-5076F97B85C5}" type="datetimeFigureOut">
              <a:rPr lang="es-MX" smtClean="0"/>
              <a:t>09/09/2021</a:t>
            </a:fld>
            <a:endParaRPr lang="es-MX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s-MX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D6666-0915-4343-839C-A4C63E8DF6F2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429853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73EB51C-CB6C-449B-AE62-5076F97B85C5}" type="datetimeFigureOut">
              <a:rPr lang="es-MX" smtClean="0"/>
              <a:t>09/09/2021</a:t>
            </a:fld>
            <a:endParaRPr lang="es-MX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s-MX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2D6666-0915-4343-839C-A4C63E8DF6F2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181669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EB51C-CB6C-449B-AE62-5076F97B85C5}" type="datetimeFigureOut">
              <a:rPr lang="es-MX" smtClean="0"/>
              <a:t>09/09/2021</a:t>
            </a:fld>
            <a:endParaRPr lang="es-MX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D6666-0915-4343-839C-A4C63E8DF6F2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510663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73EB51C-CB6C-449B-AE62-5076F97B85C5}" type="datetimeFigureOut">
              <a:rPr lang="es-MX" smtClean="0"/>
              <a:t>09/09/2021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12D6666-0915-4343-839C-A4C63E8DF6F2}" type="slidenum">
              <a:rPr lang="es-MX" smtClean="0"/>
              <a:t>‹Nº›</a:t>
            </a:fld>
            <a:endParaRPr lang="es-MX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5326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emf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146707" y="5235558"/>
            <a:ext cx="10113264" cy="822960"/>
          </a:xfrm>
        </p:spPr>
        <p:txBody>
          <a:bodyPr/>
          <a:lstStyle/>
          <a:p>
            <a:pPr algn="ctr"/>
            <a:r>
              <a:rPr lang="es-MX" sz="8000" spc="0" dirty="0" smtClean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RESILIENCIA</a:t>
            </a:r>
            <a:endParaRPr lang="es-MX" sz="8000" spc="0" dirty="0">
              <a:ln w="222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7" name="Marcador de posición de imagen 6" descr="Resultado de imagen para RESILIENCIA"/>
          <p:cNvPicPr>
            <a:picLocks noGrp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67" b="14167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HUSI sensible al duelo materno - HUS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86151" cy="228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2939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89560" y="371178"/>
            <a:ext cx="117957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4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B) YO SOY</a:t>
            </a:r>
          </a:p>
          <a:p>
            <a:pPr algn="just"/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s-MX" sz="2400" dirty="0">
                <a:latin typeface="Aharoni" panose="02010803020104030203" pitchFamily="2" charset="-79"/>
                <a:cs typeface="Aharoni" panose="02010803020104030203" pitchFamily="2" charset="-79"/>
              </a:rPr>
              <a:t>ALGUIEN POR QUIEN LOS OTROS SIENTEN APRECIO Y CARIÑO.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s-MX" sz="2400" dirty="0">
                <a:latin typeface="Aharoni" panose="02010803020104030203" pitchFamily="2" charset="-79"/>
                <a:cs typeface="Aharoni" panose="02010803020104030203" pitchFamily="2" charset="-79"/>
              </a:rPr>
              <a:t>FELIZ CUANDO HAGO ALGO BUENO PARA LOS DEMÁS Y LES DEMUESTRO MI AFECTO.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s-MX" sz="2400" dirty="0">
                <a:latin typeface="Aharoni" panose="02010803020104030203" pitchFamily="2" charset="-79"/>
                <a:cs typeface="Aharoni" panose="02010803020104030203" pitchFamily="2" charset="-79"/>
              </a:rPr>
              <a:t>RESPETUOSO DE MÍ MISMO Y DEL PRÓJIMO</a:t>
            </a:r>
            <a:r>
              <a:rPr lang="es-MX" dirty="0">
                <a:latin typeface="Aharoni" panose="02010803020104030203" pitchFamily="2" charset="-79"/>
                <a:cs typeface="Aharoni" panose="02010803020104030203" pitchFamily="2" charset="-79"/>
              </a:rPr>
              <a:t>. 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89560" y="2859316"/>
            <a:ext cx="117957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4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YO ESTOY:</a:t>
            </a:r>
          </a:p>
          <a:p>
            <a:endParaRPr lang="es-MX" sz="24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MX" sz="2400" dirty="0">
                <a:latin typeface="Aharoni" panose="02010803020104030203" pitchFamily="2" charset="-79"/>
                <a:cs typeface="Aharoni" panose="02010803020104030203" pitchFamily="2" charset="-79"/>
              </a:rPr>
              <a:t>DISPUESTO A RESPONSABILIZARME DE MIS ACTOS.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MX" sz="2400" dirty="0">
                <a:latin typeface="Aharoni" panose="02010803020104030203" pitchFamily="2" charset="-79"/>
                <a:cs typeface="Aharoni" panose="02010803020104030203" pitchFamily="2" charset="-79"/>
              </a:rPr>
              <a:t>SEGURO DE QUE TODO SALDRÁ BIEN. </a:t>
            </a:r>
          </a:p>
        </p:txBody>
      </p:sp>
    </p:spTree>
    <p:extLst>
      <p:ext uri="{BB962C8B-B14F-4D97-AF65-F5344CB8AC3E}">
        <p14:creationId xmlns:p14="http://schemas.microsoft.com/office/powerpoint/2010/main" val="214179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254000" y="317500"/>
            <a:ext cx="1183132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400" dirty="0" smtClean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YO PUEDO:</a:t>
            </a:r>
          </a:p>
          <a:p>
            <a:pPr algn="just"/>
            <a:endParaRPr lang="es-MX" sz="24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HABLAR SOBRE COSAS QUE ME ASUSTAN O ME INQUIETAN.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BUSCAR LA MANERA DE RESOLVER MIS PROBLEMAS.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CONTROLARME CUANDO TENGO GANAS DE HACER ALGO PELIGROSO O QUE NO ESTÁ BIEN.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BUSCAR EL MOMENTO APROPIADO PARA HABLAR CON ALGUIEN O ACTUAR.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ENCONTRAR A ALGUIEN QUE ME AYUDE CUANDO LO NECESITO. </a:t>
            </a:r>
          </a:p>
          <a:p>
            <a:pPr algn="just"/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endParaRPr lang="es-MX" sz="24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050" name="Picture 2" descr="Resultado de imagen de amanecer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1" y="3558084"/>
            <a:ext cx="11831320" cy="261411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35947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salir de la zona de confort Salir de tu zona de confort - Psicosoul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3703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46813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3306129"/>
          </a:xfrm>
        </p:spPr>
        <p:txBody>
          <a:bodyPr>
            <a:normAutofit/>
          </a:bodyPr>
          <a:lstStyle/>
          <a:p>
            <a:pPr algn="ctr"/>
            <a:r>
              <a:rPr lang="es-MX" sz="4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PERSONA RESILIENTE</a:t>
            </a:r>
            <a:endParaRPr lang="es-MX" sz="4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314825" y="202881"/>
            <a:ext cx="7658100" cy="6655119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s-MX" dirty="0" smtClean="0">
                <a:cs typeface="Aharoni" panose="02010803020104030203" pitchFamily="2" charset="-79"/>
              </a:rPr>
              <a:t>CONSCIENCIA DE NUESTRAS POTENCIALIDADES Y NUESTRAS LIMITACIONES. (AUTOCONOCIMIENTO).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s-MX" dirty="0" smtClean="0">
                <a:cs typeface="Aharoni" panose="02010803020104030203" pitchFamily="2" charset="-79"/>
              </a:rPr>
              <a:t>CREATIVIDAD.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s-MX" dirty="0" smtClean="0">
                <a:cs typeface="Aharoni" panose="02010803020104030203" pitchFamily="2" charset="-79"/>
              </a:rPr>
              <a:t>CONFIAR EN NUESTRAS CAPACIDADES (TRABAJO EN EQUIPO).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s-MX" dirty="0" smtClean="0">
                <a:cs typeface="Aharoni" panose="02010803020104030203" pitchFamily="2" charset="-79"/>
              </a:rPr>
              <a:t>ASUMIR DIFICULTADES COMO OPORTUNIDAD PARA APRENDER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s-MX" dirty="0" smtClean="0">
                <a:cs typeface="Aharoni" panose="02010803020104030203" pitchFamily="2" charset="-79"/>
              </a:rPr>
              <a:t>VIVIR EN EL AQUI Y AHORA (ACEPTACION )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s-MX" dirty="0" smtClean="0">
                <a:cs typeface="Aharoni" panose="02010803020104030203" pitchFamily="2" charset="-79"/>
              </a:rPr>
              <a:t>OPTIMISMO REALISTA ( OBJETIVAS)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s-MX" dirty="0" smtClean="0">
                <a:cs typeface="Aharoni" panose="02010803020104030203" pitchFamily="2" charset="-79"/>
              </a:rPr>
              <a:t>RODEARSE DE PERSONAS CON ACTITUD POSITIVA (SABER CULTIVAR AMISTADES)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s-MX" dirty="0" smtClean="0">
                <a:cs typeface="Aharoni" panose="02010803020104030203" pitchFamily="2" charset="-79"/>
              </a:rPr>
              <a:t>NO INTENTAR CONTROLAR LAS SITUACIONES, SINO SABER GESTIONAR LAS EMOCIONES.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s-MX" dirty="0" smtClean="0">
                <a:cs typeface="Aharoni" panose="02010803020104030203" pitchFamily="2" charset="-79"/>
              </a:rPr>
              <a:t>FLEXIBILIDAD A LOS CAMBIOS. (VALORAR DIFERENTES ALTERNATIVAS)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s-MX" dirty="0" smtClean="0">
                <a:cs typeface="Aharoni" panose="02010803020104030203" pitchFamily="2" charset="-79"/>
              </a:rPr>
              <a:t>PERSEVERANCIA.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s-MX" dirty="0" smtClean="0">
                <a:cs typeface="Aharoni" panose="02010803020104030203" pitchFamily="2" charset="-79"/>
              </a:rPr>
              <a:t>AFRONTAR LA ADEVERSIDAD CON HUMOR.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s-MX" dirty="0" smtClean="0">
                <a:cs typeface="Aharoni" panose="02010803020104030203" pitchFamily="2" charset="-79"/>
              </a:rPr>
              <a:t>BUSCAN LA AYUDA DE LOS DEMAS Y EL APOYO SOCIAL</a:t>
            </a:r>
          </a:p>
          <a:p>
            <a:pPr algn="just"/>
            <a:endParaRPr lang="es-MX" dirty="0" smtClean="0"/>
          </a:p>
          <a:p>
            <a:endParaRPr lang="es-MX" dirty="0" smtClean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010610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6501176"/>
              </p:ext>
            </p:extLst>
          </p:nvPr>
        </p:nvGraphicFramePr>
        <p:xfrm>
          <a:off x="167640" y="121920"/>
          <a:ext cx="11780519" cy="60959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45799"/>
                <a:gridCol w="3046548"/>
                <a:gridCol w="4988172"/>
              </a:tblGrid>
              <a:tr h="4487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400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SITUACION</a:t>
                      </a:r>
                      <a:endParaRPr lang="es-MX" sz="2400" dirty="0">
                        <a:effectLst/>
                        <a:latin typeface="Aharoni" panose="02010803020104030203" pitchFamily="2" charset="-79"/>
                        <a:ea typeface="Calibri" panose="020F0502020204030204" pitchFamily="34" charset="0"/>
                        <a:cs typeface="Aharoni" panose="02010803020104030203" pitchFamily="2" charset="-79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400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SENSACION</a:t>
                      </a:r>
                      <a:endParaRPr lang="es-MX" sz="2400" dirty="0">
                        <a:effectLst/>
                        <a:latin typeface="Aharoni" panose="02010803020104030203" pitchFamily="2" charset="-79"/>
                        <a:ea typeface="Calibri" panose="020F0502020204030204" pitchFamily="34" charset="0"/>
                        <a:cs typeface="Aharoni" panose="02010803020104030203" pitchFamily="2" charset="-79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400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SOLUCION</a:t>
                      </a:r>
                      <a:endParaRPr lang="es-MX" sz="2400" dirty="0">
                        <a:effectLst/>
                        <a:latin typeface="Aharoni" panose="02010803020104030203" pitchFamily="2" charset="-79"/>
                        <a:ea typeface="Calibri" panose="020F0502020204030204" pitchFamily="34" charset="0"/>
                        <a:cs typeface="Aharoni" panose="02010803020104030203" pitchFamily="2" charset="-79"/>
                      </a:endParaRPr>
                    </a:p>
                  </a:txBody>
                  <a:tcPr marL="68580" marR="68580" marT="0" marB="0"/>
                </a:tc>
              </a:tr>
              <a:tr h="27961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2400" dirty="0" smtClean="0">
                        <a:effectLst/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2400" dirty="0" smtClean="0">
                        <a:effectLst/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400" dirty="0" smtClean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TODO </a:t>
                      </a:r>
                      <a:r>
                        <a:rPr lang="es-MX" sz="2400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EL DIA RECIBO INFORMACION SOBRE EL COVID</a:t>
                      </a:r>
                      <a:endParaRPr lang="es-MX" sz="2400" dirty="0">
                        <a:effectLst/>
                        <a:latin typeface="Aharoni" panose="02010803020104030203" pitchFamily="2" charset="-79"/>
                        <a:ea typeface="Calibri" panose="020F0502020204030204" pitchFamily="34" charset="0"/>
                        <a:cs typeface="Aharoni" panose="02010803020104030203" pitchFamily="2" charset="-79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2400" dirty="0" smtClean="0">
                        <a:effectLst/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2400" dirty="0" smtClean="0">
                        <a:effectLst/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400" dirty="0" smtClean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ANSIEDAD</a:t>
                      </a:r>
                      <a:r>
                        <a:rPr lang="es-MX" sz="2400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, CONFUSION, MIEDO.</a:t>
                      </a:r>
                      <a:endParaRPr lang="es-MX" sz="2400" dirty="0">
                        <a:effectLst/>
                        <a:latin typeface="Aharoni" panose="02010803020104030203" pitchFamily="2" charset="-79"/>
                        <a:ea typeface="Calibri" panose="020F0502020204030204" pitchFamily="34" charset="0"/>
                        <a:cs typeface="Aharoni" panose="02010803020104030203" pitchFamily="2" charset="-79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400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SELECCIONAR FUENTES CONFIABLES Y DETERMINO EL ESPACIO EN EL DIA PARA INFORMARME, NO ESTAR TODO EL DIA PENDIENTE DE LO QUE SE PUBLICA.</a:t>
                      </a:r>
                      <a:endParaRPr lang="es-MX" sz="2400" dirty="0">
                        <a:effectLst/>
                        <a:latin typeface="Aharoni" panose="02010803020104030203" pitchFamily="2" charset="-79"/>
                        <a:ea typeface="Calibri" panose="020F0502020204030204" pitchFamily="34" charset="0"/>
                        <a:cs typeface="Aharoni" panose="02010803020104030203" pitchFamily="2" charset="-79"/>
                      </a:endParaRPr>
                    </a:p>
                  </a:txBody>
                  <a:tcPr marL="68580" marR="68580" marT="0" marB="0"/>
                </a:tc>
              </a:tr>
              <a:tr h="28510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2400" dirty="0" smtClean="0">
                        <a:effectLst/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2400" dirty="0" smtClean="0">
                        <a:effectLst/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400" dirty="0" smtClean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DUERMO </a:t>
                      </a:r>
                      <a:r>
                        <a:rPr lang="es-MX" sz="2400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POCAS HORAS AL DIA</a:t>
                      </a:r>
                      <a:endParaRPr lang="es-MX" sz="2400" dirty="0">
                        <a:effectLst/>
                        <a:latin typeface="Aharoni" panose="02010803020104030203" pitchFamily="2" charset="-79"/>
                        <a:ea typeface="Calibri" panose="020F0502020204030204" pitchFamily="34" charset="0"/>
                        <a:cs typeface="Aharoni" panose="02010803020104030203" pitchFamily="2" charset="-79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2400" dirty="0" smtClean="0">
                        <a:effectLst/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400" dirty="0" smtClean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PREOCUPACION</a:t>
                      </a:r>
                      <a:r>
                        <a:rPr lang="es-MX" sz="2400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, CANSANCIO, INCERTIDUMBRE, MALESTAR, MAL HUMOR</a:t>
                      </a:r>
                      <a:endParaRPr lang="es-MX" sz="2400" dirty="0">
                        <a:effectLst/>
                        <a:latin typeface="Aharoni" panose="02010803020104030203" pitchFamily="2" charset="-79"/>
                        <a:ea typeface="Calibri" panose="020F0502020204030204" pitchFamily="34" charset="0"/>
                        <a:cs typeface="Aharoni" panose="02010803020104030203" pitchFamily="2" charset="-79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400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ENFOCAR MI ATENCION EN LO POSITIVO DE MI VIDA, DEL DIA Y DE LO QUE ME RODEA, CENTRAR MI ATENCION EN EL BIENESTAR, MEDITAR, PRACTICAR TECNICAS DE RELAJACION.</a:t>
                      </a:r>
                      <a:endParaRPr lang="es-MX" sz="2400" dirty="0">
                        <a:effectLst/>
                        <a:latin typeface="Aharoni" panose="02010803020104030203" pitchFamily="2" charset="-79"/>
                        <a:ea typeface="Calibri" panose="020F0502020204030204" pitchFamily="34" charset="0"/>
                        <a:cs typeface="Aharoni" panose="02010803020104030203" pitchFamily="2" charset="-79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129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ipse 4"/>
          <p:cNvSpPr/>
          <p:nvPr/>
        </p:nvSpPr>
        <p:spPr>
          <a:xfrm>
            <a:off x="4251960" y="304800"/>
            <a:ext cx="3368040" cy="1722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ACEPTACION</a:t>
            </a:r>
            <a:endParaRPr lang="es-MX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Elipse 5"/>
          <p:cNvSpPr/>
          <p:nvPr/>
        </p:nvSpPr>
        <p:spPr>
          <a:xfrm>
            <a:off x="8122920" y="2179320"/>
            <a:ext cx="3489960" cy="1844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ADAPTACION</a:t>
            </a:r>
            <a:endParaRPr lang="es-MX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7" name="Elipse 6"/>
          <p:cNvSpPr/>
          <p:nvPr/>
        </p:nvSpPr>
        <p:spPr>
          <a:xfrm>
            <a:off x="4251960" y="4404360"/>
            <a:ext cx="3368040" cy="1722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ACTITUD</a:t>
            </a:r>
            <a:endParaRPr lang="es-MX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8" name="Elipse 7"/>
          <p:cNvSpPr/>
          <p:nvPr/>
        </p:nvSpPr>
        <p:spPr>
          <a:xfrm>
            <a:off x="426720" y="2240280"/>
            <a:ext cx="3657600" cy="1722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APRENDIZAJE</a:t>
            </a:r>
            <a:endParaRPr lang="es-MX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cxnSp>
        <p:nvCxnSpPr>
          <p:cNvPr id="12" name="Conector recto de flecha 11"/>
          <p:cNvCxnSpPr/>
          <p:nvPr/>
        </p:nvCxnSpPr>
        <p:spPr>
          <a:xfrm>
            <a:off x="7421880" y="1546121"/>
            <a:ext cx="1140221" cy="100731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Conector recto de flecha 13"/>
          <p:cNvCxnSpPr>
            <a:endCxn id="7" idx="7"/>
          </p:cNvCxnSpPr>
          <p:nvPr/>
        </p:nvCxnSpPr>
        <p:spPr>
          <a:xfrm flipH="1">
            <a:off x="7126762" y="3832121"/>
            <a:ext cx="1618936" cy="82443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Conector recto de flecha 16"/>
          <p:cNvCxnSpPr>
            <a:stCxn id="7" idx="1"/>
          </p:cNvCxnSpPr>
          <p:nvPr/>
        </p:nvCxnSpPr>
        <p:spPr>
          <a:xfrm flipH="1" flipV="1">
            <a:off x="3307080" y="3779521"/>
            <a:ext cx="1438118" cy="87703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Conector recto de flecha 20"/>
          <p:cNvCxnSpPr/>
          <p:nvPr/>
        </p:nvCxnSpPr>
        <p:spPr>
          <a:xfrm flipV="1">
            <a:off x="2834640" y="1546121"/>
            <a:ext cx="1598810" cy="72808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CuadroTexto 23"/>
          <p:cNvSpPr txBox="1"/>
          <p:nvPr/>
        </p:nvSpPr>
        <p:spPr>
          <a:xfrm>
            <a:off x="8562101" y="119556"/>
            <a:ext cx="32488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dirty="0" smtClean="0">
                <a:latin typeface="Aharoni" panose="02010803020104030203" pitchFamily="2" charset="-79"/>
                <a:cs typeface="Aharoni" panose="02010803020104030203" pitchFamily="2" charset="-79"/>
              </a:rPr>
              <a:t>PROCESO DE RESILIENCIA</a:t>
            </a:r>
            <a:endParaRPr lang="es-MX" sz="36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23049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4678680" y="160337"/>
            <a:ext cx="7513320" cy="384720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LAS UVAS DEBEN SER APLASTADAS PARA HACER EL VINO…</a:t>
            </a:r>
          </a:p>
          <a:p>
            <a:endParaRPr lang="es-MX" sz="20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LOS DIAMANTES SE FORMAN BAJO PRESION…</a:t>
            </a:r>
          </a:p>
          <a:p>
            <a:endParaRPr lang="es-MX" sz="20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LAS SEMILLAS CRECEN EN LA OSCURIDAD.</a:t>
            </a:r>
          </a:p>
          <a:p>
            <a:endParaRPr lang="es-MX" sz="20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LAS OSTRAS PARA FORMAR UNA PERLA TIENEN QUE SUFRIR UNA HERIDA…</a:t>
            </a:r>
          </a:p>
          <a:p>
            <a:endParaRPr lang="es-MX" sz="20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CADA VEZ QUE TE SIENTAS APLASTADO, BAJO PRESION O EN LA OSCURIDAD Y TUS HERIDAS DUELAN, ESTAS EN UN LUGAR PODEROSO DE TRANSFORMACION</a:t>
            </a: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</a:p>
        </p:txBody>
      </p:sp>
      <p:pic>
        <p:nvPicPr>
          <p:cNvPr id="4098" name="Picture 2" descr="Resultado de imagen de proceso de las uv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4678680" cy="2438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Resultado de imagen de PROCESO DE LOS DIAMANT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3" name="AutoShape 6" descr="Resultado de imagen de PROCESO DE LOS DIAMANTE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pic>
        <p:nvPicPr>
          <p:cNvPr id="4104" name="Picture 8" descr="Resultado de imagen de PROCESO DE LOS DIAMANT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08239"/>
            <a:ext cx="4678680" cy="2118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Resultado de imagen de semillas en la tierr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26281"/>
            <a:ext cx="4678680" cy="1828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8680" y="4007544"/>
            <a:ext cx="7513320" cy="2247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21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n para imagenes de personas con resilienc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355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8027315" y="2254210"/>
            <a:ext cx="3940246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">
              <a:avLst/>
            </a:prstTxWarp>
            <a:spAutoFit/>
          </a:bodyPr>
          <a:lstStyle/>
          <a:p>
            <a:pPr algn="ctr"/>
            <a:r>
              <a:rPr lang="es-ES" sz="5400" b="1" dirty="0" smtClean="0">
                <a:ln w="9525">
                  <a:solidFill>
                    <a:srgbClr val="FF0000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EL AVE FENIX</a:t>
            </a:r>
            <a:endParaRPr lang="es-ES" sz="5400" b="1" cap="none" spc="0" dirty="0">
              <a:ln w="9525">
                <a:solidFill>
                  <a:srgbClr val="FF0000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41804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271460" y="648653"/>
            <a:ext cx="1169193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LA RESILIENCIA NO GARANTIZA LLEGAR A SER LOS MEJORES, PERO SI…</a:t>
            </a:r>
          </a:p>
          <a:p>
            <a:endParaRPr lang="es-MX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LA RESILIENCIA NO ES UN ESTADO DE ANIMO, SINO….</a:t>
            </a:r>
          </a:p>
          <a:p>
            <a:endParaRPr lang="es-MX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DEBEMOS CONVERTIRNOS EN PROFESIONALES RESILIENTES…</a:t>
            </a:r>
          </a:p>
          <a:p>
            <a:endParaRPr lang="es-MX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LA RESILIENCIA ES LA CLAVE PARA…</a:t>
            </a:r>
            <a:endParaRPr lang="es-MX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507904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003634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s-E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5" name="Picture 7" descr="WhatsApp Image 2020-02-06 at 11">
            <a:extLst>
              <a:ext uri="{FF2B5EF4-FFF2-40B4-BE49-F238E27FC236}">
                <a16:creationId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6="http://schemas.microsoft.com/office/drawing/2014/main" xmlns:xdr="http://schemas.openxmlformats.org/drawingml/2006/spreadsheetDrawing" xmlns="" xmlns:w="http://schemas.openxmlformats.org/wordprocessingml/2006/main" xmlns:w10="urn:schemas-microsoft-com:office:word" xmlns:v="urn:schemas-microsoft-com:vml" xmlns:o="urn:schemas-microsoft-com:office:office" xmlns:lc="http://schemas.openxmlformats.org/drawingml/2006/lockedCanvas" id="{00000000-0008-0000-0000-00000400000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685"/>
          <a:stretch>
            <a:fillRect/>
          </a:stretch>
        </p:blipFill>
        <p:spPr bwMode="auto">
          <a:xfrm>
            <a:off x="342900" y="853420"/>
            <a:ext cx="4686300" cy="331406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/>
        </p:spPr>
      </p:pic>
      <p:pic>
        <p:nvPicPr>
          <p:cNvPr id="6" name="Imagen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840" y="1203960"/>
            <a:ext cx="5547361" cy="31578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7" name="Rectángulo 6"/>
          <p:cNvSpPr/>
          <p:nvPr/>
        </p:nvSpPr>
        <p:spPr>
          <a:xfrm>
            <a:off x="3800475" y="1781473"/>
            <a:ext cx="392607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ES" sz="5400" b="1" dirty="0" smtClean="0">
                <a:ln/>
                <a:solidFill>
                  <a:srgbClr val="002060"/>
                </a:solidFill>
              </a:rPr>
              <a:t>MUCHAS</a:t>
            </a:r>
          </a:p>
          <a:p>
            <a:pPr algn="ctr"/>
            <a:r>
              <a:rPr lang="es-ES" sz="5400" b="1" dirty="0" smtClean="0">
                <a:ln/>
                <a:solidFill>
                  <a:srgbClr val="002060"/>
                </a:solidFill>
              </a:rPr>
              <a:t>GRACIAS</a:t>
            </a:r>
            <a:endParaRPr lang="es-ES" sz="5400" b="1" cap="none" spc="0" dirty="0">
              <a:ln/>
              <a:solidFill>
                <a:srgbClr val="002060"/>
              </a:solidFill>
              <a:effectLst/>
            </a:endParaRPr>
          </a:p>
        </p:txBody>
      </p:sp>
      <p:pic>
        <p:nvPicPr>
          <p:cNvPr id="8" name="Picture 4" descr="HUSI sensible al duelo materno - HUS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6742" y="4576762"/>
            <a:ext cx="3486151" cy="228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491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657224" y="628650"/>
            <a:ext cx="10715625" cy="15430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RESILIENCIA:  SE EMPLEA EN METALURGIA Y EN INGENIERIA CIVIL,  PARA DESCRIBIR LA CAPACIDAD DE ALGUNOS MATERIALES  DE RECOBRAR SU FORMA ORIGINAL, DESPUES DE SER SOMETIDOS A UNA PRESION DEFORMADORA</a:t>
            </a:r>
            <a:r>
              <a:rPr lang="es-MX" dirty="0" smtClean="0"/>
              <a:t>.</a:t>
            </a:r>
            <a:endParaRPr lang="es-MX" dirty="0"/>
          </a:p>
        </p:txBody>
      </p:sp>
      <p:sp>
        <p:nvSpPr>
          <p:cNvPr id="7" name="Elipse 6"/>
          <p:cNvSpPr/>
          <p:nvPr/>
        </p:nvSpPr>
        <p:spPr>
          <a:xfrm>
            <a:off x="442913" y="2728913"/>
            <a:ext cx="5143500" cy="24145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ES LA TENDENCIA DE VOLVER AL ESTADO ORIGINAL,  EL DE TENER PODER DE RECUPERACION</a:t>
            </a: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8" name="Lágrima 7"/>
          <p:cNvSpPr/>
          <p:nvPr/>
        </p:nvSpPr>
        <p:spPr>
          <a:xfrm>
            <a:off x="6500813" y="2571750"/>
            <a:ext cx="5057775" cy="3386138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CARACTERISTICA SOCIAL DE AQUELLOS SUJETOS QUE A PESAR DE NACER Y VIVIR EN CONDICIONES DE ALTO RIESGO, SE DESARROLLAN  SANAMENTE</a:t>
            </a: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42977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de materiales resilientes ejempl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3" y="0"/>
            <a:ext cx="5232400" cy="5957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sultado de imagen de materiales resilient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0714" y="200025"/>
            <a:ext cx="6491286" cy="6015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073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esultado de imagen para imagenes de personas con resilienc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3657600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Resultado de imagen para imagenes de personas con resilienc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599" y="1"/>
            <a:ext cx="3800475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Resultado de imagen para imagenes de personas con resilienc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3143251"/>
            <a:ext cx="6402388" cy="3128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Resultado de imagen para imagenes de personas con resilienci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3107531"/>
            <a:ext cx="5729286" cy="3164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1" y="6307933"/>
            <a:ext cx="120300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UNA PERSONA RESILIENTE NACE O SE HACE</a:t>
            </a:r>
            <a:endParaRPr lang="es-MX" sz="4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4098" name="Picture 2" descr="Resultado de imagen de personajes resilientes famoso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0"/>
            <a:ext cx="4571999" cy="3107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023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contenido 6"/>
          <p:cNvSpPr>
            <a:spLocks noGrp="1"/>
          </p:cNvSpPr>
          <p:nvPr>
            <p:ph idx="4294967295"/>
          </p:nvPr>
        </p:nvSpPr>
        <p:spPr>
          <a:xfrm>
            <a:off x="4389120" y="331788"/>
            <a:ext cx="6988492" cy="5740400"/>
          </a:xfrm>
        </p:spPr>
        <p:txBody>
          <a:bodyPr>
            <a:noAutofit/>
          </a:bodyPr>
          <a:lstStyle/>
          <a:p>
            <a:pPr algn="ctr"/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ES LA CAPACIDAD DE HACER FRENTE A LAS ADVERSIDADES DE LA VIDA, TRANSFORMAR EL DOLOR EN FUERZA MOTORA PARA SUPERARSE Y SALIR FORTALECIDO DE ELLAS</a:t>
            </a:r>
            <a:r>
              <a:rPr lang="es-MX" sz="3200" dirty="0" smtClean="0"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</a:p>
          <a:p>
            <a:pPr algn="ctr"/>
            <a:endParaRPr lang="es-MX" sz="32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ctr"/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COMO SE PUEDE APRENDER LA RESILIENCIA?</a:t>
            </a:r>
          </a:p>
          <a:p>
            <a:pPr algn="ctr">
              <a:buFont typeface="Wingdings" panose="05000000000000000000" pitchFamily="2" charset="2"/>
              <a:buChar char="v"/>
            </a:pPr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FUENTE DE APEGO SEGURO</a:t>
            </a:r>
          </a:p>
          <a:p>
            <a:pPr algn="ctr">
              <a:buFont typeface="Wingdings" panose="05000000000000000000" pitchFamily="2" charset="2"/>
              <a:buChar char="v"/>
            </a:pPr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RELACIONES SOCIALES CONSTRUCTIVAS</a:t>
            </a:r>
          </a:p>
          <a:p>
            <a:pPr algn="ctr">
              <a:buFont typeface="Wingdings" panose="05000000000000000000" pitchFamily="2" charset="2"/>
              <a:buChar char="v"/>
            </a:pPr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AMBIENTE SANO</a:t>
            </a:r>
          </a:p>
        </p:txBody>
      </p:sp>
      <p:sp>
        <p:nvSpPr>
          <p:cNvPr id="9" name="Título 8"/>
          <p:cNvSpPr>
            <a:spLocks noGrp="1"/>
          </p:cNvSpPr>
          <p:nvPr>
            <p:ph type="title" idx="4294967295"/>
          </p:nvPr>
        </p:nvSpPr>
        <p:spPr>
          <a:xfrm>
            <a:off x="571500" y="908049"/>
            <a:ext cx="3200400" cy="2520951"/>
          </a:xfrm>
        </p:spPr>
        <p:txBody>
          <a:bodyPr>
            <a:normAutofit/>
          </a:bodyPr>
          <a:lstStyle/>
          <a:p>
            <a:pPr algn="ctr"/>
            <a:r>
              <a:rPr lang="es-MX" sz="4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RESILIENCIA</a:t>
            </a:r>
            <a:endParaRPr lang="es-MX" sz="4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125447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00050" y="1107697"/>
            <a:ext cx="6357937" cy="409342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endParaRPr lang="es-MX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s-MX" sz="240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CONSIDERAMOS COMO RESILIENTES:</a:t>
            </a:r>
          </a:p>
          <a:p>
            <a:endParaRPr lang="es-MX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s-MX" sz="24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es-MX" sz="240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PERSONAS QUE ENFRENTADAS A UN SUCESO TRAUMÁTICO NO EXPERIMENTAN SÍNTOMAS DISFUNCIONALES, NI VEN INTERRUMPIDO SU PROCESO VITAL, SINO QUE CONSIGUEN MANTENER UN EQUILIBRIO ESTABLE SIN QUE AFECTE A SU RENDIMIENTO Y A SU VIDA COTIDIANA </a:t>
            </a:r>
            <a:endParaRPr lang="es-MX" sz="2400" dirty="0">
              <a:solidFill>
                <a:srgbClr val="0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050" name="Picture 2" descr="Resultado de imagen de RESILIENC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49" y="293310"/>
            <a:ext cx="5072063" cy="5836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4988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Resultado de imagen para RESILIENCIA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3" y="214314"/>
            <a:ext cx="11730037" cy="60579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48433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Centro Teohua - RESILIENCIA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" y="243840"/>
            <a:ext cx="11948160" cy="595884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86184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14300" y="257175"/>
            <a:ext cx="11872913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 smtClean="0">
                <a:latin typeface="Aharoni" panose="02010803020104030203" pitchFamily="2" charset="-79"/>
                <a:cs typeface="Aharoni" panose="02010803020104030203" pitchFamily="2" charset="-79"/>
              </a:rPr>
              <a:t>FUENTES INTERACTIVAS DE LA RESILIENCIA</a:t>
            </a:r>
            <a:r>
              <a:rPr lang="es-MX" sz="3200" dirty="0" smtClean="0"/>
              <a:t>:</a:t>
            </a:r>
          </a:p>
          <a:p>
            <a:endParaRPr lang="es-MX" sz="3200" dirty="0"/>
          </a:p>
          <a:p>
            <a:pPr algn="just"/>
            <a:r>
              <a:rPr lang="es-MX" sz="2400" dirty="0" smtClean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A) YO TENGO. </a:t>
            </a:r>
          </a:p>
          <a:p>
            <a:pPr algn="just"/>
            <a:endParaRPr lang="es-MX" sz="24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PERSONAS ALREDEDOR EN QUIENES CONFÍO Y QUE ME QUIEREN INCONDICIONALMENTE.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PERSONAS QUE ME PONEN LÍMITES PARA QUE APRENDA A EVITAR LOS PELIGROS.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PERSONAS QUE ME MUESTRAN POR MEDIO DE SU CONDUCTA LA MANERA CORRECTA DE PROCEDER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PERSONAS QUE QUIEREN QUE APRENDA A DESENVOLVERME SOLO.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PERSONAS QUE ME AYUDAN CUANDO ESTOY ENFERMO O EN PELIGRO, O CUANDO NECESITO APRENDER </a:t>
            </a:r>
          </a:p>
          <a:p>
            <a:pPr algn="just"/>
            <a:endParaRPr lang="es-MX" sz="20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es-MX" dirty="0" smtClean="0"/>
          </a:p>
          <a:p>
            <a:endParaRPr lang="es-MX" dirty="0"/>
          </a:p>
          <a:p>
            <a:endParaRPr lang="es-MX" dirty="0" smtClean="0"/>
          </a:p>
          <a:p>
            <a:endParaRPr lang="es-MX" dirty="0"/>
          </a:p>
          <a:p>
            <a:endParaRPr lang="es-MX" dirty="0" smtClean="0"/>
          </a:p>
          <a:p>
            <a:r>
              <a:rPr lang="es-MX" dirty="0" smtClean="0"/>
              <a:t>YO PUEDO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737783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ción">
  <a:themeElements>
    <a:clrScheme name="Retrospección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ció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ció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585</TotalTime>
  <Words>643</Words>
  <Application>Microsoft Office PowerPoint</Application>
  <PresentationFormat>Panorámica</PresentationFormat>
  <Paragraphs>105</Paragraphs>
  <Slides>19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5" baseType="lpstr">
      <vt:lpstr>Aharoni</vt:lpstr>
      <vt:lpstr>Arial</vt:lpstr>
      <vt:lpstr>Calibri</vt:lpstr>
      <vt:lpstr>Calibri Light</vt:lpstr>
      <vt:lpstr>Wingdings</vt:lpstr>
      <vt:lpstr>Retrospección</vt:lpstr>
      <vt:lpstr>RESILIENCIA</vt:lpstr>
      <vt:lpstr>Presentación de PowerPoint</vt:lpstr>
      <vt:lpstr>Presentación de PowerPoint</vt:lpstr>
      <vt:lpstr>Presentación de PowerPoint</vt:lpstr>
      <vt:lpstr>RESILIENCIA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PERSONA RESILIENTE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RESILIENCIA</dc:title>
  <dc:creator>tita</dc:creator>
  <cp:lastModifiedBy>tita</cp:lastModifiedBy>
  <cp:revision>49</cp:revision>
  <dcterms:created xsi:type="dcterms:W3CDTF">2019-11-15T01:33:45Z</dcterms:created>
  <dcterms:modified xsi:type="dcterms:W3CDTF">2021-09-09T16:43:47Z</dcterms:modified>
</cp:coreProperties>
</file>