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72" r:id="rId16"/>
    <p:sldId id="269" r:id="rId17"/>
    <p:sldId id="271"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49401-5175-48C2-860F-939D54D9AE34}" type="datetimeFigureOut">
              <a:rPr lang="es-MX" smtClean="0"/>
              <a:t>25/11/2021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BE78D-2B4A-4AA4-BBAF-48ABE88BE1A6}" type="slidenum">
              <a:rPr lang="es-MX" smtClean="0"/>
              <a:t>‹Nº›</a:t>
            </a:fld>
            <a:endParaRPr lang="es-MX"/>
          </a:p>
        </p:txBody>
      </p:sp>
    </p:spTree>
    <p:extLst>
      <p:ext uri="{BB962C8B-B14F-4D97-AF65-F5344CB8AC3E}">
        <p14:creationId xmlns:p14="http://schemas.microsoft.com/office/powerpoint/2010/main" val="3239839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47CBE78D-2B4A-4AA4-BBAF-48ABE88BE1A6}" type="slidenum">
              <a:rPr lang="es-MX" smtClean="0"/>
              <a:t>4</a:t>
            </a:fld>
            <a:endParaRPr lang="es-MX"/>
          </a:p>
        </p:txBody>
      </p:sp>
    </p:spTree>
    <p:extLst>
      <p:ext uri="{BB962C8B-B14F-4D97-AF65-F5344CB8AC3E}">
        <p14:creationId xmlns:p14="http://schemas.microsoft.com/office/powerpoint/2010/main" val="305219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9D1192B-C070-4E12-B40C-903710CCE23A}" type="datetimeFigureOut">
              <a:rPr lang="es-MX" smtClean="0"/>
              <a:t>25/11/2021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87E56C5-61DC-4E0A-87A6-4388EFE439EA}" type="slidenum">
              <a:rPr lang="es-MX" smtClean="0"/>
              <a:t>‹Nº›</a:t>
            </a:fld>
            <a:endParaRPr lang="es-MX"/>
          </a:p>
        </p:txBody>
      </p:sp>
    </p:spTree>
    <p:extLst>
      <p:ext uri="{BB962C8B-B14F-4D97-AF65-F5344CB8AC3E}">
        <p14:creationId xmlns:p14="http://schemas.microsoft.com/office/powerpoint/2010/main" val="88679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9D1192B-C070-4E12-B40C-903710CCE23A}" type="datetimeFigureOut">
              <a:rPr lang="es-MX" smtClean="0"/>
              <a:t>25/11/2021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87E56C5-61DC-4E0A-87A6-4388EFE439EA}" type="slidenum">
              <a:rPr lang="es-MX" smtClean="0"/>
              <a:t>‹Nº›</a:t>
            </a:fld>
            <a:endParaRPr lang="es-MX"/>
          </a:p>
        </p:txBody>
      </p:sp>
    </p:spTree>
    <p:extLst>
      <p:ext uri="{BB962C8B-B14F-4D97-AF65-F5344CB8AC3E}">
        <p14:creationId xmlns:p14="http://schemas.microsoft.com/office/powerpoint/2010/main" val="66208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9D1192B-C070-4E12-B40C-903710CCE23A}" type="datetimeFigureOut">
              <a:rPr lang="es-MX" smtClean="0"/>
              <a:t>25/11/2021</a:t>
            </a:fld>
            <a:endParaRPr lang="es-MX"/>
          </a:p>
        </p:txBody>
      </p:sp>
      <p:sp>
        <p:nvSpPr>
          <p:cNvPr id="5" name="Footer Placeholder 4"/>
          <p:cNvSpPr>
            <a:spLocks noGrp="1"/>
          </p:cNvSpPr>
          <p:nvPr>
            <p:ph type="ftr" sz="quarter" idx="11"/>
          </p:nvPr>
        </p:nvSpPr>
        <p:spPr>
          <a:xfrm>
            <a:off x="3776135" y="6422854"/>
            <a:ext cx="4279669" cy="365125"/>
          </a:xfrm>
        </p:spPr>
        <p:txBody>
          <a:bodyPr/>
          <a:lstStyle/>
          <a:p>
            <a:endParaRPr lang="es-MX"/>
          </a:p>
        </p:txBody>
      </p:sp>
      <p:sp>
        <p:nvSpPr>
          <p:cNvPr id="6" name="Slide Number Placeholder 5"/>
          <p:cNvSpPr>
            <a:spLocks noGrp="1"/>
          </p:cNvSpPr>
          <p:nvPr>
            <p:ph type="sldNum" sz="quarter" idx="12"/>
          </p:nvPr>
        </p:nvSpPr>
        <p:spPr>
          <a:xfrm>
            <a:off x="8073048" y="6422854"/>
            <a:ext cx="879759" cy="365125"/>
          </a:xfrm>
        </p:spPr>
        <p:txBody>
          <a:bodyPr/>
          <a:lstStyle/>
          <a:p>
            <a:fld id="{287E56C5-61DC-4E0A-87A6-4388EFE439EA}" type="slidenum">
              <a:rPr lang="es-MX" smtClean="0"/>
              <a:t>‹Nº›</a:t>
            </a:fld>
            <a:endParaRPr lang="es-MX"/>
          </a:p>
        </p:txBody>
      </p:sp>
    </p:spTree>
    <p:extLst>
      <p:ext uri="{BB962C8B-B14F-4D97-AF65-F5344CB8AC3E}">
        <p14:creationId xmlns:p14="http://schemas.microsoft.com/office/powerpoint/2010/main" val="225761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9D1192B-C070-4E12-B40C-903710CCE23A}" type="datetimeFigureOut">
              <a:rPr lang="es-MX" smtClean="0"/>
              <a:t>25/11/2021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87E56C5-61DC-4E0A-87A6-4388EFE439EA}" type="slidenum">
              <a:rPr lang="es-MX" smtClean="0"/>
              <a:t>‹Nº›</a:t>
            </a:fld>
            <a:endParaRPr lang="es-MX"/>
          </a:p>
        </p:txBody>
      </p:sp>
    </p:spTree>
    <p:extLst>
      <p:ext uri="{BB962C8B-B14F-4D97-AF65-F5344CB8AC3E}">
        <p14:creationId xmlns:p14="http://schemas.microsoft.com/office/powerpoint/2010/main" val="69127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solidFill>
                  <a:schemeClr val="tx2"/>
                </a:solidFill>
              </a:defRPr>
            </a:lvl1pPr>
          </a:lstStyle>
          <a:p>
            <a:fld id="{69D1192B-C070-4E12-B40C-903710CCE23A}" type="datetimeFigureOut">
              <a:rPr lang="es-MX" smtClean="0"/>
              <a:t>25/11/2021</a:t>
            </a:fld>
            <a:endParaRPr lang="es-MX"/>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87E56C5-61DC-4E0A-87A6-4388EFE439EA}" type="slidenum">
              <a:rPr lang="es-MX" smtClean="0"/>
              <a:t>‹Nº›</a:t>
            </a:fld>
            <a:endParaRPr lang="es-MX"/>
          </a:p>
        </p:txBody>
      </p:sp>
    </p:spTree>
    <p:extLst>
      <p:ext uri="{BB962C8B-B14F-4D97-AF65-F5344CB8AC3E}">
        <p14:creationId xmlns:p14="http://schemas.microsoft.com/office/powerpoint/2010/main" val="166076772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9D1192B-C070-4E12-B40C-903710CCE23A}" type="datetimeFigureOut">
              <a:rPr lang="es-MX" smtClean="0"/>
              <a:t>25/11/2021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87E56C5-61DC-4E0A-87A6-4388EFE439EA}" type="slidenum">
              <a:rPr lang="es-MX" smtClean="0"/>
              <a:t>‹Nº›</a:t>
            </a:fld>
            <a:endParaRPr lang="es-MX"/>
          </a:p>
        </p:txBody>
      </p:sp>
    </p:spTree>
    <p:extLst>
      <p:ext uri="{BB962C8B-B14F-4D97-AF65-F5344CB8AC3E}">
        <p14:creationId xmlns:p14="http://schemas.microsoft.com/office/powerpoint/2010/main" val="155178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9D1192B-C070-4E12-B40C-903710CCE23A}" type="datetimeFigureOut">
              <a:rPr lang="es-MX" smtClean="0"/>
              <a:t>25/11/2021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87E56C5-61DC-4E0A-87A6-4388EFE439EA}" type="slidenum">
              <a:rPr lang="es-MX" smtClean="0"/>
              <a:t>‹Nº›</a:t>
            </a:fld>
            <a:endParaRPr lang="es-MX"/>
          </a:p>
        </p:txBody>
      </p:sp>
    </p:spTree>
    <p:extLst>
      <p:ext uri="{BB962C8B-B14F-4D97-AF65-F5344CB8AC3E}">
        <p14:creationId xmlns:p14="http://schemas.microsoft.com/office/powerpoint/2010/main" val="145224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9D1192B-C070-4E12-B40C-903710CCE23A}" type="datetimeFigureOut">
              <a:rPr lang="es-MX" smtClean="0"/>
              <a:t>25/11/2021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87E56C5-61DC-4E0A-87A6-4388EFE439EA}" type="slidenum">
              <a:rPr lang="es-MX" smtClean="0"/>
              <a:t>‹Nº›</a:t>
            </a:fld>
            <a:endParaRPr lang="es-MX"/>
          </a:p>
        </p:txBody>
      </p:sp>
    </p:spTree>
    <p:extLst>
      <p:ext uri="{BB962C8B-B14F-4D97-AF65-F5344CB8AC3E}">
        <p14:creationId xmlns:p14="http://schemas.microsoft.com/office/powerpoint/2010/main" val="250308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1192B-C070-4E12-B40C-903710CCE23A}" type="datetimeFigureOut">
              <a:rPr lang="es-MX" smtClean="0"/>
              <a:t>25/11/2021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87E56C5-61DC-4E0A-87A6-4388EFE439EA}" type="slidenum">
              <a:rPr lang="es-MX" smtClean="0"/>
              <a:t>‹Nº›</a:t>
            </a:fld>
            <a:endParaRPr lang="es-MX"/>
          </a:p>
        </p:txBody>
      </p:sp>
    </p:spTree>
    <p:extLst>
      <p:ext uri="{BB962C8B-B14F-4D97-AF65-F5344CB8AC3E}">
        <p14:creationId xmlns:p14="http://schemas.microsoft.com/office/powerpoint/2010/main" val="142891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9D1192B-C070-4E12-B40C-903710CCE23A}" type="datetimeFigureOut">
              <a:rPr lang="es-MX" smtClean="0"/>
              <a:t>25/11/2021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87E56C5-61DC-4E0A-87A6-4388EFE439EA}" type="slidenum">
              <a:rPr lang="es-MX" smtClean="0"/>
              <a:t>‹Nº›</a:t>
            </a:fld>
            <a:endParaRPr lang="es-MX"/>
          </a:p>
        </p:txBody>
      </p:sp>
    </p:spTree>
    <p:extLst>
      <p:ext uri="{BB962C8B-B14F-4D97-AF65-F5344CB8AC3E}">
        <p14:creationId xmlns:p14="http://schemas.microsoft.com/office/powerpoint/2010/main" val="272063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9D1192B-C070-4E12-B40C-903710CCE23A}" type="datetimeFigureOut">
              <a:rPr lang="es-MX" smtClean="0"/>
              <a:t>25/11/2021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87E56C5-61DC-4E0A-87A6-4388EFE439EA}" type="slidenum">
              <a:rPr lang="es-MX" smtClean="0"/>
              <a:t>‹Nº›</a:t>
            </a:fld>
            <a:endParaRPr lang="es-MX"/>
          </a:p>
        </p:txBody>
      </p:sp>
    </p:spTree>
    <p:extLst>
      <p:ext uri="{BB962C8B-B14F-4D97-AF65-F5344CB8AC3E}">
        <p14:creationId xmlns:p14="http://schemas.microsoft.com/office/powerpoint/2010/main" val="428466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9D1192B-C070-4E12-B40C-903710CCE23A}" type="datetimeFigureOut">
              <a:rPr lang="es-MX" smtClean="0"/>
              <a:t>25/11/2021</a:t>
            </a:fld>
            <a:endParaRPr lang="es-MX"/>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s-MX"/>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287E56C5-61DC-4E0A-87A6-4388EFE439EA}" type="slidenum">
              <a:rPr lang="es-MX" smtClean="0"/>
              <a:t>‹Nº›</a:t>
            </a:fld>
            <a:endParaRPr lang="es-MX"/>
          </a:p>
        </p:txBody>
      </p:sp>
    </p:spTree>
    <p:extLst>
      <p:ext uri="{BB962C8B-B14F-4D97-AF65-F5344CB8AC3E}">
        <p14:creationId xmlns:p14="http://schemas.microsoft.com/office/powerpoint/2010/main" val="23922633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strés: Síntomas, Tratamientos, Qué es, e Inform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68" y="0"/>
            <a:ext cx="12063411" cy="6858000"/>
          </a:xfrm>
          <a:prstGeom prst="roundRect">
            <a:avLst>
              <a:gd name="adj" fmla="val 4167"/>
            </a:avLst>
          </a:prstGeom>
          <a:solidFill>
            <a:srgbClr val="FFFFFF"/>
          </a:solidFill>
          <a:ln w="76200" cap="sq">
            <a:solidFill>
              <a:schemeClr val="accent4">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Rectángulo 4"/>
          <p:cNvSpPr/>
          <p:nvPr/>
        </p:nvSpPr>
        <p:spPr>
          <a:xfrm>
            <a:off x="1121681" y="4481342"/>
            <a:ext cx="10077223" cy="1323439"/>
          </a:xfrm>
          <a:prstGeom prst="rect">
            <a:avLst/>
          </a:prstGeom>
          <a:noFill/>
        </p:spPr>
        <p:txBody>
          <a:bodyPr wrap="square" lIns="91440" tIns="45720" rIns="91440" bIns="45720">
            <a:spAutoFit/>
            <a:scene3d>
              <a:camera prst="isometricOffAxis1Right"/>
              <a:lightRig rig="threePt" dir="t"/>
            </a:scene3d>
          </a:bodyPr>
          <a:lstStyle/>
          <a:p>
            <a:pPr algn="ctr"/>
            <a:r>
              <a:rPr lang="es-ES" sz="8000" b="1" dirty="0" smtClean="0">
                <a:ln w="12700" cmpd="sng">
                  <a:solidFill>
                    <a:schemeClr val="accent4">
                      <a:lumMod val="60000"/>
                      <a:lumOff val="40000"/>
                    </a:schemeClr>
                  </a:solidFill>
                  <a:prstDash val="solid"/>
                </a:ln>
                <a:solidFill>
                  <a:schemeClr val="accent4">
                    <a:lumMod val="75000"/>
                  </a:schemeClr>
                </a:solidFill>
                <a:effectLst>
                  <a:glow rad="228600">
                    <a:schemeClr val="accent4">
                      <a:satMod val="175000"/>
                      <a:alpha val="40000"/>
                    </a:schemeClr>
                  </a:glow>
                </a:effectLst>
              </a:rPr>
              <a:t>MANEJO DEL ESTRES</a:t>
            </a:r>
            <a:endParaRPr lang="es-ES" sz="8000" b="1" dirty="0">
              <a:ln w="12700" cmpd="sng">
                <a:solidFill>
                  <a:schemeClr val="accent4">
                    <a:lumMod val="60000"/>
                    <a:lumOff val="40000"/>
                  </a:schemeClr>
                </a:solidFill>
                <a:prstDash val="solid"/>
              </a:ln>
              <a:solidFill>
                <a:schemeClr val="accent4">
                  <a:lumMod val="75000"/>
                </a:schemeClr>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139695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8615" y="338435"/>
            <a:ext cx="10197600" cy="830997"/>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solidFill>
              </a:rPr>
              <a:t>CUATRO DIMENSIONES DEL ESTRES</a:t>
            </a:r>
            <a:endParaRPr lang="es-ES" sz="4800" b="1" cap="none" spc="0" dirty="0">
              <a:ln/>
              <a:solidFill>
                <a:schemeClr val="accent4"/>
              </a:solidFill>
              <a:effectLst/>
            </a:endParaRPr>
          </a:p>
        </p:txBody>
      </p:sp>
      <p:sp>
        <p:nvSpPr>
          <p:cNvPr id="3" name="Rectángulo 2"/>
          <p:cNvSpPr/>
          <p:nvPr/>
        </p:nvSpPr>
        <p:spPr>
          <a:xfrm>
            <a:off x="459546" y="1815584"/>
            <a:ext cx="4237057" cy="523220"/>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lgn="just"/>
            <a:r>
              <a:rPr lang="es-MX" sz="2800" b="1" dirty="0">
                <a:solidFill>
                  <a:schemeClr val="bg1"/>
                </a:solidFill>
                <a:latin typeface="Aharoni" panose="02010803020104030203" pitchFamily="2" charset="-79"/>
                <a:ea typeface="Calibri" panose="020F0502020204030204" pitchFamily="34" charset="0"/>
                <a:cs typeface="Aharoni" panose="02010803020104030203" pitchFamily="2" charset="-79"/>
              </a:rPr>
              <a:t>DIMENSION ESPIRITUAL</a:t>
            </a:r>
            <a:endParaRPr lang="es-MX" sz="2800" dirty="0">
              <a:solidFill>
                <a:schemeClr val="bg1"/>
              </a:solidFill>
              <a:latin typeface="Aharoni" panose="02010803020104030203" pitchFamily="2" charset="-79"/>
              <a:cs typeface="Aharoni" panose="02010803020104030203" pitchFamily="2" charset="-79"/>
            </a:endParaRPr>
          </a:p>
        </p:txBody>
      </p:sp>
      <p:sp>
        <p:nvSpPr>
          <p:cNvPr id="4" name="Rectángulo 3"/>
          <p:cNvSpPr/>
          <p:nvPr/>
        </p:nvSpPr>
        <p:spPr>
          <a:xfrm>
            <a:off x="5400674" y="1500098"/>
            <a:ext cx="5414963"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AL HACER FRENTE AL ESTRÉS Y LOS SUFRIMIENTOS QUE LA VIDA NOS TRAE INEVITABLEMENTE, LA DIMENSIÓN ESPIRITUAL ES LA MÁS IMPORTANTE DE TODAS</a:t>
            </a:r>
            <a:endParaRPr lang="es-MX" sz="2400" dirty="0">
              <a:solidFill>
                <a:schemeClr val="bg1"/>
              </a:solidFill>
              <a:latin typeface="Aharoni" panose="02010803020104030203" pitchFamily="2" charset="-79"/>
              <a:cs typeface="Aharoni" panose="02010803020104030203" pitchFamily="2" charset="-79"/>
            </a:endParaRPr>
          </a:p>
        </p:txBody>
      </p:sp>
      <p:pic>
        <p:nvPicPr>
          <p:cNvPr id="1026" name="Picture 2" descr="dimension comunicativa — Dimensión Espirit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46" y="2712482"/>
            <a:ext cx="4762500" cy="3571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Rectángulo 4"/>
          <p:cNvSpPr/>
          <p:nvPr/>
        </p:nvSpPr>
        <p:spPr>
          <a:xfrm>
            <a:off x="5578776" y="3769756"/>
            <a:ext cx="4573688" cy="461665"/>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just"/>
            <a:r>
              <a:rPr lang="es-MX" sz="2400" b="1" dirty="0">
                <a:solidFill>
                  <a:schemeClr val="bg1"/>
                </a:solidFill>
                <a:latin typeface="Aharoni" panose="02010803020104030203" pitchFamily="2" charset="-79"/>
                <a:ea typeface="Calibri" panose="020F0502020204030204" pitchFamily="34" charset="0"/>
                <a:cs typeface="Aharoni" panose="02010803020104030203" pitchFamily="2" charset="-79"/>
              </a:rPr>
              <a:t>ORACION Y CONTEMPLACION</a:t>
            </a:r>
            <a:endParaRPr lang="es-MX" sz="2400" b="1" dirty="0">
              <a:solidFill>
                <a:schemeClr val="bg1"/>
              </a:solidFill>
              <a:latin typeface="Aharoni" panose="02010803020104030203" pitchFamily="2" charset="-79"/>
              <a:cs typeface="Aharoni" panose="02010803020104030203" pitchFamily="2" charset="-79"/>
            </a:endParaRPr>
          </a:p>
        </p:txBody>
      </p:sp>
      <p:sp>
        <p:nvSpPr>
          <p:cNvPr id="6" name="Rectángulo 5"/>
          <p:cNvSpPr/>
          <p:nvPr/>
        </p:nvSpPr>
        <p:spPr>
          <a:xfrm>
            <a:off x="5678729" y="4414836"/>
            <a:ext cx="2066591"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MEDITACION</a:t>
            </a:r>
            <a:endParaRPr lang="es-MX" sz="2400" dirty="0">
              <a:solidFill>
                <a:schemeClr val="bg1"/>
              </a:solidFill>
              <a:latin typeface="Aharoni" panose="02010803020104030203" pitchFamily="2" charset="-79"/>
              <a:cs typeface="Aharoni" panose="02010803020104030203" pitchFamily="2" charset="-79"/>
            </a:endParaRPr>
          </a:p>
        </p:txBody>
      </p:sp>
      <p:sp>
        <p:nvSpPr>
          <p:cNvPr id="7" name="Rectángulo 6"/>
          <p:cNvSpPr/>
          <p:nvPr/>
        </p:nvSpPr>
        <p:spPr>
          <a:xfrm>
            <a:off x="5678729" y="5041299"/>
            <a:ext cx="1805302"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
            <a:r>
              <a:rPr lang="es-MX" sz="2400" dirty="0">
                <a:latin typeface="Aharoni" panose="02010803020104030203" pitchFamily="2" charset="-79"/>
                <a:ea typeface="Calibri" panose="020F0502020204030204" pitchFamily="34" charset="0"/>
                <a:cs typeface="Aharoni" panose="02010803020104030203" pitchFamily="2" charset="-79"/>
              </a:rPr>
              <a:t>EL PERDON</a:t>
            </a:r>
            <a:endParaRPr lang="es-MX" sz="2400" dirty="0">
              <a:latin typeface="Aharoni" panose="02010803020104030203" pitchFamily="2" charset="-79"/>
              <a:cs typeface="Aharoni" panose="02010803020104030203" pitchFamily="2" charset="-79"/>
            </a:endParaRPr>
          </a:p>
        </p:txBody>
      </p:sp>
      <p:sp>
        <p:nvSpPr>
          <p:cNvPr id="8" name="Rectángulo 7"/>
          <p:cNvSpPr/>
          <p:nvPr/>
        </p:nvSpPr>
        <p:spPr>
          <a:xfrm>
            <a:off x="5768272" y="5667762"/>
            <a:ext cx="931665" cy="46166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LA FE</a:t>
            </a:r>
            <a:endParaRPr lang="es-MX" sz="2400" dirty="0">
              <a:solidFill>
                <a:schemeClr val="bg1"/>
              </a:solidFill>
              <a:latin typeface="Aharoni" panose="02010803020104030203" pitchFamily="2" charset="-79"/>
              <a:cs typeface="Aharoni" panose="02010803020104030203" pitchFamily="2" charset="-79"/>
            </a:endParaRPr>
          </a:p>
        </p:txBody>
      </p:sp>
      <p:pic>
        <p:nvPicPr>
          <p:cNvPr id="1028" name="Picture 4" descr="Dimensión espiritual o trascendente - Las dimensiones del desarrollo hum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1546" y="4545699"/>
            <a:ext cx="3376612" cy="18954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776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2650" y="801171"/>
            <a:ext cx="4229043"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just"/>
            <a:r>
              <a:rPr lang="es-MX" sz="3200" b="1" dirty="0">
                <a:solidFill>
                  <a:schemeClr val="bg1"/>
                </a:solidFill>
                <a:latin typeface="Aharoni" panose="02010803020104030203" pitchFamily="2" charset="-79"/>
                <a:ea typeface="Calibri" panose="020F0502020204030204" pitchFamily="34" charset="0"/>
                <a:cs typeface="Aharoni" panose="02010803020104030203" pitchFamily="2" charset="-79"/>
              </a:rPr>
              <a:t>DIMENSION MENTAL</a:t>
            </a:r>
            <a:endParaRPr lang="es-MX" sz="3200" dirty="0">
              <a:solidFill>
                <a:schemeClr val="bg1"/>
              </a:solidFill>
              <a:latin typeface="Aharoni" panose="02010803020104030203" pitchFamily="2" charset="-79"/>
              <a:cs typeface="Aharoni" panose="02010803020104030203" pitchFamily="2" charset="-79"/>
            </a:endParaRPr>
          </a:p>
        </p:txBody>
      </p:sp>
      <p:sp>
        <p:nvSpPr>
          <p:cNvPr id="3" name="Rectángulo 2"/>
          <p:cNvSpPr/>
          <p:nvPr/>
        </p:nvSpPr>
        <p:spPr>
          <a:xfrm>
            <a:off x="5104687" y="231784"/>
            <a:ext cx="6096000" cy="230832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LA MENTE PUEDE TRABAJAR A FAVOR O EN CONTRA DE NOSOTROS. SI PERMANECEMOS PASIVOS CUANDO PADECEMOS ESTRÉS, NOS CONVERTIMOS EN VÍCTIMAS DE LOS ESTADOS ADRENALÍNICOS</a:t>
            </a:r>
            <a:endParaRPr lang="es-MX" sz="2400" dirty="0">
              <a:solidFill>
                <a:schemeClr val="bg1"/>
              </a:solidFill>
              <a:latin typeface="Aharoni" panose="02010803020104030203" pitchFamily="2" charset="-79"/>
              <a:cs typeface="Aharoni" panose="02010803020104030203" pitchFamily="2" charset="-79"/>
            </a:endParaRPr>
          </a:p>
        </p:txBody>
      </p:sp>
      <p:sp>
        <p:nvSpPr>
          <p:cNvPr id="4" name="Rectángulo 3"/>
          <p:cNvSpPr/>
          <p:nvPr/>
        </p:nvSpPr>
        <p:spPr>
          <a:xfrm>
            <a:off x="540006" y="2086986"/>
            <a:ext cx="254108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VISUALIZACION</a:t>
            </a:r>
            <a:endParaRPr lang="es-MX" sz="2400" dirty="0">
              <a:solidFill>
                <a:schemeClr val="bg1"/>
              </a:solidFill>
              <a:latin typeface="Aharoni" panose="02010803020104030203" pitchFamily="2" charset="-79"/>
              <a:cs typeface="Aharoni" panose="02010803020104030203" pitchFamily="2" charset="-79"/>
            </a:endParaRPr>
          </a:p>
        </p:txBody>
      </p:sp>
      <p:sp>
        <p:nvSpPr>
          <p:cNvPr id="5" name="Rectángulo 4"/>
          <p:cNvSpPr/>
          <p:nvPr/>
        </p:nvSpPr>
        <p:spPr>
          <a:xfrm>
            <a:off x="493152" y="3015674"/>
            <a:ext cx="4520789" cy="46166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ENTRENAMIENTO AUTÓGENO</a:t>
            </a:r>
            <a:endParaRPr lang="es-MX" sz="2400" dirty="0">
              <a:solidFill>
                <a:schemeClr val="bg1"/>
              </a:solidFill>
              <a:latin typeface="Aharoni" panose="02010803020104030203" pitchFamily="2" charset="-79"/>
              <a:cs typeface="Aharoni" panose="02010803020104030203" pitchFamily="2" charset="-79"/>
            </a:endParaRPr>
          </a:p>
        </p:txBody>
      </p:sp>
      <p:sp>
        <p:nvSpPr>
          <p:cNvPr id="6" name="Rectángulo 5"/>
          <p:cNvSpPr/>
          <p:nvPr/>
        </p:nvSpPr>
        <p:spPr>
          <a:xfrm>
            <a:off x="540006" y="4011364"/>
            <a:ext cx="324326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DISCURSO ANTERIOR</a:t>
            </a:r>
            <a:endParaRPr lang="es-MX" sz="2400" dirty="0">
              <a:solidFill>
                <a:schemeClr val="bg1"/>
              </a:solidFill>
              <a:latin typeface="Aharoni" panose="02010803020104030203" pitchFamily="2" charset="-79"/>
              <a:cs typeface="Aharoni" panose="02010803020104030203" pitchFamily="2" charset="-79"/>
            </a:endParaRPr>
          </a:p>
        </p:txBody>
      </p:sp>
      <p:sp>
        <p:nvSpPr>
          <p:cNvPr id="7" name="Rectángulo 6"/>
          <p:cNvSpPr/>
          <p:nvPr/>
        </p:nvSpPr>
        <p:spPr>
          <a:xfrm>
            <a:off x="540006" y="5107067"/>
            <a:ext cx="3514104"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UN VIAJE PLACENTERO</a:t>
            </a:r>
            <a:endParaRPr lang="es-MX" sz="2400" dirty="0">
              <a:solidFill>
                <a:schemeClr val="bg1"/>
              </a:solidFill>
              <a:latin typeface="Aharoni" panose="02010803020104030203" pitchFamily="2" charset="-79"/>
              <a:cs typeface="Aharoni" panose="02010803020104030203" pitchFamily="2" charset="-79"/>
            </a:endParaRPr>
          </a:p>
        </p:txBody>
      </p:sp>
      <p:sp>
        <p:nvSpPr>
          <p:cNvPr id="8" name="Rectángulo 7"/>
          <p:cNvSpPr/>
          <p:nvPr/>
        </p:nvSpPr>
        <p:spPr>
          <a:xfrm>
            <a:off x="583864" y="6018104"/>
            <a:ext cx="3153427"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CAMBIAR EL MARCO</a:t>
            </a:r>
            <a:endParaRPr lang="es-MX" sz="2400" dirty="0">
              <a:solidFill>
                <a:schemeClr val="bg1"/>
              </a:solidFill>
              <a:latin typeface="Aharoni" panose="02010803020104030203" pitchFamily="2" charset="-79"/>
              <a:cs typeface="Aharoni" panose="02010803020104030203" pitchFamily="2" charset="-79"/>
            </a:endParaRPr>
          </a:p>
        </p:txBody>
      </p:sp>
      <p:pic>
        <p:nvPicPr>
          <p:cNvPr id="2050" name="Picture 2" descr="Explicando qué es la &amp;quot;Mental Fitness&am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3015674"/>
            <a:ext cx="5557124" cy="3464095"/>
          </a:xfrm>
          <a:prstGeom prst="roundRect">
            <a:avLst>
              <a:gd name="adj" fmla="val 4167"/>
            </a:avLst>
          </a:prstGeom>
          <a:solidFill>
            <a:srgbClr val="FFFFFF"/>
          </a:solidFill>
          <a:ln w="76200" cap="sq">
            <a:solidFill>
              <a:schemeClr val="accent4">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081214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9157" y="939612"/>
            <a:ext cx="4466287"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MX" sz="2800" dirty="0">
                <a:ln w="0"/>
                <a:solidFill>
                  <a:schemeClr val="bg1"/>
                </a:solidFill>
                <a:effectLst>
                  <a:reflection blurRad="6350" stA="53000" endA="300" endPos="35500" dir="5400000" sy="-90000" algn="bl" rotWithShape="0"/>
                </a:effectLst>
                <a:latin typeface="Aharoni" panose="02010803020104030203" pitchFamily="2" charset="-79"/>
                <a:ea typeface="Calibri" panose="020F0502020204030204" pitchFamily="34" charset="0"/>
                <a:cs typeface="Aharoni" panose="02010803020104030203" pitchFamily="2" charset="-79"/>
              </a:rPr>
              <a:t>DIMENSION EMOCIONAL</a:t>
            </a:r>
            <a:endParaRPr lang="es-MX" sz="2800" dirty="0">
              <a:ln w="0"/>
              <a:solidFill>
                <a:schemeClr val="bg1"/>
              </a:solidFill>
              <a:effectLst>
                <a:reflection blurRad="6350" stA="53000" endA="300" endPos="35500" dir="5400000" sy="-90000" algn="bl" rotWithShape="0"/>
              </a:effectLst>
              <a:latin typeface="Aharoni" panose="02010803020104030203" pitchFamily="2" charset="-79"/>
              <a:cs typeface="Aharoni" panose="02010803020104030203" pitchFamily="2" charset="-79"/>
            </a:endParaRPr>
          </a:p>
        </p:txBody>
      </p:sp>
      <p:sp>
        <p:nvSpPr>
          <p:cNvPr id="3" name="Rectángulo 2"/>
          <p:cNvSpPr/>
          <p:nvPr/>
        </p:nvSpPr>
        <p:spPr>
          <a:xfrm>
            <a:off x="5129213" y="308670"/>
            <a:ext cx="6815137"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SI GESTIONAS MAL TUS EMOCIONES, ABRES LA PUERTA A UN MONTÓN DE TRASTORNOS DE EQUILIBRIO. CANALIZAR Y EXPRESAR CREATIVAMENTE LAS EMOCIONES DESEMPEÑA UNA FUNCIÓN ESENCIAL PARA EL BIENESTAR EMOCIONAL</a:t>
            </a:r>
            <a:endParaRPr lang="es-MX" sz="2400" dirty="0">
              <a:solidFill>
                <a:schemeClr val="bg1"/>
              </a:solidFill>
              <a:latin typeface="Aharoni" panose="02010803020104030203" pitchFamily="2" charset="-79"/>
              <a:cs typeface="Aharoni" panose="02010803020104030203" pitchFamily="2" charset="-79"/>
            </a:endParaRPr>
          </a:p>
        </p:txBody>
      </p:sp>
      <p:sp>
        <p:nvSpPr>
          <p:cNvPr id="4" name="CuadroTexto 3"/>
          <p:cNvSpPr txBox="1"/>
          <p:nvPr/>
        </p:nvSpPr>
        <p:spPr>
          <a:xfrm>
            <a:off x="466282" y="2185987"/>
            <a:ext cx="4243388"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indent="-457200" algn="just">
              <a:buFont typeface="Wingdings" panose="05000000000000000000" pitchFamily="2" charset="2"/>
              <a:buChar char="v"/>
            </a:pPr>
            <a:r>
              <a:rPr lang="es-MX" sz="2800" dirty="0" smtClean="0">
                <a:solidFill>
                  <a:schemeClr val="bg1"/>
                </a:solidFill>
                <a:latin typeface="Aharoni" panose="02010803020104030203" pitchFamily="2" charset="-79"/>
                <a:cs typeface="Aharoni" panose="02010803020104030203" pitchFamily="2" charset="-79"/>
              </a:rPr>
              <a:t>GRUPO DE APOYO</a:t>
            </a:r>
          </a:p>
          <a:p>
            <a:pPr marL="457200" indent="-457200" algn="just">
              <a:buFont typeface="Wingdings" panose="05000000000000000000" pitchFamily="2" charset="2"/>
              <a:buChar char="v"/>
            </a:pPr>
            <a:r>
              <a:rPr lang="es-MX" sz="2800" dirty="0" smtClean="0">
                <a:solidFill>
                  <a:schemeClr val="bg1"/>
                </a:solidFill>
                <a:latin typeface="Aharoni" panose="02010803020104030203" pitchFamily="2" charset="-79"/>
                <a:cs typeface="Aharoni" panose="02010803020104030203" pitchFamily="2" charset="-79"/>
              </a:rPr>
              <a:t>EL TACTO</a:t>
            </a:r>
          </a:p>
          <a:p>
            <a:pPr marL="457200" indent="-457200" algn="just">
              <a:buFont typeface="Wingdings" panose="05000000000000000000" pitchFamily="2" charset="2"/>
              <a:buChar char="v"/>
            </a:pPr>
            <a:r>
              <a:rPr lang="es-MX" sz="2800" dirty="0" smtClean="0">
                <a:solidFill>
                  <a:schemeClr val="bg1"/>
                </a:solidFill>
                <a:latin typeface="Aharoni" panose="02010803020104030203" pitchFamily="2" charset="-79"/>
                <a:cs typeface="Aharoni" panose="02010803020104030203" pitchFamily="2" charset="-79"/>
              </a:rPr>
              <a:t>EL SENTIDO DEL HUMOR Y LA RISA</a:t>
            </a:r>
          </a:p>
          <a:p>
            <a:pPr marL="457200" indent="-457200" algn="just">
              <a:buFont typeface="Wingdings" panose="05000000000000000000" pitchFamily="2" charset="2"/>
              <a:buChar char="v"/>
            </a:pPr>
            <a:r>
              <a:rPr lang="es-MX" sz="2800" dirty="0" smtClean="0">
                <a:solidFill>
                  <a:schemeClr val="bg1"/>
                </a:solidFill>
                <a:latin typeface="Aharoni" panose="02010803020104030203" pitchFamily="2" charset="-79"/>
                <a:cs typeface="Aharoni" panose="02010803020104030203" pitchFamily="2" charset="-79"/>
              </a:rPr>
              <a:t>EL CLIMA Y LA LUZ</a:t>
            </a:r>
          </a:p>
          <a:p>
            <a:pPr marL="457200" indent="-457200" algn="just">
              <a:buFont typeface="Wingdings" panose="05000000000000000000" pitchFamily="2" charset="2"/>
              <a:buChar char="v"/>
            </a:pPr>
            <a:r>
              <a:rPr lang="es-MX" sz="2800" dirty="0" smtClean="0">
                <a:solidFill>
                  <a:schemeClr val="bg1"/>
                </a:solidFill>
                <a:latin typeface="Aharoni" panose="02010803020104030203" pitchFamily="2" charset="-79"/>
                <a:cs typeface="Aharoni" panose="02010803020104030203" pitchFamily="2" charset="-79"/>
              </a:rPr>
              <a:t>LOS COLORES Y SONIDOS</a:t>
            </a:r>
          </a:p>
          <a:p>
            <a:pPr marL="457200" indent="-457200" algn="just">
              <a:buFont typeface="Wingdings" panose="05000000000000000000" pitchFamily="2" charset="2"/>
              <a:buChar char="v"/>
            </a:pPr>
            <a:r>
              <a:rPr lang="es-MX" sz="2800" dirty="0" smtClean="0">
                <a:solidFill>
                  <a:schemeClr val="bg1"/>
                </a:solidFill>
                <a:latin typeface="Aharoni" panose="02010803020104030203" pitchFamily="2" charset="-79"/>
                <a:cs typeface="Aharoni" panose="02010803020104030203" pitchFamily="2" charset="-79"/>
              </a:rPr>
              <a:t>EL AMOR Y LA ACCION</a:t>
            </a:r>
          </a:p>
          <a:p>
            <a:endParaRPr lang="es-MX" sz="2800" dirty="0">
              <a:latin typeface="Aharoni" panose="02010803020104030203" pitchFamily="2" charset="-79"/>
              <a:cs typeface="Aharoni" panose="02010803020104030203" pitchFamily="2" charset="-79"/>
            </a:endParaRPr>
          </a:p>
        </p:txBody>
      </p:sp>
      <p:pic>
        <p:nvPicPr>
          <p:cNvPr id="2050" name="Picture 2" descr="Importancia de las Emociones | Centro Salud Alian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444" y="3286125"/>
            <a:ext cx="6988906" cy="3171825"/>
          </a:xfrm>
          <a:prstGeom prst="rect">
            <a:avLst/>
          </a:prstGeom>
          <a:ln w="127000" cap="sq">
            <a:solidFill>
              <a:schemeClr val="accent4">
                <a:lumMod val="60000"/>
                <a:lumOff val="40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374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96760" y="543996"/>
            <a:ext cx="3461778"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MX" sz="2800" b="1" dirty="0">
                <a:solidFill>
                  <a:schemeClr val="bg1"/>
                </a:solidFill>
                <a:latin typeface="Aharoni" panose="02010803020104030203" pitchFamily="2" charset="-79"/>
                <a:ea typeface="Calibri" panose="020F0502020204030204" pitchFamily="34" charset="0"/>
                <a:cs typeface="Aharoni" panose="02010803020104030203" pitchFamily="2" charset="-79"/>
              </a:rPr>
              <a:t>DIMENSION FISICA</a:t>
            </a:r>
            <a:endParaRPr lang="es-MX" sz="2800" dirty="0">
              <a:solidFill>
                <a:schemeClr val="bg1"/>
              </a:solidFill>
              <a:latin typeface="Aharoni" panose="02010803020104030203" pitchFamily="2" charset="-79"/>
              <a:cs typeface="Aharoni" panose="02010803020104030203" pitchFamily="2" charset="-79"/>
            </a:endParaRPr>
          </a:p>
        </p:txBody>
      </p:sp>
      <p:sp>
        <p:nvSpPr>
          <p:cNvPr id="3" name="Rectángulo 2"/>
          <p:cNvSpPr/>
          <p:nvPr/>
        </p:nvSpPr>
        <p:spPr>
          <a:xfrm>
            <a:off x="7172325" y="1666012"/>
            <a:ext cx="4286250" cy="415498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ES LA DIMENSIÓN MÁS ELEMENTAL. LAS DIMENSIONES MENTAL, EMOCIONAL Y ESPIRITUAL SÓLO PUEDEN MANIFESTAR SU PODER A TRAVÉS DE NUESTRO CUERPO. ADEMÁS, TAL COMO HEMOS DICHO ANTES, LA RESPUESTA DEL ESTRÉS TIENE UN ORIGEN BIOLÓGICO</a:t>
            </a:r>
            <a:endParaRPr lang="es-MX" sz="2400" dirty="0">
              <a:solidFill>
                <a:schemeClr val="bg1"/>
              </a:solidFill>
              <a:latin typeface="Aharoni" panose="02010803020104030203" pitchFamily="2" charset="-79"/>
              <a:cs typeface="Aharoni" panose="02010803020104030203" pitchFamily="2" charset="-79"/>
            </a:endParaRPr>
          </a:p>
        </p:txBody>
      </p:sp>
      <p:sp>
        <p:nvSpPr>
          <p:cNvPr id="4" name="Rectángulo 3"/>
          <p:cNvSpPr/>
          <p:nvPr/>
        </p:nvSpPr>
        <p:spPr>
          <a:xfrm>
            <a:off x="404812" y="434393"/>
            <a:ext cx="6096000" cy="3550074"/>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lnSpc>
                <a:spcPct val="107000"/>
              </a:lnSpc>
              <a:spcAft>
                <a:spcPts val="0"/>
              </a:spcAft>
            </a:pP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1. NO FUMAR</a:t>
            </a:r>
          </a:p>
          <a:p>
            <a:pPr algn="just">
              <a:lnSpc>
                <a:spcPct val="107000"/>
              </a:lnSpc>
              <a:spcAft>
                <a:spcPts val="0"/>
              </a:spcAft>
            </a:pP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2. BEBER CON MODERACIÓN O NO BEBER</a:t>
            </a:r>
          </a:p>
          <a:p>
            <a:pPr algn="just">
              <a:lnSpc>
                <a:spcPct val="107000"/>
              </a:lnSpc>
              <a:spcAft>
                <a:spcPts val="0"/>
              </a:spcAft>
            </a:pP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3. HACER EJERCICIO REGULARMENTE</a:t>
            </a:r>
          </a:p>
          <a:p>
            <a:pPr algn="just">
              <a:lnSpc>
                <a:spcPct val="107000"/>
              </a:lnSpc>
              <a:spcAft>
                <a:spcPts val="0"/>
              </a:spcAft>
            </a:pP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4. DESAYUNAR</a:t>
            </a:r>
          </a:p>
          <a:p>
            <a:pPr algn="just">
              <a:lnSpc>
                <a:spcPct val="107000"/>
              </a:lnSpc>
              <a:spcAft>
                <a:spcPts val="0"/>
              </a:spcAft>
            </a:pP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5. MANTENER UN PESO NORMAL</a:t>
            </a:r>
          </a:p>
          <a:p>
            <a:pPr algn="just">
              <a:lnSpc>
                <a:spcPct val="107000"/>
              </a:lnSpc>
              <a:spcAft>
                <a:spcPts val="0"/>
              </a:spcAft>
            </a:pP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6. COMER A LAS HORAS</a:t>
            </a:r>
          </a:p>
          <a:p>
            <a:pPr algn="just">
              <a:lnSpc>
                <a:spcPct val="107000"/>
              </a:lnSpc>
              <a:spcAft>
                <a:spcPts val="0"/>
              </a:spcAft>
            </a:pP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7. DORMIR LO NECESARIO</a:t>
            </a:r>
            <a:r>
              <a:rPr lang="es-MX" dirty="0">
                <a:latin typeface="Arial" panose="020B0604020202020204" pitchFamily="34" charset="0"/>
                <a:ea typeface="Calibri" panose="020F0502020204030204" pitchFamily="34" charset="0"/>
                <a:cs typeface="Times New Roman" panose="02020603050405020304" pitchFamily="18" charset="0"/>
              </a:rPr>
              <a:t>.</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descr="CONSTITUCIÓN Y ÉTICA 2016: EL SER HUMANO Y SUS DIMENSIONES SER PERSO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 y="3984467"/>
            <a:ext cx="6096000" cy="274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883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4447" y="515421"/>
            <a:ext cx="444761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MX" sz="3200" b="1" smtClean="0">
                <a:solidFill>
                  <a:schemeClr val="bg1"/>
                </a:solidFill>
                <a:latin typeface="Aharoni" panose="02010803020104030203" pitchFamily="2" charset="-79"/>
                <a:ea typeface="Calibri" panose="020F0502020204030204" pitchFamily="34" charset="0"/>
                <a:cs typeface="Aharoni" panose="02010803020104030203" pitchFamily="2" charset="-79"/>
              </a:rPr>
              <a:t>DIMENSION FISICA</a:t>
            </a:r>
            <a:endParaRPr lang="es-MX" sz="3200" dirty="0">
              <a:solidFill>
                <a:schemeClr val="bg1"/>
              </a:solidFill>
              <a:latin typeface="Aharoni" panose="02010803020104030203" pitchFamily="2" charset="-79"/>
              <a:cs typeface="Aharoni" panose="02010803020104030203" pitchFamily="2" charset="-79"/>
            </a:endParaRPr>
          </a:p>
        </p:txBody>
      </p:sp>
      <p:sp>
        <p:nvSpPr>
          <p:cNvPr id="3" name="Rectángulo 2"/>
          <p:cNvSpPr/>
          <p:nvPr/>
        </p:nvSpPr>
        <p:spPr>
          <a:xfrm>
            <a:off x="792255" y="1631021"/>
            <a:ext cx="4405373" cy="46166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EL SISTEMA INMUNOLOGICO</a:t>
            </a:r>
            <a:endParaRPr lang="es-MX" sz="2400" dirty="0">
              <a:solidFill>
                <a:schemeClr val="bg1"/>
              </a:solidFill>
              <a:latin typeface="Aharoni" panose="02010803020104030203" pitchFamily="2" charset="-79"/>
              <a:cs typeface="Aharoni" panose="02010803020104030203" pitchFamily="2" charset="-79"/>
            </a:endParaRPr>
          </a:p>
        </p:txBody>
      </p:sp>
      <p:sp>
        <p:nvSpPr>
          <p:cNvPr id="4" name="Rectángulo 3"/>
          <p:cNvSpPr/>
          <p:nvPr/>
        </p:nvSpPr>
        <p:spPr>
          <a:xfrm>
            <a:off x="5672853" y="576307"/>
            <a:ext cx="2311851" cy="461665"/>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LA NUTRICION</a:t>
            </a:r>
            <a:endParaRPr lang="es-MX" sz="2400" dirty="0">
              <a:solidFill>
                <a:schemeClr val="bg1"/>
              </a:solidFill>
              <a:latin typeface="Aharoni" panose="02010803020104030203" pitchFamily="2" charset="-79"/>
              <a:cs typeface="Aharoni" panose="02010803020104030203" pitchFamily="2" charset="-79"/>
            </a:endParaRPr>
          </a:p>
        </p:txBody>
      </p:sp>
      <p:sp>
        <p:nvSpPr>
          <p:cNvPr id="5" name="Rectángulo 4"/>
          <p:cNvSpPr/>
          <p:nvPr/>
        </p:nvSpPr>
        <p:spPr>
          <a:xfrm>
            <a:off x="619116" y="2422849"/>
            <a:ext cx="5219140" cy="1200329"/>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LA CAFEINA, LA SAL, EL AZUCAR, LA HARINA, EL ALCOHOL, EL TABACO</a:t>
            </a:r>
            <a:endParaRPr lang="es-MX" sz="2400" dirty="0">
              <a:solidFill>
                <a:schemeClr val="bg1"/>
              </a:solidFill>
              <a:latin typeface="Aharoni" panose="02010803020104030203" pitchFamily="2" charset="-79"/>
              <a:cs typeface="Aharoni" panose="02010803020104030203" pitchFamily="2" charset="-79"/>
            </a:endParaRPr>
          </a:p>
        </p:txBody>
      </p:sp>
      <p:sp>
        <p:nvSpPr>
          <p:cNvPr id="6" name="Rectángulo 5"/>
          <p:cNvSpPr/>
          <p:nvPr/>
        </p:nvSpPr>
        <p:spPr>
          <a:xfrm>
            <a:off x="5617561" y="1653288"/>
            <a:ext cx="4382931" cy="461665"/>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LA RESPIRACION PROFUNDA</a:t>
            </a:r>
            <a:endParaRPr lang="es-MX" sz="2400" dirty="0">
              <a:solidFill>
                <a:schemeClr val="bg1"/>
              </a:solidFill>
              <a:latin typeface="Aharoni" panose="02010803020104030203" pitchFamily="2" charset="-79"/>
              <a:cs typeface="Aharoni" panose="02010803020104030203" pitchFamily="2" charset="-79"/>
            </a:endParaRPr>
          </a:p>
        </p:txBody>
      </p:sp>
      <p:sp>
        <p:nvSpPr>
          <p:cNvPr id="8" name="Rectángulo 7"/>
          <p:cNvSpPr/>
          <p:nvPr/>
        </p:nvSpPr>
        <p:spPr>
          <a:xfrm>
            <a:off x="619116" y="4015656"/>
            <a:ext cx="1754006" cy="461665"/>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EL MASAJE</a:t>
            </a:r>
            <a:endParaRPr lang="es-MX" sz="2400" dirty="0">
              <a:solidFill>
                <a:schemeClr val="bg1"/>
              </a:solidFill>
              <a:latin typeface="Aharoni" panose="02010803020104030203" pitchFamily="2" charset="-79"/>
              <a:cs typeface="Aharoni" panose="02010803020104030203" pitchFamily="2" charset="-79"/>
            </a:endParaRPr>
          </a:p>
        </p:txBody>
      </p:sp>
      <p:sp>
        <p:nvSpPr>
          <p:cNvPr id="9" name="Rectángulo 8"/>
          <p:cNvSpPr/>
          <p:nvPr/>
        </p:nvSpPr>
        <p:spPr>
          <a:xfrm>
            <a:off x="2924313" y="4015504"/>
            <a:ext cx="2682145" cy="461665"/>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HACER EJERCICIO</a:t>
            </a:r>
            <a:endParaRPr lang="es-MX" sz="2400" dirty="0">
              <a:solidFill>
                <a:schemeClr val="bg1"/>
              </a:solidFill>
              <a:latin typeface="Aharoni" panose="02010803020104030203" pitchFamily="2" charset="-79"/>
              <a:cs typeface="Aharoni" panose="02010803020104030203" pitchFamily="2" charset="-79"/>
            </a:endParaRPr>
          </a:p>
        </p:txBody>
      </p:sp>
      <p:sp>
        <p:nvSpPr>
          <p:cNvPr id="10" name="Rectángulo 9"/>
          <p:cNvSpPr/>
          <p:nvPr/>
        </p:nvSpPr>
        <p:spPr>
          <a:xfrm>
            <a:off x="624447" y="5615462"/>
            <a:ext cx="4030270" cy="46166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RELAJACIÓN PROGRESIVA</a:t>
            </a:r>
            <a:endParaRPr lang="es-MX" sz="2400" dirty="0">
              <a:solidFill>
                <a:schemeClr val="bg1"/>
              </a:solidFill>
              <a:latin typeface="Aharoni" panose="02010803020104030203" pitchFamily="2" charset="-79"/>
              <a:cs typeface="Aharoni" panose="02010803020104030203" pitchFamily="2" charset="-79"/>
            </a:endParaRPr>
          </a:p>
        </p:txBody>
      </p:sp>
      <p:sp>
        <p:nvSpPr>
          <p:cNvPr id="11" name="Rectángulo 10"/>
          <p:cNvSpPr/>
          <p:nvPr/>
        </p:nvSpPr>
        <p:spPr>
          <a:xfrm>
            <a:off x="619116" y="4761319"/>
            <a:ext cx="3685624" cy="46166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UN SUEÑO REPARADOR</a:t>
            </a:r>
            <a:endParaRPr lang="es-MX" sz="2400" dirty="0">
              <a:solidFill>
                <a:schemeClr val="bg1"/>
              </a:solidFill>
              <a:latin typeface="Aharoni" panose="02010803020104030203" pitchFamily="2" charset="-79"/>
              <a:cs typeface="Aharoni" panose="02010803020104030203" pitchFamily="2" charset="-79"/>
            </a:endParaRPr>
          </a:p>
        </p:txBody>
      </p:sp>
      <p:pic>
        <p:nvPicPr>
          <p:cNvPr id="4098" name="Picture 2" descr="La espiritualidad es un tema serio | Orientación | La Revista | El Univer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649" y="2422848"/>
            <a:ext cx="5743839" cy="42065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150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l “cuarteto de la felicidad”: cómo estimular los 4 fantásticos químicos de  la felicidad del cerebro | Mayormente.com – El mejor sitio para mayores de  50 a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234088"/>
            <a:ext cx="5905500" cy="6366738"/>
          </a:xfrm>
          <a:prstGeom prst="rect">
            <a:avLst/>
          </a:prstGeom>
          <a:ln w="127000" cap="sq">
            <a:solidFill>
              <a:schemeClr val="accent4">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6686551" y="234087"/>
            <a:ext cx="5229225" cy="1754326"/>
          </a:xfrm>
          <a:prstGeom prst="rect">
            <a:avLst/>
          </a:prstGeom>
          <a:ln>
            <a:solidFill>
              <a:schemeClr val="accent4">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cap="none" spc="0" dirty="0" smtClean="0">
                <a:ln>
                  <a:solidFill>
                    <a:schemeClr val="tx2">
                      <a:lumMod val="25000"/>
                    </a:schemeClr>
                  </a:solidFill>
                </a:ln>
                <a:solidFill>
                  <a:schemeClr val="accent4"/>
                </a:solidFill>
                <a:effectLst>
                  <a:glow rad="228600">
                    <a:schemeClr val="accent4">
                      <a:satMod val="175000"/>
                      <a:alpha val="40000"/>
                    </a:schemeClr>
                  </a:glow>
                </a:effectLst>
              </a:rPr>
              <a:t>HORMONAS DE LA FELICIDAD</a:t>
            </a:r>
            <a:endParaRPr lang="es-ES" sz="5400" b="1" cap="none" spc="0" dirty="0">
              <a:ln>
                <a:solidFill>
                  <a:schemeClr val="tx2">
                    <a:lumMod val="25000"/>
                  </a:schemeClr>
                </a:solidFill>
              </a:ln>
              <a:solidFill>
                <a:schemeClr val="accent4"/>
              </a:solidFill>
              <a:effectLst>
                <a:glow rad="228600">
                  <a:schemeClr val="accent4">
                    <a:satMod val="175000"/>
                    <a:alpha val="40000"/>
                  </a:schemeClr>
                </a:glow>
              </a:effectLst>
            </a:endParaRPr>
          </a:p>
        </p:txBody>
      </p:sp>
      <p:pic>
        <p:nvPicPr>
          <p:cNvPr id="3076" name="Picture 4" descr="LA DELEGACIÓN DE IGUALDAD INFORMA SOBRE LAS HORMONAS DE LA FELICIDAD Y CÓMO  PRODUCIR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350" y="2217013"/>
            <a:ext cx="5432425" cy="4383812"/>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226123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9087" y="428474"/>
            <a:ext cx="11110913" cy="18047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07000"/>
              </a:lnSpc>
              <a:spcAft>
                <a:spcPts val="0"/>
              </a:spcAft>
            </a:pPr>
            <a:r>
              <a:rPr lang="es-MX" sz="2800" dirty="0">
                <a:solidFill>
                  <a:schemeClr val="bg1"/>
                </a:solidFill>
                <a:latin typeface="Aharoni" panose="02010803020104030203" pitchFamily="2" charset="-79"/>
                <a:ea typeface="Calibri" panose="020F0502020204030204" pitchFamily="34" charset="0"/>
                <a:cs typeface="Aharoni" panose="02010803020104030203" pitchFamily="2" charset="-79"/>
              </a:rPr>
              <a:t>HABILDADES PARA DOMINAR EL ESTRÉS.</a:t>
            </a:r>
          </a:p>
          <a:p>
            <a:pPr algn="just">
              <a:lnSpc>
                <a:spcPct val="107000"/>
              </a:lnSpc>
              <a:spcAft>
                <a:spcPts val="0"/>
              </a:spcAft>
            </a:pPr>
            <a:endParaRPr lang="es-MX" sz="2800" dirty="0" smtClean="0">
              <a:solidFill>
                <a:schemeClr val="bg1"/>
              </a:solidFill>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pP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LA </a:t>
            </a: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COMUNICACIÓN, SABER ESCUHAR, LA EXPRESION DE LOS SENTIMIENTOS, RESOLVER </a:t>
            </a: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CONFLICTOS</a:t>
            </a:r>
            <a:endParaRPr lang="es-MX" sz="2400" dirty="0">
              <a:solidFill>
                <a:schemeClr val="bg1"/>
              </a:solidFill>
              <a:latin typeface="Aharoni" panose="02010803020104030203" pitchFamily="2" charset="-79"/>
              <a:cs typeface="Aharoni" panose="02010803020104030203" pitchFamily="2" charset="-79"/>
            </a:endParaRPr>
          </a:p>
        </p:txBody>
      </p:sp>
      <p:pic>
        <p:nvPicPr>
          <p:cNvPr id="5124" name="Picture 4" descr="30 frases para cuando sientas mucho estrés | Can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7" y="2447513"/>
            <a:ext cx="4117180" cy="411718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92 ideas de Anti estrés | pensamientos, frases bonitas, fr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638" y="2447513"/>
            <a:ext cx="3971925" cy="411718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Frases de William James - La mayor arma contra el estrés es nu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563" y="2447513"/>
            <a:ext cx="3700462" cy="411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013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442912" y="653147"/>
            <a:ext cx="5157788" cy="3708688"/>
          </a:xfrm>
          <a:prstGeom prst="rect">
            <a:avLst/>
          </a:prstGeom>
          <a:ln w="88900" cap="sq" cmpd="thickThin">
            <a:solidFill>
              <a:schemeClr val="accent4">
                <a:lumMod val="50000"/>
              </a:schemeClr>
            </a:solidFill>
            <a:prstDash val="solid"/>
            <a:miter lim="800000"/>
          </a:ln>
          <a:effectLst>
            <a:innerShdw blurRad="76200">
              <a:srgbClr val="000000"/>
            </a:innerShdw>
          </a:effectLst>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6500813" y="653148"/>
            <a:ext cx="5386388" cy="3708687"/>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6" name="Rectángulo 5"/>
          <p:cNvSpPr/>
          <p:nvPr/>
        </p:nvSpPr>
        <p:spPr>
          <a:xfrm>
            <a:off x="4080575" y="4598651"/>
            <a:ext cx="392607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accent4">
                      <a:lumMod val="75000"/>
                    </a:schemeClr>
                  </a:solidFill>
                </a:ln>
                <a:solidFill>
                  <a:schemeClr val="bg1"/>
                </a:solidFill>
              </a:rPr>
              <a:t>MUCHAS</a:t>
            </a:r>
          </a:p>
          <a:p>
            <a:pPr algn="ctr"/>
            <a:r>
              <a:rPr lang="es-ES" sz="5400" b="1" dirty="0" smtClean="0">
                <a:ln>
                  <a:solidFill>
                    <a:schemeClr val="accent4">
                      <a:lumMod val="75000"/>
                    </a:schemeClr>
                  </a:solidFill>
                </a:ln>
                <a:solidFill>
                  <a:schemeClr val="bg1"/>
                </a:solidFill>
              </a:rPr>
              <a:t>GRACIAS</a:t>
            </a:r>
            <a:endParaRPr lang="es-ES" sz="5400" b="1" cap="none" spc="0" dirty="0">
              <a:ln>
                <a:solidFill>
                  <a:schemeClr val="accent4">
                    <a:lumMod val="75000"/>
                  </a:schemeClr>
                </a:solidFill>
              </a:ln>
              <a:solidFill>
                <a:schemeClr val="bg1"/>
              </a:solidFill>
              <a:effectLst/>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796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4838" y="389027"/>
            <a:ext cx="3906840" cy="923330"/>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s-E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DEFINICION</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 name="Rectángulo 2"/>
          <p:cNvSpPr/>
          <p:nvPr/>
        </p:nvSpPr>
        <p:spPr>
          <a:xfrm>
            <a:off x="469986" y="1532186"/>
            <a:ext cx="60960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a:r>
              <a:rPr lang="es-MX" sz="2400"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ES UNA RESPUESTA FISIOLÓGICA NORMAL DEL ORGANISMO PARA HACER FRENTE A UNA DEMANDA DEL ENTORNO</a:t>
            </a:r>
            <a:r>
              <a:rPr lang="es-MX" dirty="0" smtClean="0">
                <a:solidFill>
                  <a:srgbClr val="000000"/>
                </a:solidFill>
                <a:effectLst/>
                <a:latin typeface="Arial" panose="020B0604020202020204" pitchFamily="34" charset="0"/>
                <a:ea typeface="Calibri" panose="020F0502020204030204" pitchFamily="34" charset="0"/>
              </a:rPr>
              <a:t>.</a:t>
            </a:r>
            <a:endParaRPr lang="es-MX" dirty="0"/>
          </a:p>
        </p:txBody>
      </p:sp>
      <p:sp>
        <p:nvSpPr>
          <p:cNvPr id="4" name="Rectángulo 3"/>
          <p:cNvSpPr/>
          <p:nvPr/>
        </p:nvSpPr>
        <p:spPr>
          <a:xfrm>
            <a:off x="469986" y="3132227"/>
            <a:ext cx="6096000" cy="156966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LA RESPUESTA DEL ESTRÉS CONSTITUYE LA FORMA QUE TIENE EL CUERPO DE PREPARARSE PARA HACER FRENTE A UNA AMENAZA O HUIR DE ELLA</a:t>
            </a:r>
            <a:endParaRPr lang="es-MX" sz="2400" dirty="0">
              <a:solidFill>
                <a:schemeClr val="bg1"/>
              </a:solidFill>
              <a:latin typeface="Aharoni" panose="02010803020104030203" pitchFamily="2" charset="-79"/>
              <a:cs typeface="Aharoni" panose="02010803020104030203" pitchFamily="2" charset="-79"/>
            </a:endParaRPr>
          </a:p>
        </p:txBody>
      </p:sp>
      <p:sp>
        <p:nvSpPr>
          <p:cNvPr id="5" name="Rectángulo 4"/>
          <p:cNvSpPr/>
          <p:nvPr/>
        </p:nvSpPr>
        <p:spPr>
          <a:xfrm>
            <a:off x="469986" y="5100882"/>
            <a:ext cx="6096000" cy="156966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EL ESTRÉS NO SIEMPRE ES PERJUDICIAL; PUEDE SER UNA EFICAZ FUENTE DE MOTIVACIÓN, ALGO QUE AÑADA SABOR A LA VIDA.</a:t>
            </a:r>
            <a:endParaRPr lang="es-MX" sz="2400" dirty="0">
              <a:solidFill>
                <a:schemeClr val="bg1"/>
              </a:solidFill>
              <a:latin typeface="Aharoni" panose="02010803020104030203" pitchFamily="2" charset="-79"/>
              <a:cs typeface="Aharoni" panose="02010803020104030203" pitchFamily="2" charset="-79"/>
            </a:endParaRPr>
          </a:p>
        </p:txBody>
      </p:sp>
      <p:pic>
        <p:nvPicPr>
          <p:cNvPr id="2050" name="Picture 2" descr="Fuera estrés: por qué es un gran enemigo para tu corazón - Fundación  Española del Coraz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229" y="560194"/>
            <a:ext cx="4713209" cy="6110347"/>
          </a:xfrm>
          <a:prstGeom prst="roundRect">
            <a:avLst>
              <a:gd name="adj" fmla="val 16667"/>
            </a:avLst>
          </a:prstGeom>
          <a:ln>
            <a:solidFill>
              <a:schemeClr val="accent4">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076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fianza Total on Twitter: &amp;quot;La palabra crisis en chino se escribe con dos  ideogramas: uno significa peligro;el otro, oportunidad. #TodoEsPosible  http://t.co/ANsySs1o2T&am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 y="192085"/>
            <a:ext cx="6388101" cy="6465889"/>
          </a:xfrm>
          <a:prstGeom prst="roundRect">
            <a:avLst>
              <a:gd name="adj" fmla="val 4167"/>
            </a:avLst>
          </a:prstGeom>
          <a:solidFill>
            <a:srgbClr val="FFFFFF"/>
          </a:solidFill>
          <a:ln w="76200" cap="sq">
            <a:solidFill>
              <a:schemeClr val="accent4">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 name="Rectángulo 2"/>
          <p:cNvSpPr/>
          <p:nvPr/>
        </p:nvSpPr>
        <p:spPr>
          <a:xfrm>
            <a:off x="7729537" y="568366"/>
            <a:ext cx="4086225" cy="515609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07000"/>
              </a:lnSpc>
              <a:spcAft>
                <a:spcPts val="0"/>
              </a:spcAft>
            </a:pPr>
            <a:r>
              <a:rPr lang="es-MX" sz="28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TODO PROBLEMA ENCIERRA EN SÍ MISMO SU PROPIA SOLUCIÓN; CADA VEZ QUE ESTÁS SOMETIDO A ESTRÉS, TIENES LA POSIBILIDAD DE HACER UN USO CONSTRUCTIVO O DESTRUCTIVO DE TU ENERGÍA</a:t>
            </a:r>
            <a:r>
              <a:rPr lang="es-MX" sz="2800" dirty="0" smtClean="0">
                <a:effectLst/>
                <a:latin typeface="Aharoni" panose="02010803020104030203" pitchFamily="2" charset="-79"/>
                <a:ea typeface="Calibri" panose="020F0502020204030204" pitchFamily="34" charset="0"/>
                <a:cs typeface="Aharoni" panose="02010803020104030203" pitchFamily="2" charset="-79"/>
              </a:rPr>
              <a:t>. </a:t>
            </a:r>
            <a:endParaRPr lang="es-MX" sz="2800" dirty="0">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3826179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3985" y="395584"/>
            <a:ext cx="3590150" cy="923330"/>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bodyPr>
          <a:lstStyle/>
          <a:p>
            <a:pPr algn="ctr"/>
            <a:r>
              <a:rPr lang="es-E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rPr>
              <a:t>SINTOMAS</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4">
                    <a:satMod val="175000"/>
                    <a:alpha val="40000"/>
                  </a:schemeClr>
                </a:glow>
              </a:effectLst>
            </a:endParaRPr>
          </a:p>
        </p:txBody>
      </p:sp>
      <p:sp>
        <p:nvSpPr>
          <p:cNvPr id="4" name="Rectángulo 3"/>
          <p:cNvSpPr/>
          <p:nvPr/>
        </p:nvSpPr>
        <p:spPr>
          <a:xfrm>
            <a:off x="68235" y="1882250"/>
            <a:ext cx="6704039" cy="4037644"/>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
            </a:pP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DILATACIÓN CRÓNICA DE LA PUPILA, </a:t>
            </a:r>
          </a:p>
          <a:p>
            <a:pPr marL="342900" lvl="0" indent="-342900" algn="just">
              <a:lnSpc>
                <a:spcPct val="107000"/>
              </a:lnSpc>
              <a:spcAft>
                <a:spcPts val="0"/>
              </a:spcAft>
              <a:buFont typeface="Wingdings" panose="05000000000000000000" pitchFamily="2" charset="2"/>
              <a:buChar char=""/>
            </a:pP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EXCESIVA SEQUEDAD DE LA </a:t>
            </a: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BOCA. </a:t>
            </a:r>
            <a:endPar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INTERRUPCIONES DEMASIADO FRECUENTES DEL PROCESO </a:t>
            </a: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DIGESTIVO.</a:t>
            </a:r>
            <a:endPar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TENSIÓN MUSCULAR CRÓNICA, QUE CAUSA DOLORES </a:t>
            </a: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CORPORALES.</a:t>
            </a:r>
          </a:p>
          <a:p>
            <a:pPr marL="342900" lvl="0" indent="-342900" algn="just">
              <a:lnSpc>
                <a:spcPct val="107000"/>
              </a:lnSpc>
              <a:spcAft>
                <a:spcPts val="0"/>
              </a:spcAft>
              <a:buFont typeface="Wingdings" panose="05000000000000000000" pitchFamily="2" charset="2"/>
              <a:buChar char=""/>
            </a:pP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RESPIRACIÓN </a:t>
            </a: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RÁPIDA Y POCO PROFUNDA DE TIPO </a:t>
            </a: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CRÓNICO.</a:t>
            </a:r>
            <a:endPar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AUMENTOS CRÓNICOS DE LA TENSIÓN </a:t>
            </a: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ARTERIAL</a:t>
            </a: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a:t>
            </a:r>
            <a:endParaRPr lang="es-MX" sz="2400" dirty="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p:txBody>
      </p:sp>
      <p:pic>
        <p:nvPicPr>
          <p:cNvPr id="6146" name="Picture 2" descr="Sintomas del estres, Síntomas de estrés, Salud y biene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142875"/>
            <a:ext cx="5029200" cy="6600825"/>
          </a:xfrm>
          <a:prstGeom prst="roundRect">
            <a:avLst>
              <a:gd name="adj" fmla="val 4167"/>
            </a:avLst>
          </a:prstGeom>
          <a:solidFill>
            <a:srgbClr val="FFFFFF"/>
          </a:solidFill>
          <a:ln w="76200" cap="sq">
            <a:solidFill>
              <a:schemeClr val="accent4">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612654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39736" y="280481"/>
            <a:ext cx="4071575" cy="92333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s-ES" sz="5400" b="1" cap="none" spc="0" dirty="0" smtClean="0">
                <a:ln w="12700" cmpd="sng">
                  <a:solidFill>
                    <a:schemeClr val="accent4"/>
                  </a:solidFill>
                  <a:prstDash val="solid"/>
                </a:ln>
                <a:solidFill>
                  <a:schemeClr val="accent4">
                    <a:lumMod val="75000"/>
                  </a:schemeClr>
                </a:solidFill>
                <a:effectLst>
                  <a:glow rad="228600">
                    <a:schemeClr val="accent4">
                      <a:satMod val="175000"/>
                      <a:alpha val="40000"/>
                    </a:schemeClr>
                  </a:glow>
                </a:effectLst>
              </a:rPr>
              <a:t>FACTORES</a:t>
            </a:r>
            <a:endParaRPr lang="es-ES" sz="5400" b="1" cap="none" spc="0" dirty="0">
              <a:ln w="12700" cmpd="sng">
                <a:solidFill>
                  <a:schemeClr val="accent4"/>
                </a:solidFill>
                <a:prstDash val="solid"/>
              </a:ln>
              <a:solidFill>
                <a:schemeClr val="accent4">
                  <a:lumMod val="75000"/>
                </a:schemeClr>
              </a:solidFill>
              <a:effectLst>
                <a:glow rad="228600">
                  <a:schemeClr val="accent4">
                    <a:satMod val="175000"/>
                    <a:alpha val="40000"/>
                  </a:schemeClr>
                </a:glow>
              </a:effectLst>
            </a:endParaRPr>
          </a:p>
        </p:txBody>
      </p:sp>
      <p:sp>
        <p:nvSpPr>
          <p:cNvPr id="3" name="Rectángulo 2"/>
          <p:cNvSpPr/>
          <p:nvPr/>
        </p:nvSpPr>
        <p:spPr>
          <a:xfrm>
            <a:off x="333737" y="1203811"/>
            <a:ext cx="6096000" cy="120032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UNA CONSTITUCIÓN GENÉTICA FUERTE Y SALUDABLE Y LA AUSENCIA DE ENFERMEDADES HEREDITARIAS GRAVES</a:t>
            </a:r>
            <a:endParaRPr lang="es-MX" sz="2400" dirty="0">
              <a:solidFill>
                <a:schemeClr val="bg1"/>
              </a:solidFill>
              <a:latin typeface="Aharoni" panose="02010803020104030203" pitchFamily="2" charset="-79"/>
              <a:cs typeface="Aharoni" panose="02010803020104030203" pitchFamily="2" charset="-79"/>
            </a:endParaRPr>
          </a:p>
        </p:txBody>
      </p:sp>
      <p:sp>
        <p:nvSpPr>
          <p:cNvPr id="4" name="Rectángulo 3"/>
          <p:cNvSpPr/>
          <p:nvPr/>
        </p:nvSpPr>
        <p:spPr>
          <a:xfrm>
            <a:off x="3381737" y="3058863"/>
            <a:ext cx="8029574"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EL EJEMPLO PATERNO. LA FORMA EN QUE TUS PADRES SE ENFRENTAN CON EL ESTRÉS HA INFLUENCIADO (DELIBERADAMENTE O NO) LA FORMA EN QUE TÚ RESPONDES A LOS ENOJOS COTIDIANOS</a:t>
            </a:r>
            <a:endParaRPr lang="es-MX" sz="2400" dirty="0">
              <a:solidFill>
                <a:schemeClr val="bg1"/>
              </a:solidFill>
              <a:latin typeface="Aharoni" panose="02010803020104030203" pitchFamily="2" charset="-79"/>
              <a:cs typeface="Aharoni" panose="02010803020104030203" pitchFamily="2" charset="-79"/>
            </a:endParaRPr>
          </a:p>
        </p:txBody>
      </p:sp>
      <p:sp>
        <p:nvSpPr>
          <p:cNvPr id="5" name="Rectángulo 4"/>
          <p:cNvSpPr/>
          <p:nvPr/>
        </p:nvSpPr>
        <p:spPr>
          <a:xfrm>
            <a:off x="5967774" y="5283247"/>
            <a:ext cx="6096000" cy="120032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TUS ACTITUDES, EXPECTATIVAS Y CREENCIAS ACTUALES, FRUTO DE TU MEDIO CULTURAL Y DE TU EDUCACIÓN</a:t>
            </a:r>
            <a:endParaRPr lang="es-MX" sz="2400" dirty="0">
              <a:solidFill>
                <a:schemeClr val="bg1"/>
              </a:solidFill>
              <a:latin typeface="Aharoni" panose="02010803020104030203" pitchFamily="2" charset="-79"/>
              <a:cs typeface="Aharoni" panose="02010803020104030203" pitchFamily="2" charset="-79"/>
            </a:endParaRPr>
          </a:p>
        </p:txBody>
      </p:sp>
      <p:pic>
        <p:nvPicPr>
          <p:cNvPr id="2050" name="Picture 2" descr="Herencia genética y enfermedad: ¿Qué puedo heredar? - Si los genes habla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07" y="2657475"/>
            <a:ext cx="3013244" cy="40147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223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169068" y="206374"/>
            <a:ext cx="5757863" cy="6445251"/>
          </a:xfrm>
          <a:prstGeom prst="roundRect">
            <a:avLst>
              <a:gd name="adj" fmla="val 4167"/>
            </a:avLst>
          </a:prstGeom>
          <a:solidFill>
            <a:srgbClr val="FFFFFF"/>
          </a:solidFill>
          <a:ln w="76200" cap="sq">
            <a:solidFill>
              <a:schemeClr val="accent4">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Rectángulo 2"/>
          <p:cNvSpPr/>
          <p:nvPr/>
        </p:nvSpPr>
        <p:spPr>
          <a:xfrm>
            <a:off x="6286500" y="348348"/>
            <a:ext cx="5343525"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MX" sz="2400" dirty="0">
                <a:solidFill>
                  <a:srgbClr val="000000"/>
                </a:solidFill>
                <a:latin typeface="Aharoni" panose="02010803020104030203" pitchFamily="2" charset="-79"/>
                <a:ea typeface="Calibri" panose="020F0502020204030204" pitchFamily="34" charset="0"/>
                <a:cs typeface="Aharoni" panose="02010803020104030203" pitchFamily="2" charset="-79"/>
              </a:rPr>
              <a:t>EL PROCESO QUE CULMINA EN UN ESTADO DE ESTRÉS</a:t>
            </a:r>
            <a:endParaRPr lang="es-MX" sz="2400" dirty="0">
              <a:latin typeface="Aharoni" panose="02010803020104030203" pitchFamily="2" charset="-79"/>
              <a:cs typeface="Aharoni" panose="02010803020104030203" pitchFamily="2" charset="-79"/>
            </a:endParaRPr>
          </a:p>
        </p:txBody>
      </p:sp>
      <p:sp>
        <p:nvSpPr>
          <p:cNvPr id="4" name="Rectángulo 3"/>
          <p:cNvSpPr/>
          <p:nvPr/>
        </p:nvSpPr>
        <p:spPr>
          <a:xfrm>
            <a:off x="6286500" y="1814423"/>
            <a:ext cx="5343525" cy="2677656"/>
          </a:xfrm>
          <a:prstGeom prst="rect">
            <a:avLst/>
          </a:prstGeom>
        </p:spPr>
        <p:txBody>
          <a:bodyPr wrap="squar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EL ESTRÉS SOLAMENTE SERÁ PERJUDICIAL CUANDO EL ORGANISMO PERCIBA UNA SITUACIÓN COMO UNA AMENAZA GRAVE, INCONTROLABLE E IMPREDECIBLE PARA SU </a:t>
            </a: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INTEGRIDAD.</a:t>
            </a:r>
            <a:endParaRPr lang="es-MX" sz="2400" dirty="0">
              <a:solidFill>
                <a:schemeClr val="bg1"/>
              </a:solidFill>
              <a:latin typeface="Aharoni" panose="02010803020104030203" pitchFamily="2" charset="-79"/>
              <a:cs typeface="Aharoni" panose="02010803020104030203" pitchFamily="2" charset="-79"/>
            </a:endParaRPr>
          </a:p>
        </p:txBody>
      </p:sp>
      <p:pic>
        <p:nvPicPr>
          <p:cNvPr id="3074" name="Picture 2" descr="Los Insectos, Los Colibríes, Las Mariposas imagen png - imagen transparente  descarga gratui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2576" y="4492079"/>
            <a:ext cx="2655886" cy="19532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644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58638" y="252711"/>
            <a:ext cx="5960286" cy="923330"/>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bodyPr>
          <a:lstStyle/>
          <a:p>
            <a:pPr algn="ctr"/>
            <a:r>
              <a:rPr lang="es-E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PRINCIPIO  A P R  E</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Rectángulo 4"/>
          <p:cNvSpPr/>
          <p:nvPr/>
        </p:nvSpPr>
        <p:spPr>
          <a:xfrm>
            <a:off x="161925" y="1895301"/>
            <a:ext cx="11825288" cy="9485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lnSpc>
                <a:spcPct val="107000"/>
              </a:lnSpc>
              <a:spcAft>
                <a:spcPts val="0"/>
              </a:spcAft>
            </a:pPr>
            <a:r>
              <a:rPr lang="es-MX" sz="2800" b="1" dirty="0" smtClean="0">
                <a:ln w="12700">
                  <a:solidFill>
                    <a:schemeClr val="accent1"/>
                  </a:solidFill>
                  <a:prstDash val="solid"/>
                </a:ln>
                <a:solidFill>
                  <a:schemeClr val="accent1">
                    <a:lumMod val="50000"/>
                  </a:schemeClr>
                </a:solidFill>
                <a:effectLst>
                  <a:outerShdw dist="38100" dir="2640000" algn="bl" rotWithShape="0">
                    <a:schemeClr val="accent1"/>
                  </a:outerShdw>
                </a:effectLst>
                <a:latin typeface="Aharoni" panose="02010803020104030203" pitchFamily="2" charset="-79"/>
                <a:ea typeface="Calibri" panose="020F0502020204030204" pitchFamily="34" charset="0"/>
                <a:cs typeface="Aharoni" panose="02010803020104030203" pitchFamily="2" charset="-79"/>
              </a:rPr>
              <a:t>ACONTECIMIENTO</a:t>
            </a:r>
            <a:r>
              <a:rPr lang="es-MX" sz="2400" dirty="0" smtClean="0">
                <a:latin typeface="Aharoni" panose="02010803020104030203" pitchFamily="2" charset="-79"/>
                <a:ea typeface="Calibri" panose="020F0502020204030204" pitchFamily="34" charset="0"/>
                <a:cs typeface="Aharoni" panose="02010803020104030203" pitchFamily="2" charset="-79"/>
              </a:rPr>
              <a:t> </a:t>
            </a:r>
            <a:r>
              <a:rPr lang="es-MX" sz="2400" dirty="0">
                <a:latin typeface="Aharoni" panose="02010803020104030203" pitchFamily="2" charset="-79"/>
                <a:ea typeface="Calibri" panose="020F0502020204030204" pitchFamily="34" charset="0"/>
                <a:cs typeface="Aharoni" panose="02010803020104030203" pitchFamily="2" charset="-79"/>
              </a:rPr>
              <a:t>ES EL SUCESO O SITUACIÓN AL QUE TE ENFRENTAS EN UN MOMENTO DETERMINADO</a:t>
            </a:r>
            <a:r>
              <a:rPr lang="es-MX" dirty="0">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61925" y="3124498"/>
            <a:ext cx="11825288" cy="8925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2800" b="1" dirty="0" smtClean="0">
                <a:ln w="12700">
                  <a:solidFill>
                    <a:schemeClr val="accent1"/>
                  </a:solidFill>
                  <a:prstDash val="solid"/>
                </a:ln>
                <a:solidFill>
                  <a:schemeClr val="accent1">
                    <a:lumMod val="50000"/>
                  </a:schemeClr>
                </a:solidFill>
                <a:effectLst>
                  <a:outerShdw dist="38100" dir="2640000" algn="bl" rotWithShape="0">
                    <a:schemeClr val="accent1"/>
                  </a:outerShdw>
                </a:effectLst>
                <a:latin typeface="Aharoni" panose="02010803020104030203" pitchFamily="2" charset="-79"/>
                <a:ea typeface="Calibri" panose="020F0502020204030204" pitchFamily="34" charset="0"/>
                <a:cs typeface="Aharoni" panose="02010803020104030203" pitchFamily="2" charset="-79"/>
              </a:rPr>
              <a:t>PERCEPCIÓN</a:t>
            </a: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 </a:t>
            </a: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DEL </a:t>
            </a: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ACONTECIMIENTO:  </a:t>
            </a: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ATAÑE A TUS ACTITUDES, CREENCIAS Y EXPECTATIVAS, A CÓMO </a:t>
            </a: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INTERPRETAS EL </a:t>
            </a: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ACONTECIMIENTO</a:t>
            </a:r>
            <a:endParaRPr lang="es-MX" sz="2400" dirty="0">
              <a:solidFill>
                <a:schemeClr val="bg1"/>
              </a:solidFill>
              <a:latin typeface="Aharoni" panose="02010803020104030203" pitchFamily="2" charset="-79"/>
              <a:cs typeface="Aharoni" panose="02010803020104030203" pitchFamily="2" charset="-79"/>
            </a:endParaRPr>
          </a:p>
        </p:txBody>
      </p:sp>
      <p:sp>
        <p:nvSpPr>
          <p:cNvPr id="7" name="Rectángulo 6"/>
          <p:cNvSpPr/>
          <p:nvPr/>
        </p:nvSpPr>
        <p:spPr>
          <a:xfrm>
            <a:off x="161925" y="4297718"/>
            <a:ext cx="1182528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2800" b="1" dirty="0" smtClean="0">
                <a:ln w="12700">
                  <a:solidFill>
                    <a:schemeClr val="accent1"/>
                  </a:solidFill>
                  <a:prstDash val="solid"/>
                </a:ln>
                <a:solidFill>
                  <a:schemeClr val="accent1">
                    <a:lumMod val="50000"/>
                  </a:schemeClr>
                </a:solidFill>
                <a:effectLst>
                  <a:outerShdw dist="38100" dir="2640000" algn="bl" rotWithShape="0">
                    <a:schemeClr val="accent1"/>
                  </a:outerShdw>
                </a:effectLst>
                <a:latin typeface="Aharoni" panose="02010803020104030203" pitchFamily="2" charset="-79"/>
                <a:ea typeface="Calibri" panose="020F0502020204030204" pitchFamily="34" charset="0"/>
                <a:cs typeface="Aharoni" panose="02010803020104030203" pitchFamily="2" charset="-79"/>
              </a:rPr>
              <a:t>RESPUESTA</a:t>
            </a: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 </a:t>
            </a: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(LUCHAR O HUIR) SE BASA EN TU PERCEPCIÓN</a:t>
            </a:r>
            <a:endParaRPr lang="es-MX" sz="2400" dirty="0">
              <a:solidFill>
                <a:schemeClr val="bg1"/>
              </a:solidFill>
              <a:latin typeface="Aharoni" panose="02010803020104030203" pitchFamily="2" charset="-79"/>
              <a:cs typeface="Aharoni" panose="02010803020104030203" pitchFamily="2" charset="-79"/>
            </a:endParaRPr>
          </a:p>
        </p:txBody>
      </p:sp>
      <p:sp>
        <p:nvSpPr>
          <p:cNvPr id="8" name="Rectángulo 7"/>
          <p:cNvSpPr/>
          <p:nvPr/>
        </p:nvSpPr>
        <p:spPr>
          <a:xfrm>
            <a:off x="161925" y="5101606"/>
            <a:ext cx="1182528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2400" b="1" dirty="0">
                <a:ln w="12700">
                  <a:solidFill>
                    <a:schemeClr val="accent1"/>
                  </a:solidFill>
                  <a:prstDash val="solid"/>
                </a:ln>
                <a:solidFill>
                  <a:schemeClr val="accent1">
                    <a:lumMod val="50000"/>
                  </a:schemeClr>
                </a:solidFill>
                <a:effectLst>
                  <a:outerShdw dist="38100" dir="2640000" algn="bl" rotWithShape="0">
                    <a:schemeClr val="accent1"/>
                  </a:outerShdw>
                </a:effectLst>
                <a:latin typeface="Aharoni" panose="02010803020104030203" pitchFamily="2" charset="-79"/>
                <a:ea typeface="Calibri" panose="020F0502020204030204" pitchFamily="34" charset="0"/>
                <a:cs typeface="Aharoni" panose="02010803020104030203" pitchFamily="2" charset="-79"/>
              </a:rPr>
              <a:t>EFECTO</a:t>
            </a: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 ES LO QUE PROVOCAS QUE OCURRA COMO RESULTADO DE TU RESPUESTA</a:t>
            </a:r>
            <a:endParaRPr lang="es-MX" sz="2400" dirty="0">
              <a:solidFill>
                <a:schemeClr val="bg1"/>
              </a:solidFill>
              <a:latin typeface="Aharoni" panose="02010803020104030203" pitchFamily="2" charset="-79"/>
              <a:cs typeface="Aharoni" panose="02010803020104030203" pitchFamily="2" charset="-79"/>
            </a:endParaRPr>
          </a:p>
        </p:txBody>
      </p:sp>
      <p:pic>
        <p:nvPicPr>
          <p:cNvPr id="4098" name="Picture 2" descr="Colibrí silueta ala, pájaro, animales, alas, fauna png | PNGW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9871" y="153316"/>
            <a:ext cx="2136204" cy="16718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758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 y="471398"/>
            <a:ext cx="6096000" cy="2000548"/>
          </a:xfrm>
          <a:prstGeom prst="rect">
            <a:avLst/>
          </a:prstGeom>
        </p:spPr>
        <p:txBody>
          <a:bodyPr>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LA CLAVE DEL PRINCIPIO </a:t>
            </a:r>
            <a:r>
              <a:rPr lang="es-MX" sz="2800" dirty="0">
                <a:solidFill>
                  <a:schemeClr val="bg1"/>
                </a:solidFill>
                <a:latin typeface="Aharoni" panose="02010803020104030203" pitchFamily="2" charset="-79"/>
                <a:ea typeface="Calibri" panose="020F0502020204030204" pitchFamily="34" charset="0"/>
                <a:cs typeface="Aharoni" panose="02010803020104030203" pitchFamily="2" charset="-79"/>
              </a:rPr>
              <a:t>APRE</a:t>
            </a: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 ES LA PERCEPCIÓN DEL ACONTECIMIENTO. A TRAVÉS DE ELLA DETERMINAS EL EFECTO QUE TENDRÁ EL ESTRÉS QUE EXPERIMENTES</a:t>
            </a:r>
            <a:endParaRPr lang="es-MX" sz="2400" dirty="0">
              <a:solidFill>
                <a:schemeClr val="bg1"/>
              </a:solidFill>
              <a:latin typeface="Aharoni" panose="02010803020104030203" pitchFamily="2" charset="-79"/>
              <a:cs typeface="Aharoni" panose="02010803020104030203" pitchFamily="2" charset="-79"/>
            </a:endParaRPr>
          </a:p>
        </p:txBody>
      </p:sp>
      <p:sp>
        <p:nvSpPr>
          <p:cNvPr id="3" name="Rectángulo 2"/>
          <p:cNvSpPr/>
          <p:nvPr/>
        </p:nvSpPr>
        <p:spPr>
          <a:xfrm>
            <a:off x="5734050" y="2522101"/>
            <a:ext cx="6096000" cy="4154984"/>
          </a:xfrm>
          <a:prstGeom prst="rect">
            <a:avLst/>
          </a:prstGeom>
        </p:spPr>
        <p:txBody>
          <a:bodyPr>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LA FORMA EN QUE INTERPRETAS TUS EXPERIENCIAS, LAS ETIQUETAS QUE LES ASIGNES, DETERMINAN TUS ACTOS Y SENTIMIENTOS. DE MODO QUE EMPIEZA A HACERTE CARGO DE TUS PENSAMIENTOS. </a:t>
            </a:r>
            <a:r>
              <a:rPr lang="es-MX" sz="2400" i="1" dirty="0">
                <a:solidFill>
                  <a:schemeClr val="bg1"/>
                </a:solidFill>
                <a:latin typeface="Aharoni" panose="02010803020104030203" pitchFamily="2" charset="-79"/>
                <a:ea typeface="Calibri" panose="020F0502020204030204" pitchFamily="34" charset="0"/>
                <a:cs typeface="Aharoni" panose="02010803020104030203" pitchFamily="2" charset="-79"/>
              </a:rPr>
              <a:t>RECUERDA: PUEDE QUE NO TENGAS CONTROL SOBRE LO QUE TE SUCEDE, PERO ESTÁS A CARGO DE TU FORMA DE RESPONDER</a:t>
            </a:r>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 CONTROLA TUS REACCIONES (ESCÚCHALAS, PRÉSTALES ATENCIÓN</a:t>
            </a:r>
            <a:endParaRPr lang="es-MX" sz="2400" dirty="0">
              <a:solidFill>
                <a:schemeClr val="bg1"/>
              </a:solidFill>
              <a:latin typeface="Aharoni" panose="02010803020104030203" pitchFamily="2" charset="-79"/>
              <a:cs typeface="Aharoni" panose="02010803020104030203" pitchFamily="2" charset="-79"/>
            </a:endParaRPr>
          </a:p>
        </p:txBody>
      </p:sp>
      <p:pic>
        <p:nvPicPr>
          <p:cNvPr id="5122" name="Picture 2" descr="Mindfulness vs ansiedad y estré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22100"/>
            <a:ext cx="5295900" cy="40501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ausas y síntomas del estrés , consecuencias en tu cuer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9" y="214313"/>
            <a:ext cx="4043362"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27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5675" y="567035"/>
            <a:ext cx="6680035" cy="923330"/>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s-ES" sz="5400" b="1" cap="none" spc="0" dirty="0" smtClean="0">
                <a:ln w="22225">
                  <a:solidFill>
                    <a:schemeClr val="accent2"/>
                  </a:solidFill>
                  <a:prstDash val="solid"/>
                </a:ln>
                <a:solidFill>
                  <a:schemeClr val="bg1"/>
                </a:solidFill>
                <a:effectLst/>
              </a:rPr>
              <a:t>FUENTES DE ESTRES</a:t>
            </a:r>
            <a:endParaRPr lang="es-ES" sz="5400" b="1" cap="none" spc="0" dirty="0">
              <a:ln w="22225">
                <a:solidFill>
                  <a:schemeClr val="accent2"/>
                </a:solidFill>
                <a:prstDash val="solid"/>
              </a:ln>
              <a:solidFill>
                <a:schemeClr val="bg1"/>
              </a:solidFill>
              <a:effectLst/>
            </a:endParaRPr>
          </a:p>
        </p:txBody>
      </p:sp>
      <p:sp>
        <p:nvSpPr>
          <p:cNvPr id="3" name="Rectángulo 2"/>
          <p:cNvSpPr/>
          <p:nvPr/>
        </p:nvSpPr>
        <p:spPr>
          <a:xfrm>
            <a:off x="300038" y="1748522"/>
            <a:ext cx="7100887" cy="830997"/>
          </a:xfrm>
          <a:prstGeom prst="rect">
            <a:avLst/>
          </a:prstGeom>
          <a:ln>
            <a:solidFill>
              <a:schemeClr val="accent4">
                <a:lumMod val="75000"/>
              </a:schemeClr>
            </a:solidFill>
          </a:ln>
        </p:spPr>
        <p:txBody>
          <a:bodyPr wrap="squar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AGENTES ESTRESANTES MÁS PREDECIBLES DE LA </a:t>
            </a: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VIDA: </a:t>
            </a:r>
            <a:r>
              <a:rPr lang="es-MX" sz="2400" b="1" i="1" dirty="0">
                <a:solidFill>
                  <a:schemeClr val="bg1"/>
                </a:solidFill>
                <a:latin typeface="Aharoni" panose="02010803020104030203" pitchFamily="2" charset="-79"/>
                <a:cs typeface="Aharoni" panose="02010803020104030203" pitchFamily="2" charset="-79"/>
              </a:rPr>
              <a:t>TRABAJO </a:t>
            </a:r>
            <a:r>
              <a:rPr lang="es-MX" sz="2400" b="1" i="1" dirty="0" smtClean="0">
                <a:solidFill>
                  <a:schemeClr val="bg1"/>
                </a:solidFill>
                <a:latin typeface="Aharoni" panose="02010803020104030203" pitchFamily="2" charset="-79"/>
                <a:cs typeface="Aharoni" panose="02010803020104030203" pitchFamily="2" charset="-79"/>
              </a:rPr>
              <a:t>. </a:t>
            </a:r>
            <a:r>
              <a:rPr lang="es-MX" sz="2400" b="1" i="1" dirty="0">
                <a:solidFill>
                  <a:schemeClr val="bg1"/>
                </a:solidFill>
                <a:latin typeface="Aharoni" panose="02010803020104030203" pitchFamily="2" charset="-79"/>
                <a:cs typeface="Aharoni" panose="02010803020104030203" pitchFamily="2" charset="-79"/>
              </a:rPr>
              <a:t>CASARSE. TENER UN HIJO</a:t>
            </a:r>
          </a:p>
        </p:txBody>
      </p:sp>
      <p:sp>
        <p:nvSpPr>
          <p:cNvPr id="4" name="Rectángulo 3"/>
          <p:cNvSpPr/>
          <p:nvPr/>
        </p:nvSpPr>
        <p:spPr>
          <a:xfrm>
            <a:off x="300038" y="3358634"/>
            <a:ext cx="7243762" cy="3046988"/>
          </a:xfrm>
          <a:prstGeom prst="rect">
            <a:avLst/>
          </a:prstGeom>
          <a:ln>
            <a:solidFill>
              <a:schemeClr val="accent4">
                <a:lumMod val="75000"/>
              </a:schemeClr>
            </a:solidFill>
          </a:ln>
        </p:spPr>
        <p:txBody>
          <a:bodyPr wrap="square">
            <a:spAutoFit/>
          </a:bodyPr>
          <a:lstStyle/>
          <a:p>
            <a:pPr algn="just"/>
            <a:r>
              <a:rPr lang="es-MX" sz="2400" dirty="0">
                <a:solidFill>
                  <a:schemeClr val="bg1"/>
                </a:solidFill>
                <a:latin typeface="Aharoni" panose="02010803020104030203" pitchFamily="2" charset="-79"/>
                <a:ea typeface="Calibri" panose="020F0502020204030204" pitchFamily="34" charset="0"/>
                <a:cs typeface="Aharoni" panose="02010803020104030203" pitchFamily="2" charset="-79"/>
              </a:rPr>
              <a:t>AGENTES ESTRESANTES </a:t>
            </a:r>
            <a:r>
              <a:rPr lang="es-MX" sz="2400" dirty="0" smtClean="0">
                <a:solidFill>
                  <a:schemeClr val="bg1"/>
                </a:solidFill>
                <a:latin typeface="Aharoni" panose="02010803020104030203" pitchFamily="2" charset="-79"/>
                <a:ea typeface="Calibri" panose="020F0502020204030204" pitchFamily="34" charset="0"/>
                <a:cs typeface="Aharoni" panose="02010803020104030203" pitchFamily="2" charset="-79"/>
              </a:rPr>
              <a:t>IMPREDECIBLES; </a:t>
            </a:r>
            <a:r>
              <a:rPr lang="es-MX" sz="2400" i="1" dirty="0">
                <a:solidFill>
                  <a:schemeClr val="bg1"/>
                </a:solidFill>
                <a:latin typeface="Aharoni" panose="02010803020104030203" pitchFamily="2" charset="-79"/>
                <a:cs typeface="Aharoni" panose="02010803020104030203" pitchFamily="2" charset="-79"/>
              </a:rPr>
              <a:t>LOS CAMBIOS SIGNIFICATIVOS EN LA VIDA. LA MUERTE DE UN SER QUERIDO, DIVORCIO, ACONTECIMIENTOS TRAUMATICOS (ACCIDENTES, TERRORISMO, DELINCUENCIA ORGANIZADA, PANDEMIA, ETC.), DESASTRES NATURALES, QUEDARSE SIN TRABAJO, PROBLEMAS ECONOMICOS, PERDER EL CONTROL</a:t>
            </a:r>
          </a:p>
        </p:txBody>
      </p:sp>
      <p:pic>
        <p:nvPicPr>
          <p:cNvPr id="6146" name="Picture 2" descr="ATENCIÓN DE PACIENTES COVID-19 Manejo del estrés – NOBLE SEGU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437" y="618826"/>
            <a:ext cx="3673476" cy="5786796"/>
          </a:xfrm>
          <a:prstGeom prst="roundRect">
            <a:avLst>
              <a:gd name="adj" fmla="val 4167"/>
            </a:avLst>
          </a:prstGeom>
          <a:solidFill>
            <a:srgbClr val="FFFFFF"/>
          </a:solidFill>
          <a:ln w="76200" cap="sq">
            <a:solidFill>
              <a:schemeClr val="accent4">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6462936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 bandas">
  <a:themeElements>
    <a:clrScheme name="Con bandas">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Con banda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 banda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TM03090430[[fn=Con bandas]]</Template>
  <TotalTime>361</TotalTime>
  <Words>730</Words>
  <Application>Microsoft Office PowerPoint</Application>
  <PresentationFormat>Panorámica</PresentationFormat>
  <Paragraphs>77</Paragraphs>
  <Slides>17</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Aharoni</vt:lpstr>
      <vt:lpstr>Arial</vt:lpstr>
      <vt:lpstr>Calibri</vt:lpstr>
      <vt:lpstr>Corbel</vt:lpstr>
      <vt:lpstr>Times New Roman</vt:lpstr>
      <vt:lpstr>Wingdings</vt:lpstr>
      <vt:lpstr>Con bandas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28</cp:revision>
  <dcterms:created xsi:type="dcterms:W3CDTF">2021-11-07T21:15:20Z</dcterms:created>
  <dcterms:modified xsi:type="dcterms:W3CDTF">2021-11-25T19:50:44Z</dcterms:modified>
</cp:coreProperties>
</file>