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82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70" r:id="rId10"/>
    <p:sldId id="271" r:id="rId11"/>
    <p:sldId id="277" r:id="rId12"/>
    <p:sldId id="273" r:id="rId13"/>
    <p:sldId id="274" r:id="rId14"/>
    <p:sldId id="278" r:id="rId15"/>
    <p:sldId id="279" r:id="rId16"/>
    <p:sldId id="280" r:id="rId17"/>
    <p:sldId id="281" r:id="rId18"/>
    <p:sldId id="276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49E3A-8E80-43E9-9C1B-31492D7C8931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B0759-D4E5-4F21-B7B4-CFF380AA19D0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109AD-104E-4740-A269-1DC0DFF292F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649E-FBFB-4811-AFFA-22CD11CB03CE}" type="slidenum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1AF67-9279-449C-8162-1A9597B24F5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15449-5F01-4113-A140-D427D7D42EF7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4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12ACE-4F5F-496B-A8BB-036566A398ED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8C894-A319-485C-9A6D-4A7C0338FCC6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63C04-988B-4759-ADF5-7A41DB9AC2E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7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F6CE-FB3F-49EC-A7D4-33713B6A5BA9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3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C7C8B-547E-4575-8640-7B716AC9558E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7A05-3392-4A33-9B4B-05D98F932507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4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/>
              <a:t>4/22/2023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771221" y="1916832"/>
            <a:ext cx="5601558" cy="1998221"/>
          </a:xfrm>
        </p:spPr>
        <p:txBody>
          <a:bodyPr>
            <a:noAutofit/>
          </a:bodyPr>
          <a:lstStyle/>
          <a:p>
            <a:pPr algn="ctr"/>
            <a:br>
              <a:rPr lang="es-MX" sz="2400" b="1" dirty="0"/>
            </a:br>
            <a:br>
              <a:rPr lang="es-MX" sz="2400" b="1" dirty="0"/>
            </a:br>
            <a:br>
              <a:rPr lang="es-MX" sz="2400" b="1" dirty="0"/>
            </a:br>
            <a:br>
              <a:rPr lang="es-MX" sz="2400" b="1" dirty="0"/>
            </a:br>
            <a:br>
              <a:rPr lang="es-MX" sz="2400" b="1" dirty="0"/>
            </a:br>
            <a:br>
              <a:rPr lang="es-MX" sz="2400" b="1" dirty="0"/>
            </a:br>
            <a:br>
              <a:rPr lang="es-MX" sz="2400" b="1" dirty="0">
                <a:solidFill>
                  <a:schemeClr val="tx1"/>
                </a:solidFill>
              </a:rPr>
            </a:br>
            <a:r>
              <a:rPr lang="es-MX" sz="6000" b="1" dirty="0">
                <a:solidFill>
                  <a:schemeClr val="tx1"/>
                </a:solidFill>
              </a:rPr>
              <a:t>FACTORES DE RIESGO EN ADICCIONES</a:t>
            </a:r>
            <a:br>
              <a:rPr lang="es-MX" sz="6000" b="1" dirty="0">
                <a:solidFill>
                  <a:schemeClr val="tx1"/>
                </a:solidFill>
              </a:rPr>
            </a:br>
            <a:br>
              <a:rPr lang="es-MX" sz="6000" b="1" dirty="0">
                <a:solidFill>
                  <a:schemeClr val="tx1"/>
                </a:solidFill>
              </a:rPr>
            </a:br>
            <a:endParaRPr lang="es-MX" sz="6000" b="1" dirty="0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255434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dirty="0"/>
              <a:t>Factores de Riesgo del Grupo de Pares</a:t>
            </a:r>
            <a:endParaRPr lang="es-E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Blip>
                <a:blip r:embed="rId2"/>
              </a:buBlip>
            </a:pPr>
            <a:r>
              <a:rPr lang="en-GB" sz="3100" dirty="0">
                <a:latin typeface="Comic Sans MS" pitchFamily="66" charset="0"/>
              </a:rPr>
              <a:t>Si los amigos consumen droga.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Blip>
                <a:blip r:embed="rId2"/>
              </a:buBlip>
            </a:pPr>
            <a:endParaRPr lang="en-GB" sz="3100" dirty="0"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Blip>
                <a:blip r:embed="rId2"/>
              </a:buBlip>
            </a:pPr>
            <a:r>
              <a:rPr lang="en-GB" sz="3100" dirty="0">
                <a:latin typeface="Comic Sans MS" pitchFamily="66" charset="0"/>
              </a:rPr>
              <a:t>Si te presionan para consumirla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Blip>
                <a:blip r:embed="rId2"/>
              </a:buBlip>
            </a:pPr>
            <a:endParaRPr lang="en-GB" sz="3100" dirty="0"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Blip>
                <a:blip r:embed="rId2"/>
              </a:buBlip>
            </a:pPr>
            <a:r>
              <a:rPr lang="en-GB" sz="3100" dirty="0">
                <a:latin typeface="Comic Sans MS" pitchFamily="66" charset="0"/>
              </a:rPr>
              <a:t>Por curiosidad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None/>
            </a:pPr>
            <a:endParaRPr lang="en-GB" sz="3100" dirty="0"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64000"/>
              <a:buFontTx/>
              <a:buNone/>
            </a:pPr>
            <a:endParaRPr lang="en-GB" sz="3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/>
              <a:t>¿QUÉ PUEDO HACER SI UN «AMIGO» O CONOCIDO ME OFRECE DROGAS?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sz="4400" dirty="0"/>
          </a:p>
          <a:p>
            <a:pPr marL="0" indent="0" algn="ctr">
              <a:buNone/>
            </a:pPr>
            <a:r>
              <a:rPr lang="es-MX" sz="4400" dirty="0"/>
              <a:t>R E C H A Z A R L A S</a:t>
            </a:r>
          </a:p>
          <a:p>
            <a:pPr marL="0" indent="0" algn="ctr">
              <a:buNone/>
            </a:pPr>
            <a:endParaRPr lang="es-MX" sz="4400" dirty="0"/>
          </a:p>
          <a:p>
            <a:pPr marL="0" indent="0" algn="ctr">
              <a:buNone/>
            </a:pPr>
            <a:r>
              <a:rPr lang="es-MX" sz="2800" dirty="0"/>
              <a:t>FACTOR DE RIESGO MÁS COMÚN:</a:t>
            </a:r>
          </a:p>
          <a:p>
            <a:pPr marL="0" indent="0" algn="ctr">
              <a:buNone/>
            </a:pPr>
            <a:endParaRPr lang="es-MX" sz="2800" dirty="0"/>
          </a:p>
          <a:p>
            <a:pPr marL="0" indent="0" algn="ctr">
              <a:buNone/>
            </a:pPr>
            <a:r>
              <a:rPr lang="es-MX" sz="2800" dirty="0"/>
              <a:t>PRESIÓN QUE EJERCE EL GRUPO </a:t>
            </a:r>
          </a:p>
        </p:txBody>
      </p:sp>
    </p:spTree>
    <p:extLst>
      <p:ext uri="{BB962C8B-B14F-4D97-AF65-F5344CB8AC3E}">
        <p14:creationId xmlns:p14="http://schemas.microsoft.com/office/powerpoint/2010/main" val="119543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950937"/>
          </a:xfrm>
        </p:spPr>
        <p:txBody>
          <a:bodyPr/>
          <a:lstStyle/>
          <a:p>
            <a:pPr algn="ctr" eaLnBrk="1" hangingPunct="1"/>
            <a:r>
              <a:rPr lang="es-MX" dirty="0"/>
              <a:t>Habilidades para la Vida</a:t>
            </a:r>
            <a:endParaRPr lang="es-E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17000"/>
              </a:lnSpc>
              <a:buClr>
                <a:srgbClr val="000000"/>
              </a:buClr>
              <a:buNone/>
            </a:pPr>
            <a:r>
              <a:rPr lang="en-GB" sz="2000" b="1" dirty="0">
                <a:latin typeface="Comic Sans MS" pitchFamily="66" charset="0"/>
              </a:rPr>
              <a:t>F A C T O R E S   D E   P R O T E C </a:t>
            </a:r>
            <a:r>
              <a:rPr lang="en-GB" sz="2000" b="1" dirty="0" err="1">
                <a:latin typeface="Comic Sans MS" pitchFamily="66" charset="0"/>
              </a:rPr>
              <a:t>C</a:t>
            </a:r>
            <a:r>
              <a:rPr lang="en-GB" sz="2000" b="1" dirty="0">
                <a:latin typeface="Comic Sans MS" pitchFamily="66" charset="0"/>
              </a:rPr>
              <a:t> I Ó N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000" b="1" dirty="0" err="1">
                <a:latin typeface="Comic Sans MS" pitchFamily="66" charset="0"/>
              </a:rPr>
              <a:t>Autoestima</a:t>
            </a:r>
            <a:r>
              <a:rPr lang="en-GB" sz="2000" b="1" dirty="0">
                <a:latin typeface="Comic Sans MS" pitchFamily="66" charset="0"/>
              </a:rPr>
              <a:t>:</a:t>
            </a:r>
            <a:r>
              <a:rPr lang="en-GB" sz="2000" dirty="0">
                <a:latin typeface="Comic Sans MS" pitchFamily="66" charset="0"/>
              </a:rPr>
              <a:t> es la capacidad de conocerse, aceptarse y quererse, sin juicio destructivo alguno.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endParaRPr lang="en-GB" sz="2000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000" b="1" dirty="0">
                <a:latin typeface="Comic Sans MS" pitchFamily="66" charset="0"/>
              </a:rPr>
              <a:t>Asertividad: </a:t>
            </a:r>
            <a:r>
              <a:rPr lang="en-GB" sz="2000" dirty="0">
                <a:latin typeface="Comic Sans MS" pitchFamily="66" charset="0"/>
              </a:rPr>
              <a:t>es la habilidad de saber decir SI y NO en el momento adecuado y oportuno sin daño a otros.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endParaRPr lang="en-GB" sz="2000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000" b="1" dirty="0">
                <a:latin typeface="Comic Sans MS" pitchFamily="66" charset="0"/>
              </a:rPr>
              <a:t>Apego escolar:</a:t>
            </a:r>
            <a:r>
              <a:rPr lang="en-GB" sz="2000" dirty="0">
                <a:latin typeface="Comic Sans MS" pitchFamily="66" charset="0"/>
              </a:rPr>
              <a:t> grado de interés, motivación y permanencia en cada nivel escolar.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endParaRPr lang="en-GB" sz="2000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000" b="1" dirty="0" err="1">
                <a:latin typeface="Comic Sans MS" pitchFamily="66" charset="0"/>
              </a:rPr>
              <a:t>Resilencia</a:t>
            </a:r>
            <a:r>
              <a:rPr lang="en-GB" sz="2000" b="1" dirty="0">
                <a:latin typeface="Comic Sans MS" pitchFamily="66" charset="0"/>
              </a:rPr>
              <a:t>: </a:t>
            </a:r>
            <a:r>
              <a:rPr lang="en-GB" sz="2000" dirty="0" err="1">
                <a:latin typeface="Comic Sans MS" pitchFamily="66" charset="0"/>
              </a:rPr>
              <a:t>capacidad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para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salir</a:t>
            </a:r>
            <a:r>
              <a:rPr lang="en-GB" sz="2000" dirty="0">
                <a:latin typeface="Comic Sans MS" pitchFamily="66" charset="0"/>
              </a:rPr>
              <a:t> de </a:t>
            </a:r>
            <a:r>
              <a:rPr lang="en-GB" sz="2000" dirty="0" err="1">
                <a:latin typeface="Comic Sans MS" pitchFamily="66" charset="0"/>
              </a:rPr>
              <a:t>situaciones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adversas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 err="1">
                <a:latin typeface="Comic Sans MS" pitchFamily="66" charset="0"/>
              </a:rPr>
              <a:t>adaptarse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 err="1">
                <a:latin typeface="Comic Sans MS" pitchFamily="66" charset="0"/>
              </a:rPr>
              <a:t>superar</a:t>
            </a:r>
            <a:r>
              <a:rPr lang="en-GB" sz="2000" dirty="0">
                <a:latin typeface="Comic Sans MS" pitchFamily="66" charset="0"/>
              </a:rPr>
              <a:t> y </a:t>
            </a:r>
            <a:r>
              <a:rPr lang="en-GB" sz="2000" dirty="0" err="1">
                <a:latin typeface="Comic Sans MS" pitchFamily="66" charset="0"/>
              </a:rPr>
              <a:t>acceder</a:t>
            </a:r>
            <a:r>
              <a:rPr lang="en-GB" sz="2000" dirty="0">
                <a:latin typeface="Comic Sans MS" pitchFamily="66" charset="0"/>
              </a:rPr>
              <a:t> a </a:t>
            </a:r>
            <a:r>
              <a:rPr lang="en-GB" sz="2000" dirty="0" err="1">
                <a:latin typeface="Comic Sans MS" pitchFamily="66" charset="0"/>
              </a:rPr>
              <a:t>una</a:t>
            </a:r>
            <a:r>
              <a:rPr lang="en-GB" sz="2000" dirty="0">
                <a:latin typeface="Comic Sans MS" pitchFamily="66" charset="0"/>
              </a:rPr>
              <a:t> forma de </a:t>
            </a:r>
            <a:r>
              <a:rPr lang="en-GB" sz="2000" dirty="0" err="1">
                <a:latin typeface="Comic Sans MS" pitchFamily="66" charset="0"/>
              </a:rPr>
              <a:t>vida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que</a:t>
            </a:r>
            <a:r>
              <a:rPr lang="en-GB" sz="2000" dirty="0">
                <a:latin typeface="Comic Sans MS" pitchFamily="66" charset="0"/>
              </a:rPr>
              <a:t> sea </a:t>
            </a:r>
            <a:r>
              <a:rPr lang="en-GB" sz="2000" dirty="0" err="1">
                <a:latin typeface="Comic Sans MS" pitchFamily="66" charset="0"/>
              </a:rPr>
              <a:t>significativa</a:t>
            </a:r>
            <a:r>
              <a:rPr lang="en-GB" sz="2000" dirty="0">
                <a:latin typeface="Comic Sans MS" pitchFamily="66" charset="0"/>
              </a:rPr>
              <a:t> y </a:t>
            </a:r>
            <a:r>
              <a:rPr lang="en-GB" sz="2000" dirty="0" err="1">
                <a:latin typeface="Comic Sans MS" pitchFamily="66" charset="0"/>
              </a:rPr>
              <a:t>productiva</a:t>
            </a:r>
            <a:r>
              <a:rPr lang="en-GB" sz="2000" dirty="0">
                <a:latin typeface="Comic Sans MS" pitchFamily="66" charset="0"/>
              </a:rPr>
              <a:t>. </a:t>
            </a:r>
            <a:endParaRPr lang="en-GB" sz="2000" b="1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55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395912"/>
          </a:xfrm>
        </p:spPr>
        <p:txBody>
          <a:bodyPr/>
          <a:lstStyle/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800" b="1" dirty="0">
                <a:latin typeface="Comic Sans MS" pitchFamily="66" charset="0"/>
              </a:rPr>
              <a:t>Afrontamiento del estres:</a:t>
            </a:r>
            <a:r>
              <a:rPr lang="en-GB" sz="2800" dirty="0">
                <a:latin typeface="Comic Sans MS" pitchFamily="66" charset="0"/>
              </a:rPr>
              <a:t> es la capacidad y habilidad de manejar adecuadamente situaciones (internas o externas) no esperadas, cotidianas y catastróficas.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endParaRPr lang="en-GB" sz="2800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</a:pPr>
            <a:r>
              <a:rPr lang="en-GB" sz="2800" b="1" dirty="0">
                <a:latin typeface="Comic Sans MS" pitchFamily="66" charset="0"/>
              </a:rPr>
              <a:t>Habilidades sociales:</a:t>
            </a:r>
            <a:r>
              <a:rPr lang="en-GB" sz="2800" dirty="0">
                <a:latin typeface="Comic Sans MS" pitchFamily="66" charset="0"/>
              </a:rPr>
              <a:t> es la capacidad de mantener adecuadamente relaciones positivas de adaptación e intercomunicación con los demás.</a:t>
            </a:r>
          </a:p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9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Algunas frases asertivas: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MX" sz="3200" dirty="0"/>
          </a:p>
          <a:p>
            <a:pPr algn="ctr"/>
            <a:r>
              <a:rPr lang="es-MX" sz="3200" dirty="0"/>
              <a:t>«No quiero, gracias»</a:t>
            </a:r>
          </a:p>
          <a:p>
            <a:pPr algn="ctr"/>
            <a:endParaRPr lang="es-MX" sz="3200" dirty="0"/>
          </a:p>
          <a:p>
            <a:pPr algn="ctr"/>
            <a:r>
              <a:rPr lang="es-MX" sz="3200" dirty="0"/>
              <a:t>«No las necesito»</a:t>
            </a:r>
          </a:p>
          <a:p>
            <a:pPr algn="ctr"/>
            <a:endParaRPr lang="es-MX" sz="3200" dirty="0"/>
          </a:p>
          <a:p>
            <a:pPr algn="ctr"/>
            <a:r>
              <a:rPr lang="es-MX" sz="3200" dirty="0"/>
              <a:t>«No me interesa por el momento»</a:t>
            </a:r>
          </a:p>
        </p:txBody>
      </p:sp>
    </p:spTree>
    <p:extLst>
      <p:ext uri="{BB962C8B-B14F-4D97-AF65-F5344CB8AC3E}">
        <p14:creationId xmlns:p14="http://schemas.microsoft.com/office/powerpoint/2010/main" val="426459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es-MX" dirty="0"/>
              <a:t>Técnicas asertivas útiles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400600"/>
          </a:xfrm>
        </p:spPr>
        <p:txBody>
          <a:bodyPr>
            <a:normAutofit fontScale="92500" lnSpcReduction="10000"/>
          </a:bodyPr>
          <a:lstStyle/>
          <a:p>
            <a:r>
              <a:rPr lang="es-MX" b="1" i="1" dirty="0"/>
              <a:t>El disco rayado</a:t>
            </a:r>
          </a:p>
          <a:p>
            <a:r>
              <a:rPr lang="es-MX" b="1" i="1" dirty="0"/>
              <a:t>El compromiso viable: </a:t>
            </a:r>
            <a:r>
              <a:rPr lang="es-MX" i="1" dirty="0"/>
              <a:t>«</a:t>
            </a:r>
            <a:r>
              <a:rPr lang="es-MX" dirty="0"/>
              <a:t>yo no te voy a decir nada sobre el numero de cervezas que te tomes, así que no insistas en que yo beba»</a:t>
            </a:r>
            <a:endParaRPr lang="es-MX" i="1" dirty="0"/>
          </a:p>
          <a:p>
            <a:r>
              <a:rPr lang="es-MX" b="1" i="1" dirty="0"/>
              <a:t>La </a:t>
            </a:r>
            <a:r>
              <a:rPr lang="es-MX" b="1" i="1" dirty="0" err="1"/>
              <a:t>autorrevelación</a:t>
            </a:r>
            <a:r>
              <a:rPr lang="es-MX" b="1" i="1" dirty="0"/>
              <a:t>:</a:t>
            </a:r>
            <a:r>
              <a:rPr lang="es-MX" i="1" dirty="0"/>
              <a:t> «</a:t>
            </a:r>
            <a:r>
              <a:rPr lang="es-MX" dirty="0"/>
              <a:t>no voy a tomar porqué me toco manejar», «si llego tomado a casa me va a ir como en feria con mis papás»</a:t>
            </a:r>
            <a:endParaRPr lang="es-MX" i="1" dirty="0"/>
          </a:p>
          <a:p>
            <a:r>
              <a:rPr lang="es-MX" b="1" i="1" dirty="0"/>
              <a:t>El banco de niebla: </a:t>
            </a:r>
            <a:r>
              <a:rPr lang="es-MX" i="1" dirty="0"/>
              <a:t>«</a:t>
            </a:r>
            <a:r>
              <a:rPr lang="es-MX" dirty="0"/>
              <a:t>es posible que a ti te parezca cobarde que no quiera fumar, pero yo he decidido no hacerlo» </a:t>
            </a:r>
            <a:endParaRPr lang="es-MX" i="1" dirty="0"/>
          </a:p>
          <a:p>
            <a:r>
              <a:rPr lang="es-MX" b="1" i="1" dirty="0"/>
              <a:t>La interrogación negativa: </a:t>
            </a:r>
            <a:r>
              <a:rPr lang="es-MX" i="1" dirty="0"/>
              <a:t>«¿</a:t>
            </a:r>
            <a:r>
              <a:rPr lang="es-MX" dirty="0"/>
              <a:t>y qué tiene de raro que no quiera fumar?»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77962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just"/>
            <a:r>
              <a:rPr lang="es-MX" sz="3600" dirty="0"/>
              <a:t>En nuestro </a:t>
            </a:r>
            <a:r>
              <a:rPr lang="es-MX" sz="3600" i="1" dirty="0"/>
              <a:t>entorno</a:t>
            </a:r>
            <a:r>
              <a:rPr lang="es-MX" sz="3600" dirty="0"/>
              <a:t>, algunas respuestas asertivas pudieran parecer agresivas y contraproducentes para rechazar las drogas…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claro rechazo al consumo de drogas: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«no </a:t>
            </a:r>
            <a:r>
              <a:rPr lang="es-MX" sz="3600" i="1" dirty="0"/>
              <a:t>canijo, </a:t>
            </a:r>
            <a:r>
              <a:rPr lang="es-MX" sz="3600" dirty="0"/>
              <a:t>esas cosas te dañan el cerebro»</a:t>
            </a:r>
            <a:br>
              <a:rPr lang="es-MX" sz="3600" dirty="0"/>
            </a:br>
            <a:r>
              <a:rPr lang="es-MX" sz="3600" dirty="0"/>
              <a:t>«no me laten, luego te sientes muy mal»</a:t>
            </a:r>
            <a:br>
              <a:rPr lang="es-MX" sz="3600" dirty="0"/>
            </a:br>
            <a:r>
              <a:rPr lang="es-MX" sz="3600" dirty="0"/>
              <a:t>«que crees, </a:t>
            </a:r>
            <a:r>
              <a:rPr lang="es-MX" sz="3600" i="1" dirty="0"/>
              <a:t>juré </a:t>
            </a:r>
            <a:r>
              <a:rPr lang="es-MX" sz="3600" dirty="0"/>
              <a:t>y no quiero que la virgencita me castigue»</a:t>
            </a:r>
          </a:p>
        </p:txBody>
      </p:sp>
    </p:spTree>
    <p:extLst>
      <p:ext uri="{BB962C8B-B14F-4D97-AF65-F5344CB8AC3E}">
        <p14:creationId xmlns:p14="http://schemas.microsoft.com/office/powerpoint/2010/main" val="424289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51519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/>
              <a:t>¿Qué puedo hacer para rechazar una invitación de mis amigos para que pruebe drogas?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Mostrar firmeza y comunicar claramente que no estás interesado en probarlas o consumirlas.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Los verdaderos amigos comparten vivencias y gustos comunes positivos, y no el consumir drogas.</a:t>
            </a:r>
          </a:p>
        </p:txBody>
      </p:sp>
    </p:spTree>
    <p:extLst>
      <p:ext uri="{BB962C8B-B14F-4D97-AF65-F5344CB8AC3E}">
        <p14:creationId xmlns:p14="http://schemas.microsoft.com/office/powerpoint/2010/main" val="341597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dirty="0"/>
              <a:t>PARA SEGUIR PROTEGIDOS…</a:t>
            </a:r>
            <a:endParaRPr lang="es-E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>
                <a:latin typeface="Comic Sans MS" pitchFamily="66" charset="0"/>
              </a:rPr>
              <a:t>Comunicación con la </a:t>
            </a:r>
            <a:r>
              <a:rPr lang="en-GB" sz="2400" b="1" dirty="0" err="1">
                <a:latin typeface="Comic Sans MS" pitchFamily="66" charset="0"/>
              </a:rPr>
              <a:t>familia</a:t>
            </a:r>
            <a:r>
              <a:rPr lang="en-GB" sz="2400" b="1" dirty="0">
                <a:latin typeface="Comic Sans MS" pitchFamily="66" charset="0"/>
              </a:rPr>
              <a:t>, amigos y </a:t>
            </a:r>
            <a:r>
              <a:rPr lang="en-GB" sz="2400" b="1" dirty="0" err="1">
                <a:latin typeface="Comic Sans MS" pitchFamily="66" charset="0"/>
              </a:rPr>
              <a:t>docentes</a:t>
            </a:r>
            <a:r>
              <a:rPr lang="en-GB" sz="2400" b="1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 err="1">
                <a:latin typeface="Comic Sans MS" pitchFamily="66" charset="0"/>
              </a:rPr>
              <a:t>Vigilancia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paterna</a:t>
            </a:r>
            <a:r>
              <a:rPr lang="en-GB" sz="2400" b="1" dirty="0">
                <a:latin typeface="Comic Sans MS" pitchFamily="66" charset="0"/>
              </a:rPr>
              <a:t> o de </a:t>
            </a:r>
            <a:r>
              <a:rPr lang="en-GB" sz="2400" b="1" dirty="0" err="1">
                <a:latin typeface="Comic Sans MS" pitchFamily="66" charset="0"/>
              </a:rPr>
              <a:t>alguna</a:t>
            </a:r>
            <a:r>
              <a:rPr lang="en-GB" sz="2400" b="1" dirty="0">
                <a:latin typeface="Comic Sans MS" pitchFamily="66" charset="0"/>
              </a:rPr>
              <a:t> </a:t>
            </a:r>
            <a:r>
              <a:rPr lang="en-GB" sz="2400" b="1" dirty="0" err="1">
                <a:latin typeface="Comic Sans MS" pitchFamily="66" charset="0"/>
              </a:rPr>
              <a:t>autoridad</a:t>
            </a:r>
            <a:r>
              <a:rPr lang="en-GB" sz="2400" b="1" dirty="0">
                <a:latin typeface="Comic Sans MS" pitchFamily="66" charset="0"/>
              </a:rPr>
              <a:t> escolar con reglas claras de conducta dentro del </a:t>
            </a:r>
            <a:r>
              <a:rPr lang="en-GB" sz="2400" b="1" dirty="0" err="1">
                <a:latin typeface="Comic Sans MS" pitchFamily="66" charset="0"/>
              </a:rPr>
              <a:t>hogar</a:t>
            </a:r>
            <a:r>
              <a:rPr lang="en-GB" sz="2400" b="1" dirty="0">
                <a:latin typeface="Comic Sans MS" pitchFamily="66" charset="0"/>
              </a:rPr>
              <a:t> y la </a:t>
            </a:r>
            <a:r>
              <a:rPr lang="en-GB" sz="2400" b="1" dirty="0" err="1">
                <a:latin typeface="Comic Sans MS" pitchFamily="66" charset="0"/>
              </a:rPr>
              <a:t>escuela</a:t>
            </a:r>
            <a:endParaRPr lang="en-GB" sz="2400" b="1" dirty="0">
              <a:latin typeface="Comic Sans MS" pitchFamily="66" charset="0"/>
            </a:endParaRP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>
                <a:latin typeface="Comic Sans MS" pitchFamily="66" charset="0"/>
              </a:rPr>
              <a:t>Participación de los padres en actividades de y con los hijos.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>
                <a:latin typeface="Comic Sans MS" pitchFamily="66" charset="0"/>
              </a:rPr>
              <a:t>Éxito en el desempeño escolar.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>
                <a:latin typeface="Comic Sans MS" pitchFamily="66" charset="0"/>
              </a:rPr>
              <a:t>Información sobre el consumo de drogas.</a:t>
            </a:r>
          </a:p>
          <a:p>
            <a:pPr eaLnBrk="1" hangingPunct="1">
              <a:lnSpc>
                <a:spcPct val="117000"/>
              </a:lnSpc>
              <a:buClr>
                <a:srgbClr val="000000"/>
              </a:buClr>
              <a:buSzPct val="85000"/>
              <a:buFontTx/>
              <a:buBlip>
                <a:blip r:embed="rId2"/>
              </a:buBlip>
            </a:pPr>
            <a:r>
              <a:rPr lang="en-GB" sz="2400" b="1" dirty="0">
                <a:latin typeface="Comic Sans MS" pitchFamily="66" charset="0"/>
              </a:rPr>
              <a:t>Promoción y fortalecimiento de habilidades para la vida.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800" b="1" dirty="0">
                <a:solidFill>
                  <a:srgbClr val="FF3399"/>
                </a:solidFill>
                <a:latin typeface="Comic Sans MS" pitchFamily="66" charset="0"/>
              </a:rPr>
              <a:t>Droga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Blip>
                <a:blip r:embed="rId2"/>
              </a:buBlip>
              <a:defRPr/>
            </a:pPr>
            <a:r>
              <a:rPr lang="es-ES" sz="2100" dirty="0">
                <a:latin typeface="Comic Sans MS" pitchFamily="66" charset="0"/>
              </a:rPr>
              <a:t>Sustancias o mezcla de sustancias minerales, vegetales o animales que se emplean en la medicina, o en la industria.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Blip>
                <a:blip r:embed="rId2"/>
              </a:buBlip>
              <a:defRPr/>
            </a:pPr>
            <a:endParaRPr lang="es-ES" sz="2100" dirty="0">
              <a:latin typeface="Comic Sans MS" pitchFamily="6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Blip>
                <a:blip r:embed="rId2"/>
              </a:buBlip>
              <a:defRPr/>
            </a:pPr>
            <a:r>
              <a:rPr lang="es-ES" sz="2100" dirty="0">
                <a:latin typeface="Comic Sans MS" pitchFamily="66" charset="0"/>
              </a:rPr>
              <a:t>Distintas a las necesarias para el mantenimiento de la vida.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Blip>
                <a:blip r:embed="rId2"/>
              </a:buBlip>
              <a:defRPr/>
            </a:pPr>
            <a:endParaRPr lang="es-ES" sz="2100" dirty="0">
              <a:latin typeface="Comic Sans MS" pitchFamily="66" charset="0"/>
            </a:endParaRP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Blip>
                <a:blip r:embed="rId2"/>
              </a:buBlip>
              <a:defRPr/>
            </a:pPr>
            <a:r>
              <a:rPr lang="es-ES" sz="2100" dirty="0">
                <a:latin typeface="Comic Sans MS" pitchFamily="66" charset="0"/>
              </a:rPr>
              <a:t>(OMS) Cualquier agente químico que altera las funciones bioquímicas o fisiológicas de los tejidos del organismo (1994).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100" dirty="0">
                <a:latin typeface="Comic Sans MS" pitchFamily="66" charset="0"/>
              </a:rPr>
              <a:t> 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2400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dirty="0">
                <a:solidFill>
                  <a:srgbClr val="0066FF"/>
                </a:solidFill>
                <a:latin typeface="Comic Sans MS" pitchFamily="66" charset="0"/>
              </a:rPr>
              <a:t>Drogadicción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114800" cy="51593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s-ES" sz="1800" dirty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1800" dirty="0">
                <a:latin typeface="Comic Sans MS" pitchFamily="66" charset="0"/>
              </a:rPr>
              <a:t>Relación que se establece con una sustancia toxica.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s-ES" sz="1800" dirty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1800" dirty="0">
                <a:latin typeface="Comic Sans MS" pitchFamily="66" charset="0"/>
              </a:rPr>
              <a:t>(OMS) Estado psicofísico caracterizado por el uso repetido de una o varias sustancias psicoactivas a tal grado que el consumidor se encuentra periódica o permanentemente intoxicado, muestra compulsión por consumir la droga de su preferencia y le resulta difícil o imposible interrumpir o modificar el consumo y presenta una determinación absoluta por conseguir la droga por cualquier medio.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s-ES" sz="1800" dirty="0">
              <a:latin typeface="Comic Sans MS" pitchFamily="66" charset="0"/>
            </a:endParaRPr>
          </a:p>
        </p:txBody>
      </p:sp>
      <p:graphicFrame>
        <p:nvGraphicFramePr>
          <p:cNvPr id="102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7488" y="1628775"/>
          <a:ext cx="2795587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to de Photo Editor" r:id="rId4" imgW="1600000" imgH="2266667" progId="MSPhotoEd.3">
                  <p:embed/>
                </p:oleObj>
              </mc:Choice>
              <mc:Fallback>
                <p:oleObj name="Foto de Photo Editor" r:id="rId4" imgW="1600000" imgH="22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1628775"/>
                        <a:ext cx="2795587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55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es-ES" sz="1900" b="1" dirty="0">
                <a:solidFill>
                  <a:srgbClr val="9966FF"/>
                </a:solidFill>
                <a:latin typeface="Comic Sans MS" pitchFamily="66" charset="0"/>
              </a:rPr>
              <a:t>Tolerancia</a:t>
            </a:r>
            <a:r>
              <a:rPr lang="es-ES" sz="1900" dirty="0">
                <a:latin typeface="Comic Sans MS" pitchFamily="66" charset="0"/>
              </a:rPr>
              <a:t>, adaptación del organismo a los efectos de la droga tienen necesidad de aumentar la dosis para obtener resultados de igual magnitud.</a:t>
            </a: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s-ES" sz="19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Blip>
                <a:blip r:embed="rId2"/>
              </a:buBlip>
            </a:pPr>
            <a:r>
              <a:rPr lang="es-ES" sz="1900" b="1" dirty="0">
                <a:solidFill>
                  <a:srgbClr val="9966FF"/>
                </a:solidFill>
                <a:latin typeface="Comic Sans MS" pitchFamily="66" charset="0"/>
              </a:rPr>
              <a:t>Síndrome de abstinencia</a:t>
            </a:r>
            <a:r>
              <a:rPr lang="es-ES" sz="1900" dirty="0">
                <a:latin typeface="Comic Sans MS" pitchFamily="66" charset="0"/>
              </a:rPr>
              <a:t>, trastornos fisiológicos (alteraciones en la frecuencia cardiaca, presión arterial y respiración, sudoración, vómitos, delirios, convulsiones, pérdida de conciencia, etc.), que aparecen al suspender bruscamente una droga que causa dependencia física.</a:t>
            </a:r>
          </a:p>
          <a:p>
            <a:pPr algn="just"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es-ES" sz="1900" dirty="0">
              <a:latin typeface="Comic Sans MS" pitchFamily="66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38338"/>
            <a:ext cx="3240087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8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just" eaLnBrk="1" hangingPunct="1">
              <a:buFontTx/>
              <a:buBlip>
                <a:blip r:embed="rId2"/>
              </a:buBlip>
            </a:pPr>
            <a:r>
              <a:rPr lang="es-ES" sz="2100" b="1" i="1" dirty="0">
                <a:solidFill>
                  <a:srgbClr val="9966FF"/>
                </a:solidFill>
                <a:latin typeface="Comic Sans MS" pitchFamily="66" charset="0"/>
              </a:rPr>
              <a:t>Dependencia psíquica</a:t>
            </a:r>
            <a:r>
              <a:rPr lang="es-ES" sz="2100" dirty="0">
                <a:latin typeface="Comic Sans MS" pitchFamily="66" charset="0"/>
              </a:rPr>
              <a:t>, uso compulsivo de una droga sin desarrollo de dependencia física, pero que implica un grave peligro para el individuo.</a:t>
            </a:r>
          </a:p>
          <a:p>
            <a:pPr algn="just" eaLnBrk="1" hangingPunct="1">
              <a:buFontTx/>
              <a:buNone/>
            </a:pPr>
            <a:endParaRPr lang="es-ES" sz="2100" dirty="0">
              <a:latin typeface="Comic Sans MS" pitchFamily="66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s-ES" sz="2100" b="1" i="1" dirty="0">
                <a:solidFill>
                  <a:srgbClr val="9966FF"/>
                </a:solidFill>
                <a:latin typeface="Comic Sans MS" pitchFamily="66" charset="0"/>
              </a:rPr>
              <a:t>Dependencia física</a:t>
            </a:r>
            <a:r>
              <a:rPr lang="es-ES" sz="2100" dirty="0">
                <a:latin typeface="Comic Sans MS" pitchFamily="66" charset="0"/>
              </a:rPr>
              <a:t>, adaptación biológica manifestada por trastornos fisiológicos más o menos intensos al suspender bruscamente una droga.</a:t>
            </a:r>
          </a:p>
          <a:p>
            <a:pPr algn="just" eaLnBrk="1" hangingPunct="1">
              <a:buFontTx/>
              <a:buNone/>
            </a:pPr>
            <a:endParaRPr lang="es-ES" sz="2100" dirty="0">
              <a:latin typeface="Comic Sans MS" pitchFamily="66" charset="0"/>
            </a:endParaRPr>
          </a:p>
        </p:txBody>
      </p:sp>
      <p:pic>
        <p:nvPicPr>
          <p:cNvPr id="11268" name="Picture 7" descr="tequ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4956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5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400" b="1" dirty="0">
                <a:solidFill>
                  <a:srgbClr val="CC3300"/>
                </a:solidFill>
                <a:latin typeface="Comic Sans MS" pitchFamily="66" charset="0"/>
              </a:rPr>
              <a:t>Tipos de usuarios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1900" b="1" dirty="0">
                <a:solidFill>
                  <a:srgbClr val="CC3300"/>
                </a:solidFill>
                <a:latin typeface="Comic Sans MS" pitchFamily="66" charset="0"/>
              </a:rPr>
              <a:t>De abuso: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1900" b="1" dirty="0">
              <a:solidFill>
                <a:srgbClr val="FF9933"/>
              </a:solidFill>
              <a:latin typeface="Comic Sans MS" pitchFamily="66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900" b="1" dirty="0">
                <a:solidFill>
                  <a:srgbClr val="FF9933"/>
                </a:solidFill>
                <a:latin typeface="Comic Sans MS" pitchFamily="66" charset="0"/>
              </a:rPr>
              <a:t>Funcionales</a:t>
            </a:r>
            <a:r>
              <a:rPr lang="es-ES" sz="1900" dirty="0">
                <a:latin typeface="Comic Sans MS" pitchFamily="66" charset="0"/>
              </a:rPr>
              <a:t>, son los que necesitan usar drogas para funcionar en sociedad. No pueden realizar ninguna actividad si no la consumen. Presentan trastornos cuando no pueden consumirla.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1900" dirty="0">
              <a:latin typeface="Comic Sans MS" pitchFamily="66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900" b="1" dirty="0">
                <a:solidFill>
                  <a:srgbClr val="FF9933"/>
                </a:solidFill>
                <a:latin typeface="Comic Sans MS" pitchFamily="66" charset="0"/>
              </a:rPr>
              <a:t>Disfuncionales</a:t>
            </a:r>
            <a:r>
              <a:rPr lang="es-ES" sz="1900" dirty="0">
                <a:latin typeface="Comic Sans MS" pitchFamily="66" charset="0"/>
              </a:rPr>
              <a:t>, son aquellos que han dejado de funcionar en la sociedad. Toda su vida gira en torno a las drogas y solo se dedican a conseguirlas y consumirlas.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05038"/>
            <a:ext cx="28797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100" b="1" dirty="0">
                <a:solidFill>
                  <a:srgbClr val="CC3300"/>
                </a:solidFill>
                <a:latin typeface="Comic Sans MS" pitchFamily="66" charset="0"/>
              </a:rPr>
              <a:t>De uso: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100" b="1" dirty="0">
              <a:solidFill>
                <a:srgbClr val="CC3300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100" b="1" dirty="0">
                <a:solidFill>
                  <a:srgbClr val="FF9933"/>
                </a:solidFill>
                <a:latin typeface="Comic Sans MS" pitchFamily="66" charset="0"/>
              </a:rPr>
              <a:t>Experimentadores</a:t>
            </a:r>
            <a:r>
              <a:rPr lang="es-ES" sz="2100" dirty="0">
                <a:latin typeface="Comic Sans MS" pitchFamily="66" charset="0"/>
              </a:rPr>
              <a:t>, son los que usan drogas por simple curiosidad.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100" dirty="0"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ES" sz="2100" b="1" dirty="0">
                <a:solidFill>
                  <a:srgbClr val="FF9933"/>
                </a:solidFill>
                <a:latin typeface="Comic Sans MS" pitchFamily="66" charset="0"/>
              </a:rPr>
              <a:t>Sociales/ocasionales</a:t>
            </a:r>
            <a:r>
              <a:rPr lang="es-ES" sz="2100" dirty="0">
                <a:latin typeface="Comic Sans MS" pitchFamily="66" charset="0"/>
              </a:rPr>
              <a:t>, consumen drogas solo cuando están en un grupo o son los que consumen para hacer frente a una situación esporádica (</a:t>
            </a:r>
            <a:r>
              <a:rPr lang="es-ES" sz="2100" i="1" dirty="0">
                <a:latin typeface="Comic Sans MS" pitchFamily="66" charset="0"/>
              </a:rPr>
              <a:t>por ejemplo el estudiante que toma anfetaminas para mantenerse despierto</a:t>
            </a:r>
            <a:r>
              <a:rPr lang="es-ES" sz="2100" dirty="0">
                <a:latin typeface="Comic Sans MS" pitchFamily="66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100" dirty="0">
              <a:latin typeface="Comic Sans MS" pitchFamily="66" charset="0"/>
            </a:endParaRPr>
          </a:p>
        </p:txBody>
      </p:sp>
      <p:pic>
        <p:nvPicPr>
          <p:cNvPr id="12292" name="Picture 5" descr="g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38877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8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MX" dirty="0"/>
              <a:t>                      FACTORES DE RIESGO</a:t>
            </a:r>
          </a:p>
          <a:p>
            <a:pPr eaLnBrk="1" hangingPunct="1">
              <a:buFont typeface="Wingdings 2" pitchFamily="18" charset="2"/>
              <a:buNone/>
            </a:pPr>
            <a:endParaRPr lang="es-ES" dirty="0"/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s-ES" sz="2500" b="1" dirty="0">
                <a:solidFill>
                  <a:srgbClr val="663300"/>
                </a:solidFill>
                <a:latin typeface="Comic Sans MS" pitchFamily="66" charset="0"/>
              </a:rPr>
              <a:t>Factores de riesgo</a:t>
            </a:r>
            <a:r>
              <a:rPr lang="es-ES" sz="2500" dirty="0">
                <a:latin typeface="Comic Sans MS" pitchFamily="66" charset="0"/>
              </a:rPr>
              <a:t>, es la predisposición de una persona o población que están asociados a un mayor uso y abuso de sustancias psicoactivas.</a:t>
            </a:r>
          </a:p>
          <a:p>
            <a:pPr algn="just" eaLnBrk="1" hangingPunct="1">
              <a:buFontTx/>
              <a:buNone/>
            </a:pPr>
            <a:endParaRPr lang="es-ES" sz="2500" dirty="0">
              <a:latin typeface="Comic Sans MS" pitchFamily="66" charset="0"/>
            </a:endParaRPr>
          </a:p>
          <a:p>
            <a:pPr algn="just" eaLnBrk="1" hangingPunct="1">
              <a:buFontTx/>
              <a:buBlip>
                <a:blip r:embed="rId2"/>
              </a:buBlip>
            </a:pPr>
            <a:r>
              <a:rPr lang="es-ES" sz="2500" b="1" dirty="0">
                <a:solidFill>
                  <a:srgbClr val="663300"/>
                </a:solidFill>
                <a:latin typeface="Comic Sans MS" pitchFamily="66" charset="0"/>
              </a:rPr>
              <a:t>Factores de protección</a:t>
            </a:r>
            <a:r>
              <a:rPr lang="es-ES" sz="2500" dirty="0">
                <a:latin typeface="Comic Sans MS" pitchFamily="66" charset="0"/>
              </a:rPr>
              <a:t>, son los rasgos individuales, familiares y los elementos socioculturales, que eliminan, disminuyen o evitan el riesgo de que una persona inicie o continúe un proceso adictivo.</a:t>
            </a:r>
          </a:p>
        </p:txBody>
      </p:sp>
    </p:spTree>
    <p:extLst>
      <p:ext uri="{BB962C8B-B14F-4D97-AF65-F5344CB8AC3E}">
        <p14:creationId xmlns:p14="http://schemas.microsoft.com/office/powerpoint/2010/main" val="151563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/>
              <a:t>Factores de Riesgo Escolares</a:t>
            </a:r>
            <a:endParaRPr lang="es-E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7000"/>
              </a:lnSpc>
              <a:buClr>
                <a:srgbClr val="000000"/>
              </a:buClr>
              <a:buSzPct val="33000"/>
              <a:buFontTx/>
              <a:buBlip>
                <a:blip r:embed="rId2"/>
              </a:buBlip>
            </a:pPr>
            <a:r>
              <a:rPr lang="en-GB" dirty="0">
                <a:latin typeface="Comic Sans MS" pitchFamily="66" charset="0"/>
              </a:rPr>
              <a:t>Poco interés a la escuela.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  <a:buSzPct val="33000"/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  <a:buSzPct val="33000"/>
              <a:buFontTx/>
              <a:buBlip>
                <a:blip r:embed="rId2"/>
              </a:buBlip>
            </a:pPr>
            <a:r>
              <a:rPr lang="en-GB" dirty="0">
                <a:latin typeface="Comic Sans MS" pitchFamily="66" charset="0"/>
              </a:rPr>
              <a:t>La transición entre un nivel y otro.</a:t>
            </a: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  <a:buSzPct val="33000"/>
              <a:buFontTx/>
              <a:buNone/>
            </a:pPr>
            <a:endParaRPr lang="en-GB" dirty="0">
              <a:latin typeface="Comic Sans MS" pitchFamily="66" charset="0"/>
            </a:endParaRPr>
          </a:p>
          <a:p>
            <a:pPr algn="just" eaLnBrk="1" hangingPunct="1">
              <a:lnSpc>
                <a:spcPct val="117000"/>
              </a:lnSpc>
              <a:buClr>
                <a:srgbClr val="000000"/>
              </a:buClr>
              <a:buSzPct val="33000"/>
              <a:buFontTx/>
              <a:buBlip>
                <a:blip r:embed="rId2"/>
              </a:buBlip>
            </a:pPr>
            <a:r>
              <a:rPr lang="en-GB" dirty="0">
                <a:latin typeface="Comic Sans MS" pitchFamily="66" charset="0"/>
              </a:rPr>
              <a:t>Cambio de escuela.</a:t>
            </a:r>
          </a:p>
          <a:p>
            <a:pPr eaLnBrk="1" hangingPunct="1">
              <a:lnSpc>
                <a:spcPct val="9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43096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966</Words>
  <Application>Microsoft Office PowerPoint</Application>
  <PresentationFormat>Presentación en pantalla (4:3)</PresentationFormat>
  <Paragraphs>93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Wingdings 2</vt:lpstr>
      <vt:lpstr>Tema de Office</vt:lpstr>
      <vt:lpstr>Foto de Photo Editor</vt:lpstr>
      <vt:lpstr>       FACTORES DE RIESGO EN ADICCIONES  </vt:lpstr>
      <vt:lpstr>Droga</vt:lpstr>
      <vt:lpstr>Drogadicción</vt:lpstr>
      <vt:lpstr>Presentación de PowerPoint</vt:lpstr>
      <vt:lpstr>Presentación de PowerPoint</vt:lpstr>
      <vt:lpstr>Tipos de usuarios</vt:lpstr>
      <vt:lpstr>Presentación de PowerPoint</vt:lpstr>
      <vt:lpstr>Presentación de PowerPoint</vt:lpstr>
      <vt:lpstr>Factores de Riesgo Escolares</vt:lpstr>
      <vt:lpstr>Factores de Riesgo del Grupo de Pares</vt:lpstr>
      <vt:lpstr>¿QUÉ PUEDO HACER SI UN «AMIGO» O CONOCIDO ME OFRECE DROGAS? </vt:lpstr>
      <vt:lpstr>Habilidades para la Vida</vt:lpstr>
      <vt:lpstr>Presentación de PowerPoint</vt:lpstr>
      <vt:lpstr>Algunas frases asertivas:</vt:lpstr>
      <vt:lpstr>Técnicas asertivas útiles</vt:lpstr>
      <vt:lpstr>En nuestro entorno, algunas respuestas asertivas pudieran parecer agresivas y contraproducentes para rechazar las drogas…  claro rechazo al consumo de drogas:  «no canijo, esas cosas te dañan el cerebro» «no me laten, luego te sientes muy mal» «que crees, juré y no quiero que la virgencita me castigue»</vt:lpstr>
      <vt:lpstr>¿Qué puedo hacer para rechazar una invitación de mis amigos para que pruebe drogas?</vt:lpstr>
      <vt:lpstr>PARA SEGUIR PROTEGIDOS…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ESTATAL DE LAS MUJERES    CENTRO PARA EL DESARROLLO DE LAS MUJERES SÚCHIL    L. T. S. MANUELA PIEDRA MENDIOLA LIC. PSIC. ALMA ESPINOZA CASARES LIC. MARIA JOSEFINA DOMINGUEZ ORONA</dc:title>
  <dc:creator>Usuario</dc:creator>
  <cp:lastModifiedBy>user</cp:lastModifiedBy>
  <cp:revision>27</cp:revision>
  <dcterms:created xsi:type="dcterms:W3CDTF">2015-10-06T15:20:03Z</dcterms:created>
  <dcterms:modified xsi:type="dcterms:W3CDTF">2023-04-22T19:22:52Z</dcterms:modified>
</cp:coreProperties>
</file>