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296" r:id="rId2"/>
    <p:sldId id="305" r:id="rId3"/>
    <p:sldId id="278" r:id="rId4"/>
    <p:sldId id="280" r:id="rId5"/>
    <p:sldId id="297" r:id="rId6"/>
    <p:sldId id="279" r:id="rId7"/>
    <p:sldId id="299" r:id="rId8"/>
    <p:sldId id="298" r:id="rId9"/>
    <p:sldId id="281" r:id="rId10"/>
    <p:sldId id="282" r:id="rId11"/>
    <p:sldId id="283" r:id="rId12"/>
    <p:sldId id="300" r:id="rId13"/>
    <p:sldId id="301" r:id="rId14"/>
    <p:sldId id="302" r:id="rId15"/>
    <p:sldId id="284" r:id="rId16"/>
    <p:sldId id="303" r:id="rId17"/>
    <p:sldId id="285" r:id="rId18"/>
    <p:sldId id="304" r:id="rId19"/>
    <p:sldId id="286" r:id="rId20"/>
    <p:sldId id="30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94660"/>
  </p:normalViewPr>
  <p:slideViewPr>
    <p:cSldViewPr snapToGrid="0">
      <p:cViewPr varScale="1">
        <p:scale>
          <a:sx n="49" d="100"/>
          <a:sy n="49" d="100"/>
        </p:scale>
        <p:origin x="82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16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039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031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906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637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269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6815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689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7898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0C98E2-0E52-4460-88DA-6D494B1BFD1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293690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685D0D-627E-4526-B722-E7AE8C6DF05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35754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6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205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741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857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246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3382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021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260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99BE36-4692-4426-9052-86EEAFFD07D1}" type="datetimeFigureOut">
              <a:rPr lang="es-MX" smtClean="0"/>
              <a:t>22/04/2023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AA1D99E-7327-4589-AB2C-CF2C77B450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61223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9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9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9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9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9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9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9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12987" y="-557213"/>
            <a:ext cx="8001000" cy="2971801"/>
          </a:xfrm>
        </p:spPr>
        <p:txBody>
          <a:bodyPr/>
          <a:lstStyle/>
          <a:p>
            <a:pPr>
              <a:defRPr/>
            </a:pPr>
            <a:r>
              <a:rPr lang="es-MX" alt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NOM-035-STPS-2018</a:t>
            </a:r>
            <a:br>
              <a:rPr lang="es-MX" altLang="es-MX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b="1" i="1" dirty="0">
                <a:latin typeface="Arial" panose="020B0604020202020204" pitchFamily="34" charset="0"/>
                <a:cs typeface="Arial" panose="020B0604020202020204" pitchFamily="34" charset="0"/>
              </a:rPr>
              <a:t>23/10/2018 -23-10/2019</a:t>
            </a:r>
            <a:br>
              <a:rPr lang="es-MX" altLang="es-MX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00114" y="1886481"/>
            <a:ext cx="6784974" cy="1399646"/>
          </a:xfrm>
        </p:spPr>
        <p:txBody>
          <a:bodyPr>
            <a:normAutofit lnSpcReduction="10000"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Factores de riesgo psicosocial en el trabajo-Identificación, análisis y prevención.</a:t>
            </a:r>
            <a:endParaRPr lang="es-MX" altLang="es-MX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2050" name="Picture 2" descr="Resultado de imagen para imagenes gif de los factores de riesgo psicoso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1" y="3286127"/>
            <a:ext cx="563244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247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 sz="quarter"/>
          </p:nvPr>
        </p:nvSpPr>
        <p:spPr>
          <a:xfrm>
            <a:off x="2346325" y="287339"/>
            <a:ext cx="7543800" cy="1449387"/>
          </a:xfrm>
        </p:spPr>
        <p:txBody>
          <a:bodyPr/>
          <a:lstStyle/>
          <a:p>
            <a:pPr>
              <a:defRPr/>
            </a:pPr>
            <a:r>
              <a:rPr lang="es-MX" b="1" dirty="0"/>
              <a:t>OBLIGACION DEL PATRON</a:t>
            </a:r>
          </a:p>
        </p:txBody>
      </p:sp>
      <p:sp>
        <p:nvSpPr>
          <p:cNvPr id="37891" name="Rectángulo 2"/>
          <p:cNvSpPr>
            <a:spLocks noChangeArrowheads="1"/>
          </p:cNvSpPr>
          <p:nvPr/>
        </p:nvSpPr>
        <p:spPr bwMode="auto">
          <a:xfrm>
            <a:off x="2157413" y="2305051"/>
            <a:ext cx="7539037" cy="230822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sz="2400" b="1" dirty="0"/>
              <a:t>Al respecto, se establece que los patrones tendrán la opción de contratar una unidad de verificación acreditada y aprobada para verificar el grado de cumplimiento de la Norma, dicha unidad emitirá un dictamen que tendrá una vigencia de 2 años.</a:t>
            </a:r>
          </a:p>
        </p:txBody>
      </p:sp>
    </p:spTree>
    <p:extLst>
      <p:ext uri="{BB962C8B-B14F-4D97-AF65-F5344CB8AC3E}">
        <p14:creationId xmlns:p14="http://schemas.microsoft.com/office/powerpoint/2010/main" val="80855365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ángulo 2"/>
          <p:cNvSpPr>
            <a:spLocks noChangeArrowheads="1"/>
          </p:cNvSpPr>
          <p:nvPr/>
        </p:nvSpPr>
        <p:spPr bwMode="auto">
          <a:xfrm>
            <a:off x="817564" y="1355825"/>
            <a:ext cx="4321175" cy="337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2000"/>
              </a:lnSpc>
            </a:pPr>
            <a:r>
              <a:rPr lang="es-ES" altLang="es-MX" sz="2400" b="1" dirty="0">
                <a:ea typeface="Arial Black" panose="020B0A04020102020204" pitchFamily="34" charset="0"/>
                <a:cs typeface="Arial" panose="020B0604020202020204" pitchFamily="34" charset="0"/>
              </a:rPr>
              <a:t>Artículo 55 del Reglamento Federal  de Seguridad y Salud </a:t>
            </a:r>
          </a:p>
          <a:p>
            <a:pPr algn="just">
              <a:lnSpc>
                <a:spcPct val="82000"/>
              </a:lnSpc>
            </a:pPr>
            <a:endParaRPr lang="es-ES" altLang="es-MX" sz="2400" b="1" dirty="0"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2000"/>
              </a:lnSpc>
            </a:pPr>
            <a:r>
              <a:rPr lang="es-ES" altLang="es-MX" sz="2400" b="1" dirty="0">
                <a:ea typeface="Arial Black" panose="020B0A04020102020204" pitchFamily="34" charset="0"/>
                <a:cs typeface="Arial" panose="020B0604020202020204" pitchFamily="34" charset="0"/>
              </a:rPr>
              <a:t>dispone una serie de obligaciones   atribuibles al empresario (patrón) en cuanto a la prevención de situaciones de violencia en el ambiente de trabajo.</a:t>
            </a:r>
          </a:p>
          <a:p>
            <a:pPr algn="just">
              <a:lnSpc>
                <a:spcPct val="82000"/>
              </a:lnSpc>
            </a:pPr>
            <a:endParaRPr lang="es-MX" alt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91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1355825"/>
            <a:ext cx="4195762" cy="3581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6209542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05162" y="294547"/>
            <a:ext cx="5937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Obligaciones de los trabajadores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79581" y="1159915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Responder los cuestionarios para la identificación de los factores de riesgo psicosocial y, en su caso, la evaluación del entorno organizacional.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205162" y="294945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Informar sobre prácticas opuestas al entorno organizacional favorable y denunciar actos de violencia laboral, utilizando los mecanismo que establezca el patrón para tal efecto.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79581" y="473898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Abstenerse de realizar prácticas contrarias al entorno organizacional favorable y actos de violencia laboral.</a:t>
            </a:r>
          </a:p>
        </p:txBody>
      </p:sp>
      <p:pic>
        <p:nvPicPr>
          <p:cNvPr id="3074" name="Picture 2" descr="Resultado de imagen para obligaciones de los trabajadores norma o35 st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48" y="1060654"/>
            <a:ext cx="2422151" cy="52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10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391024" y="1018878"/>
            <a:ext cx="66960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Informar  por escrito al patrón directamente, a través de los servicios preventivos de seguridad y salud en el trabajo o de la comisión de seguridad e higiene; haber presenciado o sufrido un acontecimiento traumático severo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49416" y="429696"/>
            <a:ext cx="5937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Obligaciones de los trabajadores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105025" y="304691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Someterse a los exámenes o evaluaciones clínicas y/o psicológicas que determina la presente norma y/o el médico del centro de trabajo o de la empresa.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338888" y="476717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Participar en los eventos de información que proporcione el patrón</a:t>
            </a:r>
            <a:r>
              <a:rPr lang="es-MX" dirty="0"/>
              <a:t>.</a:t>
            </a:r>
          </a:p>
        </p:txBody>
      </p:sp>
      <p:pic>
        <p:nvPicPr>
          <p:cNvPr id="4098" name="Picture 2" descr="Resultado de imagen para obligaciones de los trabajadores norma o35 st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952916"/>
            <a:ext cx="3333750" cy="2028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obligaciones de los trabajadores norma o35 st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4767177"/>
            <a:ext cx="4445001" cy="1839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32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70050" y="1394549"/>
            <a:ext cx="6867525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Observar las medidas de prevención y, en su caso, de control que dispone esta norma, así como las que establezca el patrón para: controlar los factores de riesgo psicosocial, colabora para contra con un entorno organizacional favorable y prevenir actos de violencia laboral.</a:t>
            </a:r>
          </a:p>
        </p:txBody>
      </p:sp>
      <p:pic>
        <p:nvPicPr>
          <p:cNvPr id="2050" name="Picture 2" descr="Resultado de imagen para obligaciones de los trabajadores norma o35 st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4014786"/>
            <a:ext cx="9525000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678328" y="433045"/>
            <a:ext cx="6739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Obligaciones de los trabajadores </a:t>
            </a:r>
          </a:p>
        </p:txBody>
      </p:sp>
    </p:spTree>
    <p:extLst>
      <p:ext uri="{BB962C8B-B14F-4D97-AF65-F5344CB8AC3E}">
        <p14:creationId xmlns:p14="http://schemas.microsoft.com/office/powerpoint/2010/main" val="1727839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8875" y="1951038"/>
            <a:ext cx="5041899" cy="19389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Las</a:t>
            </a:r>
            <a:r>
              <a:rPr lang="es-ES" sz="2400" b="1" spc="-10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condiciones</a:t>
            </a:r>
            <a:r>
              <a:rPr lang="es-ES" sz="2400" b="1" spc="-110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del</a:t>
            </a:r>
            <a:r>
              <a:rPr lang="es-ES" sz="2400" b="1" spc="-110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ambiente</a:t>
            </a:r>
            <a:r>
              <a:rPr lang="es-ES" sz="2400" b="1" spc="-10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de trabajo.</a:t>
            </a:r>
            <a:endParaRPr lang="es-MX" sz="2400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Las</a:t>
            </a:r>
            <a:r>
              <a:rPr lang="es-ES" sz="2400" b="1" spc="-13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jornadas</a:t>
            </a:r>
            <a:r>
              <a:rPr lang="es-ES" sz="2400" b="1" spc="-12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de</a:t>
            </a:r>
            <a:r>
              <a:rPr lang="es-ES" sz="2400" b="1" spc="-14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trabajo</a:t>
            </a:r>
            <a:r>
              <a:rPr lang="es-ES" sz="2400" b="1" spc="-12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y</a:t>
            </a:r>
            <a:r>
              <a:rPr lang="es-ES" sz="2400" b="1" spc="-140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rotación</a:t>
            </a:r>
            <a:r>
              <a:rPr lang="es-ES" sz="2400" b="1" spc="-13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de turnos</a:t>
            </a:r>
            <a:endParaRPr lang="es-MX" sz="2400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Las </a:t>
            </a:r>
            <a:r>
              <a:rPr lang="es-ES" sz="2400" b="1" spc="-1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cargas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de</a:t>
            </a:r>
            <a:r>
              <a:rPr lang="es-ES" sz="2400" b="1" spc="-6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trabajo.</a:t>
            </a:r>
            <a:endParaRPr lang="es-MX" sz="2400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9939" name="Rectángulo 2"/>
          <p:cNvSpPr>
            <a:spLocks noChangeArrowheads="1"/>
          </p:cNvSpPr>
          <p:nvPr/>
        </p:nvSpPr>
        <p:spPr bwMode="auto">
          <a:xfrm>
            <a:off x="2422525" y="509588"/>
            <a:ext cx="7848600" cy="7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13200" indent="-3113088">
              <a:tabLst>
                <a:tab pos="3614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614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614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614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614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4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4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4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147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ts val="1300"/>
              </a:spcBef>
            </a:pPr>
            <a:r>
              <a:rPr lang="es-ES" altLang="es-MX" sz="2800" b="1" dirty="0">
                <a:ea typeface="Arial Black" panose="020B0A04020102020204" pitchFamily="34" charset="0"/>
                <a:cs typeface="Arial Black" panose="020B0A04020102020204" pitchFamily="34" charset="0"/>
              </a:rPr>
              <a:t>Identificación de los factores de riesgo psicosocial</a:t>
            </a:r>
            <a:endParaRPr lang="es-MX" altLang="es-MX" sz="2800" b="1" dirty="0">
              <a:latin typeface="Arial Black" panose="020B0A04020102020204" pitchFamily="34" charset="0"/>
              <a:ea typeface="Arial Black" panose="020B0A04020102020204" pitchFamily="34" charset="0"/>
              <a:cs typeface="Arial Black" panose="020B0A04020102020204" pitchFamily="34" charset="0"/>
            </a:endParaRPr>
          </a:p>
        </p:txBody>
      </p:sp>
      <p:pic>
        <p:nvPicPr>
          <p:cNvPr id="39940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4" y="1689101"/>
            <a:ext cx="3109911" cy="439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79590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MX" b="1" dirty="0">
                <a:ea typeface="Arial Black" panose="020B0A04020102020204" pitchFamily="34" charset="0"/>
                <a:cs typeface="Arial Black" panose="020B0A04020102020204" pitchFamily="34" charset="0"/>
              </a:rPr>
              <a:t>Identificación de los factores de riesgo psicosocial</a:t>
            </a:r>
            <a:br>
              <a:rPr lang="es-MX" altLang="es-MX" b="1" dirty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Interferencia</a:t>
            </a:r>
            <a:r>
              <a:rPr lang="es-ES" b="1" spc="-70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en</a:t>
            </a:r>
            <a:r>
              <a:rPr lang="es-ES" b="1" spc="-8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la</a:t>
            </a:r>
            <a:r>
              <a:rPr lang="es-ES" b="1" spc="-8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relación</a:t>
            </a:r>
            <a:r>
              <a:rPr lang="es-ES" b="1" spc="-8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trabajo- familia.</a:t>
            </a:r>
            <a:endParaRPr lang="es-MX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La violencia</a:t>
            </a:r>
            <a:r>
              <a:rPr lang="es-ES" b="1" spc="-60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laboral.</a:t>
            </a:r>
            <a:endParaRPr lang="es-MX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La</a:t>
            </a:r>
            <a:r>
              <a:rPr lang="es-ES" b="1" spc="-70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falta</a:t>
            </a:r>
            <a:r>
              <a:rPr lang="es-ES" b="1" spc="-70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de</a:t>
            </a:r>
            <a:r>
              <a:rPr lang="es-ES" b="1" spc="-7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control</a:t>
            </a:r>
            <a:r>
              <a:rPr lang="es-ES" b="1" spc="-50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b="1" spc="-1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sobre</a:t>
            </a:r>
            <a:r>
              <a:rPr lang="es-ES" b="1" spc="-5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el</a:t>
            </a:r>
            <a:r>
              <a:rPr lang="es-ES" b="1" spc="-60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trabajo.</a:t>
            </a:r>
            <a:endParaRPr lang="es-MX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Liderazgo</a:t>
            </a:r>
            <a:r>
              <a:rPr lang="es-ES" b="1" spc="-15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negativo</a:t>
            </a:r>
            <a:r>
              <a:rPr lang="es-ES" b="1" spc="-150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y</a:t>
            </a:r>
            <a:r>
              <a:rPr lang="es-ES" b="1" spc="-15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relaciones negativas en el</a:t>
            </a:r>
            <a:r>
              <a:rPr lang="es-ES" b="1" spc="-22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trabajo.</a:t>
            </a:r>
            <a:endParaRPr lang="es-MX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122" name="Picture 2" descr="Resultado de imagen para factores de riesgo norma o35 st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6" y="685800"/>
            <a:ext cx="5256214" cy="34882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866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ángulo 1"/>
          <p:cNvSpPr>
            <a:spLocks noChangeArrowheads="1"/>
          </p:cNvSpPr>
          <p:nvPr/>
        </p:nvSpPr>
        <p:spPr bwMode="auto">
          <a:xfrm>
            <a:off x="1231902" y="1153503"/>
            <a:ext cx="4968875" cy="34147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85750" indent="-285750">
              <a:tabLst>
                <a:tab pos="441325" algn="l"/>
                <a:tab pos="962025" algn="l"/>
                <a:tab pos="1174750" algn="l"/>
                <a:tab pos="1927225" algn="l"/>
                <a:tab pos="25606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1325" algn="l"/>
                <a:tab pos="962025" algn="l"/>
                <a:tab pos="1174750" algn="l"/>
                <a:tab pos="1927225" algn="l"/>
                <a:tab pos="25606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1325" algn="l"/>
                <a:tab pos="962025" algn="l"/>
                <a:tab pos="1174750" algn="l"/>
                <a:tab pos="1927225" algn="l"/>
                <a:tab pos="25606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1325" algn="l"/>
                <a:tab pos="962025" algn="l"/>
                <a:tab pos="1174750" algn="l"/>
                <a:tab pos="1927225" algn="l"/>
                <a:tab pos="25606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1325" algn="l"/>
                <a:tab pos="962025" algn="l"/>
                <a:tab pos="1174750" algn="l"/>
                <a:tab pos="1927225" algn="l"/>
                <a:tab pos="25606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  <a:tab pos="962025" algn="l"/>
                <a:tab pos="1174750" algn="l"/>
                <a:tab pos="1927225" algn="l"/>
                <a:tab pos="25606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  <a:tab pos="962025" algn="l"/>
                <a:tab pos="1174750" algn="l"/>
                <a:tab pos="1927225" algn="l"/>
                <a:tab pos="25606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  <a:tab pos="962025" algn="l"/>
                <a:tab pos="1174750" algn="l"/>
                <a:tab pos="1927225" algn="l"/>
                <a:tab pos="25606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1325" algn="l"/>
                <a:tab pos="962025" algn="l"/>
                <a:tab pos="1174750" algn="l"/>
                <a:tab pos="1927225" algn="l"/>
                <a:tab pos="256063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buSzPts val="1000"/>
              <a:buFont typeface="Arial" panose="020B0604020202020204" pitchFamily="34" charset="0"/>
              <a:buChar char="•"/>
            </a:pPr>
            <a:r>
              <a:rPr lang="es-ES" altLang="es-MX" b="1" dirty="0">
                <a:ea typeface="Arial" panose="020B0604020202020204" pitchFamily="34" charset="0"/>
                <a:cs typeface="Arial" panose="020B0604020202020204" pitchFamily="34" charset="0"/>
              </a:rPr>
              <a:t>Definir y establecer políticas	de promoción.</a:t>
            </a:r>
          </a:p>
          <a:p>
            <a:pPr marL="0" indent="0">
              <a:lnSpc>
                <a:spcPct val="85000"/>
              </a:lnSpc>
              <a:buSzPts val="1000"/>
            </a:pPr>
            <a:endParaRPr lang="es-MX" altLang="es-MX" b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buSzPts val="1000"/>
              <a:buFont typeface="Arial" panose="020B0604020202020204" pitchFamily="34" charset="0"/>
              <a:buChar char="•"/>
            </a:pPr>
            <a:r>
              <a:rPr lang="es-ES" altLang="es-MX" b="1" dirty="0">
                <a:ea typeface="Arial" panose="020B0604020202020204" pitchFamily="34" charset="0"/>
                <a:cs typeface="Arial" panose="020B0604020202020204" pitchFamily="34" charset="0"/>
              </a:rPr>
              <a:t>Programas y acciones de prevención</a:t>
            </a:r>
          </a:p>
          <a:p>
            <a:pPr marL="0" indent="0">
              <a:lnSpc>
                <a:spcPct val="85000"/>
              </a:lnSpc>
              <a:buSzPts val="1000"/>
            </a:pPr>
            <a:endParaRPr lang="es-MX" altLang="es-MX" b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buSzPts val="1000"/>
              <a:buFont typeface="Arial" panose="020B0604020202020204" pitchFamily="34" charset="0"/>
              <a:buChar char="•"/>
            </a:pPr>
            <a:r>
              <a:rPr lang="es-ES" altLang="es-MX" b="1" dirty="0">
                <a:ea typeface="Arial" panose="020B0604020202020204" pitchFamily="34" charset="0"/>
                <a:cs typeface="Arial" panose="020B0604020202020204" pitchFamily="34" charset="0"/>
              </a:rPr>
              <a:t>Disponer  de  mecanismos seguros y confidenciales para  la recepción de quejas por prácticas opuestas al entorno  organizacional  favorable  y   </a:t>
            </a:r>
          </a:p>
          <a:p>
            <a:pPr>
              <a:lnSpc>
                <a:spcPct val="85000"/>
              </a:lnSpc>
              <a:buSzPts val="1000"/>
            </a:pPr>
            <a:r>
              <a:rPr lang="es-ES" altLang="es-MX" b="1" dirty="0">
                <a:ea typeface="Arial" panose="020B0604020202020204" pitchFamily="34" charset="0"/>
                <a:cs typeface="Arial" panose="020B0604020202020204" pitchFamily="34" charset="0"/>
              </a:rPr>
              <a:t>      Para  denunciar actos de violencia </a:t>
            </a:r>
          </a:p>
          <a:p>
            <a:pPr>
              <a:lnSpc>
                <a:spcPct val="85000"/>
              </a:lnSpc>
              <a:buSzPts val="1000"/>
            </a:pPr>
            <a:r>
              <a:rPr lang="es-ES" altLang="es-MX" b="1" dirty="0">
                <a:ea typeface="Arial" panose="020B0604020202020204" pitchFamily="34" charset="0"/>
                <a:cs typeface="Arial" panose="020B0604020202020204" pitchFamily="34" charset="0"/>
              </a:rPr>
              <a:t>      laboral.</a:t>
            </a:r>
            <a:endParaRPr lang="es-MX" altLang="es-MX" b="1" dirty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5000"/>
              </a:lnSpc>
              <a:buSzPts val="1000"/>
            </a:pPr>
            <a:r>
              <a:rPr lang="es-ES" altLang="es-MX" b="1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85000"/>
              </a:lnSpc>
              <a:buSzPts val="1000"/>
            </a:pPr>
            <a:endParaRPr lang="es-MX" altLang="es-MX" sz="1400" dirty="0">
              <a:latin typeface="Century Gothic" panose="020B0502020202020204" pitchFamily="34" charset="0"/>
              <a:ea typeface="Arial" panose="020B0604020202020204" pitchFamily="34" charset="0"/>
              <a:cs typeface="Arial Black" panose="020B0A04020102020204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566988" y="333376"/>
            <a:ext cx="6697662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MX" altLang="es-MX" sz="2800" b="1" dirty="0">
                <a:cs typeface="Arial" panose="020B0604020202020204" pitchFamily="34" charset="0"/>
              </a:rPr>
              <a:t>MEDIDAS DE PREVENCION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es-MX" altLang="es-MX" sz="2800" b="1" dirty="0">
              <a:cs typeface="Arial" panose="020B0604020202020204" pitchFamily="34" charset="0"/>
            </a:endParaRPr>
          </a:p>
        </p:txBody>
      </p:sp>
      <p:pic>
        <p:nvPicPr>
          <p:cNvPr id="4096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1007616"/>
            <a:ext cx="3886200" cy="28214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ángulo 1"/>
          <p:cNvSpPr/>
          <p:nvPr/>
        </p:nvSpPr>
        <p:spPr>
          <a:xfrm>
            <a:off x="6881018" y="4705313"/>
            <a:ext cx="4767263" cy="1348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5000"/>
              </a:lnSpc>
              <a:buSzPts val="1000"/>
              <a:buFont typeface="Arial" panose="020B0604020202020204" pitchFamily="34" charset="0"/>
              <a:buChar char="•"/>
            </a:pPr>
            <a:r>
              <a:rPr lang="es-ES" altLang="es-MX" sz="2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liderazgo y	las relaciones de trabajo.</a:t>
            </a:r>
          </a:p>
          <a:p>
            <a:pPr>
              <a:lnSpc>
                <a:spcPct val="85000"/>
              </a:lnSpc>
              <a:buSzPts val="1000"/>
            </a:pPr>
            <a:endParaRPr lang="es-MX" altLang="es-MX" sz="24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buSzPts val="1000"/>
              <a:buFont typeface="Arial" panose="020B0604020202020204" pitchFamily="34" charset="0"/>
              <a:buChar char="•"/>
            </a:pPr>
            <a:r>
              <a:rPr lang="es-ES" altLang="es-MX" sz="2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control de trabajo</a:t>
            </a:r>
            <a:endParaRPr lang="es-MX" altLang="es-MX" sz="24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6639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0588" y="1944399"/>
            <a:ext cx="6096000" cy="26037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s-ES" altLang="es-MX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El apoyo social.</a:t>
            </a:r>
            <a:endParaRPr lang="es-MX" altLang="es-MX" sz="2400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s-ES" altLang="es-MX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La violencia laboral.</a:t>
            </a:r>
            <a:endParaRPr lang="es-MX" altLang="es-MX" sz="2400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s-ES" altLang="es-MX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Las cargas de trabajo</a:t>
            </a:r>
            <a:endParaRPr lang="es-MX" altLang="es-MX" sz="2400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s-ES" altLang="es-MX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Reconocimiento en el trabajo.</a:t>
            </a:r>
            <a:endParaRPr lang="es-MX" altLang="es-MX" sz="2400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s-ES" altLang="es-MX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El equilibrio trabajo-familia.</a:t>
            </a:r>
            <a:endParaRPr lang="es-MX" altLang="es-MX" sz="2400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s-ES" altLang="es-MX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La información y la comunicación en el trabajo.</a:t>
            </a:r>
            <a:endParaRPr lang="es-MX" altLang="es-MX" sz="2400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  <a:buFont typeface="Arial" panose="020B0604020202020204" pitchFamily="34" charset="0"/>
              <a:buChar char="•"/>
            </a:pPr>
            <a:r>
              <a:rPr lang="es-ES" altLang="es-MX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La capacitación acorde a la actividad.</a:t>
            </a:r>
            <a:endParaRPr lang="es-MX" altLang="es-MX" sz="2400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1800224"/>
            <a:ext cx="2952750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786148" y="658296"/>
            <a:ext cx="559159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MX" alt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MEDIDAS DE PREVENCION</a:t>
            </a:r>
          </a:p>
        </p:txBody>
      </p:sp>
      <p:pic>
        <p:nvPicPr>
          <p:cNvPr id="6146" name="Picture 2" descr="Resultado de imagen para factores de riesgo norma o35 st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4872037"/>
            <a:ext cx="6191250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979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2566988" y="333376"/>
            <a:ext cx="6697662" cy="97872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MX" altLang="es-MX" sz="3600" b="1" dirty="0">
                <a:cs typeface="Arial" panose="020B0604020202020204" pitchFamily="34" charset="0"/>
              </a:rPr>
              <a:t>MEDIDAS DE CONTROL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es-MX" altLang="es-MX" sz="1800" b="1" dirty="0"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346825" y="2393296"/>
            <a:ext cx="4572000" cy="193899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s-ES" sz="2400" b="1" spc="-1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Programas</a:t>
            </a:r>
            <a:r>
              <a:rPr lang="es-ES" sz="2400" b="1" spc="-8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de</a:t>
            </a:r>
            <a:r>
              <a:rPr lang="es-ES" sz="2400" b="1" spc="-80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intervención.</a:t>
            </a:r>
            <a:endParaRPr lang="es-MX" sz="2400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Evaluaciones</a:t>
            </a:r>
            <a:r>
              <a:rPr lang="es-ES" sz="2400" b="1" spc="-190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específicas.</a:t>
            </a:r>
            <a:endParaRPr lang="es-MX" sz="2400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  <a:defRPr/>
            </a:pP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Intervenciones,</a:t>
            </a:r>
            <a:r>
              <a:rPr lang="es-ES" sz="2400" b="1" spc="-100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de</a:t>
            </a:r>
            <a:r>
              <a:rPr lang="es-ES" sz="2400" b="1" spc="-10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primer, </a:t>
            </a:r>
            <a:endParaRPr lang="es-MX" sz="2400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     segundo</a:t>
            </a:r>
            <a:r>
              <a:rPr lang="es-ES" sz="2400" b="1" spc="-200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y</a:t>
            </a:r>
            <a:r>
              <a:rPr lang="es-ES" sz="2400" b="1" spc="-210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spc="-1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tercer</a:t>
            </a:r>
            <a:r>
              <a:rPr lang="es-ES" sz="2400" b="1" spc="-205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nivel</a:t>
            </a:r>
            <a:endParaRPr lang="es-MX" sz="2400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ES" sz="2400" b="1" dirty="0"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</a:rPr>
              <a:t> </a:t>
            </a:r>
            <a:endParaRPr lang="es-MX" sz="2400" b="1" dirty="0"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1988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13" y="2044700"/>
            <a:ext cx="4106287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24743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888206"/>
            <a:ext cx="8486775" cy="4841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7661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FRASES PARA UNA MEJOR CONVIVENCIA LABOR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/>
          <a:stretch/>
        </p:blipFill>
        <p:spPr bwMode="auto">
          <a:xfrm>
            <a:off x="1659731" y="1093979"/>
            <a:ext cx="8872537" cy="467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3649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ángulo 1"/>
          <p:cNvSpPr>
            <a:spLocks noChangeArrowheads="1"/>
          </p:cNvSpPr>
          <p:nvPr/>
        </p:nvSpPr>
        <p:spPr bwMode="auto">
          <a:xfrm>
            <a:off x="4438651" y="3551962"/>
            <a:ext cx="7416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altLang="es-MX" sz="2800" b="1" dirty="0"/>
              <a:t>misma que entrará en vigor al año siguiente de su publicación en el DOF, es decir, el 23 de octubre de 2019. Sin embargo, algunas de sus disposiciones lo harán a los dos años siguientes, es decir, el 23 de octubre de 2020.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46088" y="194400"/>
            <a:ext cx="86296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Se  publicó para consulta pública desde el 26 de octubre de 2016. Por fin, contamos con un requerimiento normativo que establece los elementos para identificar, analizar y prevenir los factores de riesgo psicosocial, así como para promover un entorno organizacional favorable en los centros de trabajo.</a:t>
            </a:r>
          </a:p>
        </p:txBody>
      </p:sp>
    </p:spTree>
    <p:extLst>
      <p:ext uri="{BB962C8B-B14F-4D97-AF65-F5344CB8AC3E}">
        <p14:creationId xmlns:p14="http://schemas.microsoft.com/office/powerpoint/2010/main" val="220107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642938" y="1527177"/>
            <a:ext cx="487203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MX" sz="2400" b="1" dirty="0">
                <a:cs typeface="Arial" panose="020B0604020202020204" pitchFamily="34" charset="0"/>
              </a:rPr>
              <a:t>OBJETIVO: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s-MX" altLang="es-MX" sz="2400" b="1" dirty="0">
                <a:cs typeface="Arial" panose="020B0604020202020204" pitchFamily="34" charset="0"/>
              </a:rPr>
              <a:t>Establecer los elementos para identificar, analizar y prevenir los factores de riesgo psicosocial, así como para promover un entorno organizacional favorable en los centros de trabajo.</a:t>
            </a:r>
          </a:p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es-ES" altLang="es-MX" b="1" dirty="0">
              <a:latin typeface="Century Gothic" panose="020B0502020202020204" pitchFamily="34" charset="0"/>
            </a:endParaRPr>
          </a:p>
        </p:txBody>
      </p:sp>
      <p:pic>
        <p:nvPicPr>
          <p:cNvPr id="35843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7" y="986634"/>
            <a:ext cx="4192588" cy="4233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5293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4850" y="927438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Los factores de riesgo psicosocial:</a:t>
            </a:r>
          </a:p>
          <a:p>
            <a:endParaRPr lang="es-MX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son aquellos que pueden provocar trastornos de ansiedad, no orgánicos del ciclo sueño-vigilia y de estrés grave y de adaptación, derivado de la naturaleza de las funciones del puesto de trabajo, el tipo de jornada de trabajo y la exposición a acontecimientos traumáticos severos o a actos de violencia laboral al trabajador, por el trabajo desarrollado.</a:t>
            </a: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314325"/>
            <a:ext cx="4529137" cy="59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793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71563" y="147637"/>
            <a:ext cx="8901112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s-MX" altLang="es-MX" sz="2400" b="1" i="1" dirty="0">
                <a:solidFill>
                  <a:srgbClr val="002060"/>
                </a:solidFill>
                <a:cs typeface="Arial" panose="020B0604020202020204" pitchFamily="34" charset="0"/>
              </a:rPr>
              <a:t>NOM-035-STPS-2018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s-MX" altLang="es-MX" sz="2400" b="1" i="1" dirty="0">
                <a:solidFill>
                  <a:srgbClr val="002060"/>
                </a:solidFill>
                <a:cs typeface="Arial" panose="020B0604020202020204" pitchFamily="34" charset="0"/>
              </a:rPr>
              <a:t>23-10/2019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es-MX" sz="2400" b="1" dirty="0">
                <a:cs typeface="Arial" panose="020B0604020202020204" pitchFamily="34" charset="0"/>
              </a:rPr>
              <a:t>Factores de riesgo psicosocial en el trabajo-Identificación, análisis y prevención.</a:t>
            </a:r>
            <a:endParaRPr lang="es-MX" altLang="es-MX" sz="2400" b="1" i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792164" y="2013796"/>
            <a:ext cx="6180136" cy="4450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altLang="es-MX" sz="2400" b="1" i="1" dirty="0">
                <a:cs typeface="Arial" panose="020B0604020202020204" pitchFamily="34" charset="0"/>
              </a:rPr>
              <a:t>Campo de aplicación: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altLang="es-MX" sz="2400" dirty="0">
                <a:cs typeface="Arial" panose="020B0604020202020204" pitchFamily="34" charset="0"/>
              </a:rPr>
              <a:t>Rige en todo el territorio nacional y aplica en todos los centros de trabajo, de acuerdo con lo siguiente: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altLang="es-MX" sz="2400" b="1" dirty="0">
                <a:cs typeface="Arial" panose="020B0604020202020204" pitchFamily="34" charset="0"/>
              </a:rPr>
              <a:t>A) </a:t>
            </a:r>
            <a:r>
              <a:rPr lang="es-MX" altLang="es-MX" sz="2400" dirty="0">
                <a:cs typeface="Arial" panose="020B0604020202020204" pitchFamily="34" charset="0"/>
              </a:rPr>
              <a:t>Para centros de trabajo en los que laboren hasta quince trabajadores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altLang="es-MX" sz="2400" b="1" dirty="0">
                <a:cs typeface="Arial" panose="020B0604020202020204" pitchFamily="34" charset="0"/>
              </a:rPr>
              <a:t>B) </a:t>
            </a:r>
            <a:r>
              <a:rPr lang="es-MX" altLang="es-MX" sz="2400" dirty="0">
                <a:cs typeface="Arial" panose="020B0604020202020204" pitchFamily="34" charset="0"/>
              </a:rPr>
              <a:t>Para centros de trabajo en los que laboren entre dieciséis y cincuenta trabajadores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MX" altLang="es-MX" sz="2400" b="1" dirty="0">
                <a:cs typeface="Arial" panose="020B0604020202020204" pitchFamily="34" charset="0"/>
              </a:rPr>
              <a:t>C) </a:t>
            </a:r>
            <a:r>
              <a:rPr lang="es-MX" altLang="es-MX" sz="2400" dirty="0">
                <a:cs typeface="Arial" panose="020B0604020202020204" pitchFamily="34" charset="0"/>
              </a:rPr>
              <a:t>Para centros de trabajo en los que laboren más de 50 trabajadores.</a:t>
            </a:r>
          </a:p>
        </p:txBody>
      </p:sp>
      <p:pic>
        <p:nvPicPr>
          <p:cNvPr id="3074" name="Picture 2" descr="Resultado de imagen para imagenes gif de los factores de riesgo psicoso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6" y="2268138"/>
            <a:ext cx="4537868" cy="39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407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04887" y="1552872"/>
            <a:ext cx="6096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Establecer por escrito, implantar, mantener y difundir en el centro de trabajo una política de prevención de riesgos psicosociales.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605338" y="3420159"/>
            <a:ext cx="6096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Identificar y analizar los factores de riesgo psicosocial.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633662" y="553514"/>
            <a:ext cx="6096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MX" alt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Obligaciones del patrón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Resultado de imagen para norma o35 st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70" y="4720233"/>
            <a:ext cx="8938683" cy="178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3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04874" y="1078558"/>
            <a:ext cx="60960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Identificar y analizar los factores de riesgo psicosocial y evaluar el entorno organizacional tratándose de centros de trabajo que tengan más de 50 trabajadores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157537" y="2699355"/>
            <a:ext cx="69722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Adoptar las medidas para prevenir y controlar los factores de riesgo psicosocial, promover el entorno organizacional favorable, así como para atender las prácticas opuestas al entorno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991101" y="4735650"/>
            <a:ext cx="6767512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Identificar a los trabajadores que fueron sujetos a acontecimientos traumáticos severos durante o con motivo del trabajo y, canalizarlos para su atención a la institución de seguridad social o privada, o al médico del centro de trabajo o de la empresa.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790950" y="376827"/>
            <a:ext cx="6096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MX" alt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Obligaciones del patrón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es-MX" alt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89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962025" y="205873"/>
            <a:ext cx="6697662" cy="85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MX" altLang="es-MX" sz="2800" b="1" dirty="0">
                <a:cs typeface="Arial" panose="020B0604020202020204" pitchFamily="34" charset="0"/>
              </a:rPr>
              <a:t>Obligaciones del patrón</a:t>
            </a:r>
          </a:p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endParaRPr lang="es-MX" altLang="es-MX" sz="1800" b="1" dirty="0"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157788" y="797541"/>
            <a:ext cx="5372099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Practicar exámenes médicos y evaluaciones psicológicas a los trabajadores expuestos a violencia laboral y/o a los factores de riesgo psicosocial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416675" y="2540318"/>
            <a:ext cx="4427538" cy="1477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Difundir y proporcionar información a los trabajadores sobre:</a:t>
            </a:r>
          </a:p>
          <a:p>
            <a:pPr>
              <a:defRPr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a)    La política de prevención de riesgos psicosociales;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429001" y="4453732"/>
            <a:ext cx="6343650" cy="20313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Llevar los registros sobre:</a:t>
            </a:r>
          </a:p>
          <a:p>
            <a:pPr>
              <a:defRPr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a)    Los resultados de la identificación y análisis de los factores de riesgo psicosocial </a:t>
            </a:r>
          </a:p>
          <a:p>
            <a:pPr>
              <a:defRPr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b)    Las medidas de control adoptadas</a:t>
            </a:r>
          </a:p>
          <a:p>
            <a:pPr>
              <a:defRPr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c)    Los nombres de los trabajadores a los que se les practicaron los exámenes o evaluaciones clínicas</a:t>
            </a:r>
          </a:p>
        </p:txBody>
      </p:sp>
      <p:pic>
        <p:nvPicPr>
          <p:cNvPr id="36875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054895"/>
            <a:ext cx="212407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25952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9356</TotalTime>
  <Words>988</Words>
  <Application>Microsoft Office PowerPoint</Application>
  <PresentationFormat>Panorámica</PresentationFormat>
  <Paragraphs>84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Sector</vt:lpstr>
      <vt:lpstr>NOM-035-STPS-2018 23/10/2018 -23-10/2019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OBLIGACION DEL PATRON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Identificación de los factores de riesgo psicosocial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526181703612</cp:lastModifiedBy>
  <cp:revision>26</cp:revision>
  <dcterms:created xsi:type="dcterms:W3CDTF">2019-05-27T04:31:40Z</dcterms:created>
  <dcterms:modified xsi:type="dcterms:W3CDTF">2023-04-23T03:14:51Z</dcterms:modified>
</cp:coreProperties>
</file>