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58" r:id="rId13"/>
    <p:sldId id="259" r:id="rId14"/>
    <p:sldId id="260" r:id="rId15"/>
    <p:sldId id="261" r:id="rId16"/>
    <p:sldId id="275" r:id="rId17"/>
    <p:sldId id="276" r:id="rId18"/>
    <p:sldId id="263" r:id="rId19"/>
    <p:sldId id="274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24B7D-E5DC-4E35-B005-56E899D2D8C3}" type="doc">
      <dgm:prSet loTypeId="urn:microsoft.com/office/officeart/2005/8/layout/arrow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E94A68-EFA5-4033-A04F-9EE7331D3921}">
      <dgm:prSet phldrT="[Texto]" custT="1"/>
      <dgm:spPr/>
      <dgm:t>
        <a:bodyPr/>
        <a:lstStyle/>
        <a:p>
          <a:endParaRPr lang="es-MX" sz="4400" dirty="0" smtClean="0"/>
        </a:p>
        <a:p>
          <a:r>
            <a:rPr lang="es-MX" sz="4400" dirty="0" smtClean="0"/>
            <a:t>ESCUCHAR</a:t>
          </a:r>
        </a:p>
        <a:p>
          <a:endParaRPr lang="es-MX" sz="4400" dirty="0"/>
        </a:p>
      </dgm:t>
    </dgm:pt>
    <dgm:pt modelId="{E995DB55-C999-494F-83BE-76BEDC20A40A}" type="parTrans" cxnId="{70329BA1-ABB9-4107-8E1F-0CD6A11ADF38}">
      <dgm:prSet/>
      <dgm:spPr/>
      <dgm:t>
        <a:bodyPr/>
        <a:lstStyle/>
        <a:p>
          <a:endParaRPr lang="es-MX"/>
        </a:p>
      </dgm:t>
    </dgm:pt>
    <dgm:pt modelId="{57D91FCD-886D-40E3-9E9B-B47A33DF868B}" type="sibTrans" cxnId="{70329BA1-ABB9-4107-8E1F-0CD6A11ADF38}">
      <dgm:prSet/>
      <dgm:spPr/>
      <dgm:t>
        <a:bodyPr/>
        <a:lstStyle/>
        <a:p>
          <a:endParaRPr lang="es-MX"/>
        </a:p>
      </dgm:t>
    </dgm:pt>
    <dgm:pt modelId="{7F8DFE46-7FB1-4F0C-90B9-174D8B4CD62D}">
      <dgm:prSet phldrT="[Texto]" custT="1"/>
      <dgm:spPr/>
      <dgm:t>
        <a:bodyPr/>
        <a:lstStyle/>
        <a:p>
          <a:r>
            <a:rPr lang="es-MX" sz="4400" dirty="0" smtClean="0"/>
            <a:t>OIR</a:t>
          </a:r>
          <a:endParaRPr lang="es-MX" sz="4400" dirty="0"/>
        </a:p>
      </dgm:t>
    </dgm:pt>
    <dgm:pt modelId="{EB7CB1DA-027E-4AAB-B865-0F56AA58102A}" type="parTrans" cxnId="{D1AA622F-2DFA-492E-9C1C-F39B5F39823B}">
      <dgm:prSet/>
      <dgm:spPr/>
      <dgm:t>
        <a:bodyPr/>
        <a:lstStyle/>
        <a:p>
          <a:endParaRPr lang="es-MX"/>
        </a:p>
      </dgm:t>
    </dgm:pt>
    <dgm:pt modelId="{1C18D6F3-56BB-4428-B6E2-8D0890F15333}" type="sibTrans" cxnId="{D1AA622F-2DFA-492E-9C1C-F39B5F39823B}">
      <dgm:prSet/>
      <dgm:spPr/>
      <dgm:t>
        <a:bodyPr/>
        <a:lstStyle/>
        <a:p>
          <a:endParaRPr lang="es-MX"/>
        </a:p>
      </dgm:t>
    </dgm:pt>
    <dgm:pt modelId="{79428164-61B4-4853-A795-FC0D6B04B251}" type="pres">
      <dgm:prSet presAssocID="{DBB24B7D-E5DC-4E35-B005-56E899D2D8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438CA85-0041-4FA4-9DEE-FED770039435}" type="pres">
      <dgm:prSet presAssocID="{72E94A68-EFA5-4033-A04F-9EE7331D392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27E0FD-50F6-4EAC-BAEF-12261D4C5BD5}" type="pres">
      <dgm:prSet presAssocID="{7F8DFE46-7FB1-4F0C-90B9-174D8B4CD62D}" presName="arrow" presStyleLbl="node1" presStyleIdx="1" presStyleCnt="2" custRadScaleRad="1274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AA622F-2DFA-492E-9C1C-F39B5F39823B}" srcId="{DBB24B7D-E5DC-4E35-B005-56E899D2D8C3}" destId="{7F8DFE46-7FB1-4F0C-90B9-174D8B4CD62D}" srcOrd="1" destOrd="0" parTransId="{EB7CB1DA-027E-4AAB-B865-0F56AA58102A}" sibTransId="{1C18D6F3-56BB-4428-B6E2-8D0890F15333}"/>
    <dgm:cxn modelId="{B6DED093-D993-4D0E-85C3-BA88D32FAB32}" type="presOf" srcId="{7F8DFE46-7FB1-4F0C-90B9-174D8B4CD62D}" destId="{F427E0FD-50F6-4EAC-BAEF-12261D4C5BD5}" srcOrd="0" destOrd="0" presId="urn:microsoft.com/office/officeart/2005/8/layout/arrow1"/>
    <dgm:cxn modelId="{70329BA1-ABB9-4107-8E1F-0CD6A11ADF38}" srcId="{DBB24B7D-E5DC-4E35-B005-56E899D2D8C3}" destId="{72E94A68-EFA5-4033-A04F-9EE7331D3921}" srcOrd="0" destOrd="0" parTransId="{E995DB55-C999-494F-83BE-76BEDC20A40A}" sibTransId="{57D91FCD-886D-40E3-9E9B-B47A33DF868B}"/>
    <dgm:cxn modelId="{34A80A1A-EA1D-45AF-91D5-E552EBB13980}" type="presOf" srcId="{72E94A68-EFA5-4033-A04F-9EE7331D3921}" destId="{D438CA85-0041-4FA4-9DEE-FED770039435}" srcOrd="0" destOrd="0" presId="urn:microsoft.com/office/officeart/2005/8/layout/arrow1"/>
    <dgm:cxn modelId="{0C357FB9-2D72-4B8C-9714-C9A5C0BF3955}" type="presOf" srcId="{DBB24B7D-E5DC-4E35-B005-56E899D2D8C3}" destId="{79428164-61B4-4853-A795-FC0D6B04B251}" srcOrd="0" destOrd="0" presId="urn:microsoft.com/office/officeart/2005/8/layout/arrow1"/>
    <dgm:cxn modelId="{13487D46-F728-4AF3-B108-F4F10BE07578}" type="presParOf" srcId="{79428164-61B4-4853-A795-FC0D6B04B251}" destId="{D438CA85-0041-4FA4-9DEE-FED770039435}" srcOrd="0" destOrd="0" presId="urn:microsoft.com/office/officeart/2005/8/layout/arrow1"/>
    <dgm:cxn modelId="{ACC6E166-B8E3-4115-A283-1AB74DD1AB77}" type="presParOf" srcId="{79428164-61B4-4853-A795-FC0D6B04B251}" destId="{F427E0FD-50F6-4EAC-BAEF-12261D4C5BD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8CA85-0041-4FA4-9DEE-FED770039435}">
      <dsp:nvSpPr>
        <dsp:cNvPr id="0" name=""/>
        <dsp:cNvSpPr/>
      </dsp:nvSpPr>
      <dsp:spPr>
        <a:xfrm rot="16200000">
          <a:off x="345" y="732542"/>
          <a:ext cx="3953582" cy="395358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400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ESCUCHAR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400" kern="1200" dirty="0"/>
        </a:p>
      </dsp:txBody>
      <dsp:txXfrm rot="5400000">
        <a:off x="692222" y="1720937"/>
        <a:ext cx="3261705" cy="1976791"/>
      </dsp:txXfrm>
    </dsp:sp>
    <dsp:sp modelId="{F427E0FD-50F6-4EAC-BAEF-12261D4C5BD5}">
      <dsp:nvSpPr>
        <dsp:cNvPr id="0" name=""/>
        <dsp:cNvSpPr/>
      </dsp:nvSpPr>
      <dsp:spPr>
        <a:xfrm rot="5400000">
          <a:off x="4350968" y="732542"/>
          <a:ext cx="3953582" cy="395358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OIR</a:t>
          </a:r>
          <a:endParaRPr lang="es-MX" sz="4400" kern="1200" dirty="0"/>
        </a:p>
      </dsp:txBody>
      <dsp:txXfrm rot="-5400000">
        <a:off x="4350968" y="1720938"/>
        <a:ext cx="3261705" cy="197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F0E5C-6951-4B29-96BE-560D1E73203F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9B3BE-E20F-4B77-AA87-D35721C97D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92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72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6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653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46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70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01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93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77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37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16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76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1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57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84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8F02-C17F-4676-B700-3F98060D2975}" type="datetimeFigureOut">
              <a:rPr lang="es-MX" smtClean="0"/>
              <a:t>24/05/2021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1E2D8B-25D0-4788-BF70-46928880E6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90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ompañamiento psicológico: Fede y Mar de Somnis os dejan 6 vídeos que  resumen las principales dudas sobre la epilepsia. - Federación Española de  Epilepsia | ¡A favor de las persona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30238"/>
            <a:ext cx="5815011" cy="5599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57201" y="919738"/>
            <a:ext cx="4972048" cy="2452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>
                <a:gd name="adj" fmla="val 52029"/>
              </a:avLst>
            </a:prstTxWarp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ACOMPAÑAR Y ESCUCHAR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5" y="4800600"/>
            <a:ext cx="5323048" cy="1764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3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65b8d06d-a-e8557202-s-sites.googlegroups.com/a/iesblecua.com/lcl/educacion-para-la-ciudadania-1/sesion-8-escucha-activa/Porcentajes_Informacio%CC%81n%20transmitida%20en%20una%20comunicacio%CC%81n.jpg?attachauth=ANoY7crQlux5q_z_hT7LHxS9ewwDqmpmuAytNTP2SmLQvDb22k_DevoDXRbSkmnki_iMJUxlTtEko33YN4UDw3xpAup5xl5coIrdigOPSZs3axF14ZFnvPj3jHoTG-eERM6qpbw98P1iqsKjESqngPeiPEO0UTK-FUmG7XvMkoitdU0pfJlTlseQPwk7mVDcYtJHzLDda5zlp8ZyDPRGdKU-eaGlTMwBDwbqFs6dcrXVXQjEw8F_ouAAud-mZQz80PiAQHPbfXmn40JPWtZQnYGD0jWrwcXc96fepP0pGzf7vYgdzz7RXcagsuWPNPC1yMHc7R_lPWTPsAYeZCY0kfZDZJfZfNSZrNGxqRZPxgq5u8f5pgW0D1g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49237"/>
            <a:ext cx="5429250" cy="6365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orientacionandujar.es/wp-content/uploads/2014/06/Cuando-habla-tu-coraz%C3%B3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49237"/>
            <a:ext cx="5829300" cy="64951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0575" y="1025428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ACOMPAÑAR ES “ESTAR AL LADO DE”, BRINDAR APOYO HUMANO QUE RECONFORTA Y ALIVIA. ES NO DEJAR A LA PERSONA SOLA CON EL PROBLEMA, SINO COMPARTIR CON ELLA EL DOLOR QUE SUFRE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acompañamiento psicologico.jpg :: 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04" y="1210691"/>
            <a:ext cx="5094496" cy="3661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ES PILARES FUNDAMENTALES PARA EL BIENESTAR FÍSICO, MENTAL Y EMOCIONAL. -  Psico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5" y="514350"/>
            <a:ext cx="4845335" cy="325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919787" y="1132757"/>
            <a:ext cx="6096000" cy="2389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ACOMPAÑANTE SE BRINDA COMO UN SEMEJANTE QUE SOSTIENE AL OTRO, EN EL SENTIDO DE OFRECER UNA PRESENCIA IMPLICADA Y COMPROMETIDA.</a:t>
            </a:r>
            <a:endParaRPr lang="es-MX" sz="28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4204" y="4367510"/>
            <a:ext cx="108758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LOS SERES HUMANOS TIENEN LA CAPACIDAD DE RESOLVER SUS PROBLEMAS SI ENCUENTRAN LAS CONDICIONES PARA ENFOCARSE EN ELLOS Y DESARROLLAR SU POTENCIAL CREADOR.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40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3400" y="1391334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CAMPO DE LAS RELACIONES HUMANAS,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COMUNICACIÓN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MANEJO DE LAS EMOCIONES Y LOS SENTIMIENTOS</a:t>
            </a:r>
            <a:r>
              <a:rPr lang="es-MX" sz="28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3400" y="500063"/>
            <a:ext cx="1113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MAYOR PARTE DE LOS PROBLEMAS HUMANOS SE DEBEN A: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Frases de #motivación y reflexión: #ética #vida #empatía | Motivacion frases,  Frases de psicologia, Frases inspirad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571625"/>
            <a:ext cx="4914900" cy="4843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33400" y="3759933"/>
            <a:ext cx="5629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 DUELO POR LA PÉRDIDA DE UN SER QUERIDO, 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CONFLICTOS EN LA RELACIÓN CONYUGAL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UN SENTIMIENTO DE BAJA AUTOESTIMA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65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de Laura Gil en Meditación ☯ | Frases bonitas, Acompañamiento  terapeutico, Tratar 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7325"/>
            <a:ext cx="5945188" cy="647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índrome del miembro fantasma | P&amp;O MG LAT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44" y="608303"/>
            <a:ext cx="4281540" cy="56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46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4701" y="300020"/>
            <a:ext cx="11492459" cy="87626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LOS TRES ELEMENTOS DEL DESARROLLO HUMANO DE CARLS ROGERS (ENFOQUE CENTRADO EN LA PERSONA)</a:t>
            </a:r>
            <a:endParaRPr lang="es-MX" sz="2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4793" y="1731549"/>
            <a:ext cx="530277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ACEPTACION INCONDICIONAL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s-E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EMPATIA</a:t>
            </a:r>
          </a:p>
          <a:p>
            <a:pPr algn="ctr"/>
            <a:endParaRPr lang="es-E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E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CONGRUENCIA</a:t>
            </a:r>
            <a:endParaRPr lang="es-E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Revisión del artículo:”Fundamentación Epistemológica del Enfoque Centrado  en la Persona” | by Sayuri Lee | Teorías y sistemas psicoterapéuticos  2019–1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96" y="1397365"/>
            <a:ext cx="5565491" cy="5057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núfar en estanque | Miradas | 7K - zazpika astek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0013"/>
            <a:ext cx="11903075" cy="66151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458325" y="600074"/>
            <a:ext cx="2457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ESTAR PRESENTE ES NO PERDERTE EN TU MENTE NI EN LAS SITUACIONES QUE TE RODEAN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352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ransformación interna para el desarrollo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28588"/>
            <a:ext cx="11944349" cy="660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uadroTexto 4"/>
          <p:cNvSpPr txBox="1"/>
          <p:nvPr/>
        </p:nvSpPr>
        <p:spPr>
          <a:xfrm>
            <a:off x="685800" y="656064"/>
            <a:ext cx="37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DESDE LA RESISTENCIA, LA VIOLENCIA O LA IRRITACION, CONFRONTAS PERO NO TRANSFORMAS</a:t>
            </a:r>
            <a:endParaRPr lang="es-MX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29499" y="656064"/>
            <a:ext cx="4214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SUSCITAS ACTITUDES DEFENSIVAS QUE DIFICULTAN EL DIALOGO Y LA COMPRENSION</a:t>
            </a:r>
            <a:endParaRPr lang="es-MX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282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aisaje mariposas: imágenes, fotos de stock libres de derechos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28587"/>
            <a:ext cx="11944349" cy="6543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8600" y="377352"/>
            <a:ext cx="5657850" cy="482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latin typeface="AR BLANCA" panose="02000000000000000000" pitchFamily="2" charset="0"/>
                <a:cs typeface="Aharoni" panose="02010803020104030203" pitchFamily="2" charset="-79"/>
              </a:rPr>
              <a:t>POTENCIAR LA AMABILIDAD EN TI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s-MX" sz="2400" b="1" dirty="0" smtClean="0">
              <a:effectLst/>
              <a:latin typeface="AR BLANCA" panose="02000000000000000000" pitchFamily="2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R BLANCA" panose="02000000000000000000" pitchFamily="2" charset="0"/>
                <a:ea typeface="Calibri" panose="020F0502020204030204" pitchFamily="34" charset="0"/>
                <a:cs typeface="Aharoni" panose="02010803020104030203" pitchFamily="2" charset="-79"/>
              </a:rPr>
              <a:t>TEN EN CUENTA AL OTRO. ANTES DE HABLAR, PIENSA EN LA PERSONA QUE TE VA A ESCUCHAR.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s-MX" sz="2400" b="1" dirty="0" smtClean="0">
              <a:effectLst/>
              <a:latin typeface="AR BLANCA" panose="02000000000000000000" pitchFamily="2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R BLANCA" panose="02000000000000000000" pitchFamily="2" charset="0"/>
                <a:ea typeface="Calibri" panose="020F0502020204030204" pitchFamily="34" charset="0"/>
                <a:cs typeface="Aharoni" panose="02010803020104030203" pitchFamily="2" charset="-79"/>
              </a:rPr>
              <a:t>ERES COMO UN OASIS EN MEDIO DE ENCUENTROS QUE SE DAN CON PRISAS, UNAS PALABRAS AMABLES Y DE GRATITUD SON UN REGALO QUE PUEDES DAR VARIAS VECES AL DÍA.</a:t>
            </a:r>
            <a:endParaRPr lang="es-MX" sz="2400" b="1" dirty="0">
              <a:effectLst/>
              <a:latin typeface="AR BLANCA" panose="02000000000000000000" pitchFamily="2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19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ralistas.com - #viralistas #noticias #frases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2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s colibríes en México se están acabando debido a un ritual de brujer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06680"/>
            <a:ext cx="6219825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4" y="4175760"/>
            <a:ext cx="6219826" cy="256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8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2938" y="467022"/>
            <a:ext cx="6300787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ESCUCHAR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2007" y="2071688"/>
            <a:ext cx="11445168" cy="3657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 UNA ACTITUD QUE SE CONSIGUE A TRAVES DE UNA DISPOSICION REAL POR COMPRENDER AL OTRO</a:t>
            </a:r>
            <a:endParaRPr lang="es-ES" sz="5400" b="1" dirty="0">
              <a:ln w="2222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00 Frases de Psicología para Pensar y Reflexionar (Corta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" y="240894"/>
            <a:ext cx="4457698" cy="6474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CuadroTexto 1"/>
          <p:cNvSpPr txBox="1"/>
          <p:nvPr/>
        </p:nvSpPr>
        <p:spPr>
          <a:xfrm>
            <a:off x="5372100" y="428625"/>
            <a:ext cx="65001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ESCUCHA SENSIBLE</a:t>
            </a:r>
          </a:p>
          <a:p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ESTAR ATENTO A LAS NECESIDADES Y EMOCIONES QUE EL OTRO TRATA DE TRANSMITIR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ATENCION PLENA CON INTERES GENUINO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GESTOS, PALABRAS, MIRADAS, TONO DE VOZ,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DESDE SU COSMOVISION O MUNDO INTERIOR.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5801193" y="4183499"/>
            <a:ext cx="5786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AR BLANCA" panose="02000000000000000000" pitchFamily="2" charset="0"/>
              </a:rPr>
              <a:t>ESCUCHAR IMPLICA DESARROLLAR NUESTRA EMPATIA</a:t>
            </a:r>
            <a:endParaRPr lang="es-MX" sz="4000" b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16725259"/>
              </p:ext>
            </p:extLst>
          </p:nvPr>
        </p:nvGraphicFramePr>
        <p:xfrm>
          <a:off x="2008682" y="314932"/>
          <a:ext cx="83045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0" y="1285327"/>
            <a:ext cx="31179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 BLANCA" panose="02000000000000000000" pitchFamily="2" charset="0"/>
              </a:rPr>
              <a:t>SABER ESTAR EN EL MOMENTO PRESENTE</a:t>
            </a:r>
            <a:endParaRPr lang="es-MX" sz="4400" dirty="0">
              <a:latin typeface="AR BLANCA" panose="020000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728616" y="2015061"/>
            <a:ext cx="21934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400" b="1" dirty="0" smtClean="0">
                <a:latin typeface="AR BLANCA" panose="02000000000000000000" pitchFamily="2" charset="0"/>
              </a:rPr>
              <a:t>FUNCION BASICA DEL ORGANO AUDITIVO</a:t>
            </a:r>
            <a:endParaRPr lang="es-MX" sz="3400" b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174" y="795307"/>
            <a:ext cx="80724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ROL DE UNA ESCUCHA ACTIVA EN UNA COMUNICACIÓN BIDIRECCIONAL DEMANDA NO SÓLO ATENCIÓN PLENA, SINO UNA RESPUESTA VERBAL O NO VERBAL, QUE LE HAGA SABER AL OTRO QUE LE ESTAMOS ESCUCHANDO.</a:t>
            </a:r>
          </a:p>
          <a:p>
            <a:pPr algn="just"/>
            <a:endParaRPr lang="es-MX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 HACER PREGUNTAS RELEVANTES EN FUNCIÓN DE LO QUE DIJO.</a:t>
            </a:r>
          </a:p>
          <a:p>
            <a:pPr algn="just"/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 HACER UN GESTO O UN SONIDO QUE DEMUESTRE NUESTRO INTERÉS. </a:t>
            </a:r>
          </a:p>
          <a:p>
            <a:pPr algn="just"/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 NO INTERRUMPIR PARA DAR NUESTRA OPINIÓN. </a:t>
            </a:r>
          </a:p>
          <a:p>
            <a:pPr algn="just"/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 PERMANECER EN SILENCIO CON NUESTROS CINCO SENTIDOS ACTIVOS, ENFOCADOS Y RECEPTIVOS .</a:t>
            </a:r>
          </a:p>
          <a:p>
            <a:pPr algn="just"/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 NO CREERNOS EXPERTOS EN EL TEMA DEL OTRO.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8" name="Picture 6" descr="El arte de saber escuchar ~ Varie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00063"/>
            <a:ext cx="3371850" cy="5915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ista Lateral De La Carrocería Completa De Dos Amigos O Pares De La Silueta  De Los Adolescentes Frente Al Atardecer En La Playa Con El Sol En El Centro  Fotos, Retratos, Imá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8" y="224853"/>
            <a:ext cx="11597651" cy="3597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9751" y="3822492"/>
            <a:ext cx="11462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 EMBARGO, ES IMPORTANTE ACLARAR QUE ESCUCHAR ACTIVA Y EMPÁTICAMENTE NO SIGNIFICA DAR LA RAZÓN AL OTRO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2046" y="5309866"/>
            <a:ext cx="11102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PODER ARGUMENTAR NUESTRA PERSPECTIVA, LUEGO DE HABER COMPRENDIDO EL PUNTO DE VISTA DE NUESTRO INTERLOCUTOR Y SIN DESCALIFICARLO, DESMERECERLO O JUZGARLO, COMPARTIR NUESTRO CRITERIO</a:t>
            </a:r>
            <a:r>
              <a:rPr lang="es-MX" sz="20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64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90498" y="2253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2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ESCUCHA ACTIVA NO ES UN CANAL PARA DAR CONSEJOS O REPRIMENDAS 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86400" y="2185988"/>
            <a:ext cx="6175948" cy="4178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i="1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 TE PIDO QUE ESCUCHES Y TE PONES A DARME CONSEJOS, NO ESTÁS HACIENDO LO QUE TE HE PEDIDO. CUANDO TE PIDO QUE ME ESCUCHES Y TE PONES A DECIRME PORQUÉ NO DEBERÍA SENTIRME DE ESE MODO, ESTÁS HIRIENDO MIS SENTIMIENTOS. CUANDO TE PIDO QUE ESCUCHES Y TE PARECE QUE DEBES HACER ALGO PARA SOLUCIONAR MI PROBLEMA, ME HAS FALLADO, POR EXTRAÑO QUE PAREZCA. ¡ESCUCHA!, SOLO PEDÍA QUE ESCUCHARAS; NO QUE HABLARAS O HICIERAS, SOLO ESCUCHARME…” </a:t>
            </a:r>
            <a:endParaRPr lang="es-MX" sz="2000" b="0" i="0" u="none" strike="noStrike" baseline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000" b="1" i="1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(RALPH ROUGHTON). 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 descr="elartedesaberescuchar Instagram posts (photos and videos) - Picuk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" y="2052216"/>
            <a:ext cx="5081665" cy="46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orbertopeña Instagram posts (photos and videos) - Picuk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14338"/>
            <a:ext cx="5445125" cy="62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829299" y="414338"/>
            <a:ext cx="6043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ESCUCHA COMO UNA ACTITUD, ES UNA INVITACIÓN PARA QUE TAMBIÉN APRENDAMOS A EJERCITAR UNA SERIE DE VALORES Y PRINCIPIOS, COMO SON EL RESPETO, LA AUTENTICIDAD Y LA TOLERANCIA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00762" y="3018770"/>
            <a:ext cx="5500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PREJUICIOS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DEJARNOS LLEVAR POR LO QUE VEMOS.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ENTRAN EN JUEGO NUESTROS PROPIOS SENTIMIENTOS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ESTAR ALERTA CON NUESTRAS EMOCIONES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59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4325" y="500062"/>
            <a:ext cx="780097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BENEFICIOS DE SABER ESCUCHAR</a:t>
            </a:r>
          </a:p>
          <a:p>
            <a:pPr algn="just"/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ELEVA EL AUTOESTIMA DEL QUE HABLA. CONFIANZA MUTUA.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COMUNICACIÓN Y LA INTERRELACION SE HACE MAS FLUIDA, RESPETUOSA Y AGRADABLE.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PERMITE AL QUE ESCUCHA IDENTIFICAR INTERESES Y SENTIMIENTOS DEL QUE HABLA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REDUCCION DE POTENCIALES CONFLICTOS-PRODUCTIVIDAD. LIMITA LOS ERRORES.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 APRENDE DE LOS CONOCIMIENTOS Y PERCEPCIONES DEL OTRO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QUE ESCUCHA CON ATENCION PROYECTA UNA IMAGEN DE  RESPETO Y DE INTELIGENCIA EMOCIONAL.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12294" name="Picture 6" descr="La escucha activa: Características y técnicas para practicarla -  depsicolog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500063"/>
            <a:ext cx="3663924" cy="5847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</TotalTime>
  <Words>672</Words>
  <Application>Microsoft Office PowerPoint</Application>
  <PresentationFormat>Panorámica</PresentationFormat>
  <Paragraphs>75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Aharoni</vt:lpstr>
      <vt:lpstr>AR BLANCA</vt:lpstr>
      <vt:lpstr>Arial</vt:lpstr>
      <vt:lpstr>Calibri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31</cp:revision>
  <dcterms:created xsi:type="dcterms:W3CDTF">2021-05-02T20:07:49Z</dcterms:created>
  <dcterms:modified xsi:type="dcterms:W3CDTF">2021-05-24T23:11:13Z</dcterms:modified>
</cp:coreProperties>
</file>