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1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57" r:id="rId12"/>
    <p:sldId id="258" r:id="rId13"/>
    <p:sldId id="259" r:id="rId14"/>
    <p:sldId id="260" r:id="rId15"/>
    <p:sldId id="261" r:id="rId16"/>
    <p:sldId id="275" r:id="rId17"/>
    <p:sldId id="276" r:id="rId18"/>
    <p:sldId id="263" r:id="rId19"/>
    <p:sldId id="274" r:id="rId20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9" autoAdjust="0"/>
    <p:restoredTop sz="94660"/>
  </p:normalViewPr>
  <p:slideViewPr>
    <p:cSldViewPr snapToGrid="0">
      <p:cViewPr varScale="1">
        <p:scale>
          <a:sx n="67" d="100"/>
          <a:sy n="67" d="100"/>
        </p:scale>
        <p:origin x="9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BB24B7D-E5DC-4E35-B005-56E899D2D8C3}" type="doc">
      <dgm:prSet loTypeId="urn:microsoft.com/office/officeart/2005/8/layout/arrow1" loCatId="relationship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72E94A68-EFA5-4033-A04F-9EE7331D3921}">
      <dgm:prSet phldrT="[Texto]" custT="1"/>
      <dgm:spPr/>
      <dgm:t>
        <a:bodyPr/>
        <a:lstStyle/>
        <a:p>
          <a:endParaRPr lang="es-MX" sz="4400" dirty="0" smtClean="0"/>
        </a:p>
        <a:p>
          <a:r>
            <a:rPr lang="es-MX" sz="4400" dirty="0" smtClean="0"/>
            <a:t>ESCUCHAR</a:t>
          </a:r>
        </a:p>
        <a:p>
          <a:endParaRPr lang="es-MX" sz="4400" dirty="0"/>
        </a:p>
      </dgm:t>
    </dgm:pt>
    <dgm:pt modelId="{E995DB55-C999-494F-83BE-76BEDC20A40A}" type="parTrans" cxnId="{70329BA1-ABB9-4107-8E1F-0CD6A11ADF38}">
      <dgm:prSet/>
      <dgm:spPr/>
      <dgm:t>
        <a:bodyPr/>
        <a:lstStyle/>
        <a:p>
          <a:endParaRPr lang="es-MX"/>
        </a:p>
      </dgm:t>
    </dgm:pt>
    <dgm:pt modelId="{57D91FCD-886D-40E3-9E9B-B47A33DF868B}" type="sibTrans" cxnId="{70329BA1-ABB9-4107-8E1F-0CD6A11ADF38}">
      <dgm:prSet/>
      <dgm:spPr/>
      <dgm:t>
        <a:bodyPr/>
        <a:lstStyle/>
        <a:p>
          <a:endParaRPr lang="es-MX"/>
        </a:p>
      </dgm:t>
    </dgm:pt>
    <dgm:pt modelId="{7F8DFE46-7FB1-4F0C-90B9-174D8B4CD62D}">
      <dgm:prSet phldrT="[Texto]" custT="1"/>
      <dgm:spPr/>
      <dgm:t>
        <a:bodyPr/>
        <a:lstStyle/>
        <a:p>
          <a:r>
            <a:rPr lang="es-MX" sz="4400" dirty="0" smtClean="0"/>
            <a:t>OIR</a:t>
          </a:r>
          <a:endParaRPr lang="es-MX" sz="4400" dirty="0"/>
        </a:p>
      </dgm:t>
    </dgm:pt>
    <dgm:pt modelId="{EB7CB1DA-027E-4AAB-B865-0F56AA58102A}" type="parTrans" cxnId="{D1AA622F-2DFA-492E-9C1C-F39B5F39823B}">
      <dgm:prSet/>
      <dgm:spPr/>
      <dgm:t>
        <a:bodyPr/>
        <a:lstStyle/>
        <a:p>
          <a:endParaRPr lang="es-MX"/>
        </a:p>
      </dgm:t>
    </dgm:pt>
    <dgm:pt modelId="{1C18D6F3-56BB-4428-B6E2-8D0890F15333}" type="sibTrans" cxnId="{D1AA622F-2DFA-492E-9C1C-F39B5F39823B}">
      <dgm:prSet/>
      <dgm:spPr/>
      <dgm:t>
        <a:bodyPr/>
        <a:lstStyle/>
        <a:p>
          <a:endParaRPr lang="es-MX"/>
        </a:p>
      </dgm:t>
    </dgm:pt>
    <dgm:pt modelId="{79428164-61B4-4853-A795-FC0D6B04B251}" type="pres">
      <dgm:prSet presAssocID="{DBB24B7D-E5DC-4E35-B005-56E899D2D8C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D438CA85-0041-4FA4-9DEE-FED770039435}" type="pres">
      <dgm:prSet presAssocID="{72E94A68-EFA5-4033-A04F-9EE7331D3921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427E0FD-50F6-4EAC-BAEF-12261D4C5BD5}" type="pres">
      <dgm:prSet presAssocID="{7F8DFE46-7FB1-4F0C-90B9-174D8B4CD62D}" presName="arrow" presStyleLbl="node1" presStyleIdx="1" presStyleCnt="2" custRadScaleRad="12748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D1AA622F-2DFA-492E-9C1C-F39B5F39823B}" srcId="{DBB24B7D-E5DC-4E35-B005-56E899D2D8C3}" destId="{7F8DFE46-7FB1-4F0C-90B9-174D8B4CD62D}" srcOrd="1" destOrd="0" parTransId="{EB7CB1DA-027E-4AAB-B865-0F56AA58102A}" sibTransId="{1C18D6F3-56BB-4428-B6E2-8D0890F15333}"/>
    <dgm:cxn modelId="{B6DED093-D993-4D0E-85C3-BA88D32FAB32}" type="presOf" srcId="{7F8DFE46-7FB1-4F0C-90B9-174D8B4CD62D}" destId="{F427E0FD-50F6-4EAC-BAEF-12261D4C5BD5}" srcOrd="0" destOrd="0" presId="urn:microsoft.com/office/officeart/2005/8/layout/arrow1"/>
    <dgm:cxn modelId="{70329BA1-ABB9-4107-8E1F-0CD6A11ADF38}" srcId="{DBB24B7D-E5DC-4E35-B005-56E899D2D8C3}" destId="{72E94A68-EFA5-4033-A04F-9EE7331D3921}" srcOrd="0" destOrd="0" parTransId="{E995DB55-C999-494F-83BE-76BEDC20A40A}" sibTransId="{57D91FCD-886D-40E3-9E9B-B47A33DF868B}"/>
    <dgm:cxn modelId="{34A80A1A-EA1D-45AF-91D5-E552EBB13980}" type="presOf" srcId="{72E94A68-EFA5-4033-A04F-9EE7331D3921}" destId="{D438CA85-0041-4FA4-9DEE-FED770039435}" srcOrd="0" destOrd="0" presId="urn:microsoft.com/office/officeart/2005/8/layout/arrow1"/>
    <dgm:cxn modelId="{0C357FB9-2D72-4B8C-9714-C9A5C0BF3955}" type="presOf" srcId="{DBB24B7D-E5DC-4E35-B005-56E899D2D8C3}" destId="{79428164-61B4-4853-A795-FC0D6B04B251}" srcOrd="0" destOrd="0" presId="urn:microsoft.com/office/officeart/2005/8/layout/arrow1"/>
    <dgm:cxn modelId="{13487D46-F728-4AF3-B108-F4F10BE07578}" type="presParOf" srcId="{79428164-61B4-4853-A795-FC0D6B04B251}" destId="{D438CA85-0041-4FA4-9DEE-FED770039435}" srcOrd="0" destOrd="0" presId="urn:microsoft.com/office/officeart/2005/8/layout/arrow1"/>
    <dgm:cxn modelId="{ACC6E166-B8E3-4115-A283-1AB74DD1AB77}" type="presParOf" srcId="{79428164-61B4-4853-A795-FC0D6B04B251}" destId="{F427E0FD-50F6-4EAC-BAEF-12261D4C5BD5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38CA85-0041-4FA4-9DEE-FED770039435}">
      <dsp:nvSpPr>
        <dsp:cNvPr id="0" name=""/>
        <dsp:cNvSpPr/>
      </dsp:nvSpPr>
      <dsp:spPr>
        <a:xfrm rot="16200000">
          <a:off x="345" y="732542"/>
          <a:ext cx="3953582" cy="3953582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400" kern="1200" dirty="0" smtClean="0"/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kern="1200" dirty="0" smtClean="0"/>
            <a:t>ESCUCHAR</a:t>
          </a: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4400" kern="1200" dirty="0"/>
        </a:p>
      </dsp:txBody>
      <dsp:txXfrm rot="5400000">
        <a:off x="692222" y="1720937"/>
        <a:ext cx="3261705" cy="1976791"/>
      </dsp:txXfrm>
    </dsp:sp>
    <dsp:sp modelId="{F427E0FD-50F6-4EAC-BAEF-12261D4C5BD5}">
      <dsp:nvSpPr>
        <dsp:cNvPr id="0" name=""/>
        <dsp:cNvSpPr/>
      </dsp:nvSpPr>
      <dsp:spPr>
        <a:xfrm rot="5400000">
          <a:off x="4350968" y="732542"/>
          <a:ext cx="3953582" cy="3953582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4400" kern="1200" dirty="0" smtClean="0"/>
            <a:t>OIR</a:t>
          </a:r>
          <a:endParaRPr lang="es-MX" sz="4400" kern="1200" dirty="0"/>
        </a:p>
      </dsp:txBody>
      <dsp:txXfrm rot="-5400000">
        <a:off x="4350968" y="1720938"/>
        <a:ext cx="3261705" cy="19767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4F0E5C-6951-4B29-96BE-560D1E73203F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49B3BE-E20F-4B77-AA87-D35721C97D6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213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92923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247299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1168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676532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06463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577076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82019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935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01777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20372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38168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32765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75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917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67578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084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18F02-C17F-4676-B700-3F98060D2975}" type="datetimeFigureOut">
              <a:rPr lang="es-MX" smtClean="0"/>
              <a:t>24/05/2021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41E2D8B-25D0-4788-BF70-46928880E6E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5908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compañamiento psicológico: Fede y Mar de Somnis os dejan 6 vídeos que  resumen las principales dudas sobre la epilepsia. - Federación Española de  Epilepsia | ¡A favor de las personas!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630238"/>
            <a:ext cx="5815011" cy="55991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457201" y="919738"/>
            <a:ext cx="4972048" cy="245211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Plain">
              <a:avLst>
                <a:gd name="adj" fmla="val 52029"/>
              </a:avLst>
            </a:prstTxWarp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</a:rPr>
              <a:t>ACOMPAÑAR Y ESCUCHAR</a:t>
            </a:r>
            <a:endParaRPr lang="es-E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Imagen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65" y="4800600"/>
            <a:ext cx="5323048" cy="17643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33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65b8d06d-a-e8557202-s-sites.googlegroups.com/a/iesblecua.com/lcl/educacion-para-la-ciudadania-1/sesion-8-escucha-activa/Porcentajes_Informacio%CC%81n%20transmitida%20en%20una%20comunicacio%CC%81n.jpg?attachauth=ANoY7crQlux5q_z_hT7LHxS9ewwDqmpmuAytNTP2SmLQvDb22k_DevoDXRbSkmnki_iMJUxlTtEko33YN4UDw3xpAup5xl5coIrdigOPSZs3axF14ZFnvPj3jHoTG-eERM6qpbw98P1iqsKjESqngPeiPEO0UTK-FUmG7XvMkoitdU0pfJlTlseQPwk7mVDcYtJHzLDda5zlp8ZyDPRGdKU-eaGlTMwBDwbqFs6dcrXVXQjEw8F_ouAAud-mZQz80PiAQHPbfXmn40JPWtZQnYGD0jWrwcXc96fepP0pGzf7vYgdzz7RXcagsuWPNPC1yMHc7R_lPWTPsAYeZCY0kfZDZJfZfNSZrNGxqRZPxgq5u8f5pgW0D1g%3D&amp;attredirects=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49237"/>
            <a:ext cx="5429250" cy="636587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http://www.orientacionandujar.es/wp-content/uploads/2014/06/Cuando-habla-tu-coraz%C3%B3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475" y="249237"/>
            <a:ext cx="5829300" cy="649517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936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90575" y="1025428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32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ACOMPAÑAR ES “ESTAR AL LADO DE”, BRINDAR APOYO HUMANO QUE RECONFORTA Y ALIVIA. ES NO DEJAR A LA PERSONA SOLA CON EL PROBLEMA, SINO COMPARTIR CON ELLA EL DOLOR QUE SUFRE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3" name="Picture 2" descr="acompañamiento psicologico.jpg :: C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7504" y="1210691"/>
            <a:ext cx="5094496" cy="366134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30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TRES PILARES FUNDAMENTALES PARA EL BIENESTAR FÍSICO, MENTAL Y EMOCIONAL. -  Psico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05" y="514350"/>
            <a:ext cx="4845335" cy="32568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5919787" y="1132757"/>
            <a:ext cx="6096000" cy="23899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MX" sz="2800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EL ACOMPAÑANTE SE BRINDA COMO UN SEMEJANTE QUE SOSTIENE AL OTRO, EN EL SENTIDO DE OFRECER UNA PRESENCIA IMPLICADA Y COMPROMETIDA.</a:t>
            </a:r>
            <a:endParaRPr lang="es-MX" sz="28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854204" y="4367510"/>
            <a:ext cx="108758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8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LOS SERES HUMANOS TIENEN LA CAPACIDAD DE RESOLVER SUS PROBLEMAS SI ENCUENTRAN LAS CONDICIONES PARA ENFOCARSE EN ELLOS Y DESARROLLAR SU POTENCIAL CREADOR.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404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33400" y="1391334"/>
            <a:ext cx="6096000" cy="200054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CAMPO DE LAS RELACIONES HUMANAS,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LA COMUNICACIÓN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MANEJO DE LAS EMOCIONES Y LOS SENTIMIENTOS</a:t>
            </a:r>
            <a:r>
              <a:rPr lang="es-MX" sz="28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.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33400" y="500063"/>
            <a:ext cx="11139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MAYOR PARTE DE LOS PROBLEMAS HUMANOS SE DEBEN A:</a:t>
            </a:r>
            <a:endParaRPr lang="es-MX" sz="28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050" name="Picture 2" descr="Frases de #motivación y reflexión: #ética #vida #empatía | Motivacion frases,  Frases de psicologia, Frases inspirador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88" y="1571625"/>
            <a:ext cx="4914900" cy="484346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ángulo 3"/>
          <p:cNvSpPr/>
          <p:nvPr/>
        </p:nvSpPr>
        <p:spPr>
          <a:xfrm>
            <a:off x="533400" y="3759933"/>
            <a:ext cx="56292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UN DUELO POR LA PÉRDIDA DE UN SER QUERIDO,  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CONFLICTOS EN LA RELACIÓN CONYUGAL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effectLst/>
                <a:latin typeface="Aharoni" panose="02010803020104030203" pitchFamily="2" charset="-79"/>
                <a:ea typeface="Times New Roman" panose="02020603050405020304" pitchFamily="18" charset="0"/>
                <a:cs typeface="Aharoni" panose="02010803020104030203" pitchFamily="2" charset="-79"/>
              </a:rPr>
              <a:t> UN SENTIMIENTO DE BAJA AUTOESTIMA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02650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in de Laura Gil en Meditación ☯ | Frases bonitas, Acompañamiento  terapeutico, Tratar m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87325"/>
            <a:ext cx="5945188" cy="64706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síndrome del miembro fantasma | P&amp;O MG LAT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044" y="608303"/>
            <a:ext cx="4281540" cy="56286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14633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54701" y="300020"/>
            <a:ext cx="11492459" cy="876266"/>
          </a:xfrm>
          <a:prstGeom prst="rect">
            <a:avLst/>
          </a:prstGeom>
        </p:spPr>
        <p:txBody>
          <a:bodyPr wrap="square">
            <a:prstTxWarp prst="textChevron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s-MX" sz="2400" b="1" dirty="0" smtClean="0">
                <a:effectLst/>
                <a:latin typeface="Aharoni" panose="02010803020104030203" pitchFamily="2" charset="-79"/>
                <a:ea typeface="Calibri" panose="020F0502020204030204" pitchFamily="34" charset="0"/>
                <a:cs typeface="Aharoni" panose="02010803020104030203" pitchFamily="2" charset="-79"/>
              </a:rPr>
              <a:t>LOS TRES ELEMENTOS DEL DESARROLLO HUMANO DE CARLS ROGERS (ENFOQUE CENTRADO EN LA PERSONA)</a:t>
            </a:r>
            <a:endParaRPr lang="es-MX" sz="2400" dirty="0">
              <a:effectLst/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314793" y="1731549"/>
            <a:ext cx="5302770" cy="378565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s-E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ACEPTACION INCONDICIONAL</a:t>
            </a:r>
          </a:p>
          <a:p>
            <a:pPr marL="571500" indent="-571500" algn="ctr">
              <a:buFont typeface="Wingdings" panose="05000000000000000000" pitchFamily="2" charset="2"/>
              <a:buChar char="v"/>
            </a:pPr>
            <a:endParaRPr lang="es-ES" sz="4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s-E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EMPATIA</a:t>
            </a:r>
          </a:p>
          <a:p>
            <a:pPr algn="ctr"/>
            <a:endParaRPr lang="es-ES" sz="40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571500" indent="-571500" algn="ctr">
              <a:buFont typeface="Wingdings" panose="05000000000000000000" pitchFamily="2" charset="2"/>
              <a:buChar char="v"/>
            </a:pPr>
            <a:r>
              <a:rPr lang="es-ES" sz="40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CONGRUENCIA</a:t>
            </a:r>
            <a:endParaRPr lang="es-ES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2" descr="Revisión del artículo:”Fundamentación Epistemológica del Enfoque Centrado  en la Persona” | by Sayuri Lee | Teorías y sistemas psicoterapéuticos  2019–1 | 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896" y="1397365"/>
            <a:ext cx="5565491" cy="5057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936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núfar en estanque | Miradas | 7K - zazpika astekar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00013"/>
            <a:ext cx="11903075" cy="6615111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1"/>
          <p:cNvSpPr txBox="1"/>
          <p:nvPr/>
        </p:nvSpPr>
        <p:spPr>
          <a:xfrm>
            <a:off x="9458325" y="600074"/>
            <a:ext cx="24574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ESTAR PRESENTE ES NO PERDERTE EN TU MENTE NI EN LAS SITUACIONES QUE TE RODEAN</a:t>
            </a:r>
            <a:endParaRPr lang="es-MX" sz="24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035254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Transformación interna para el desarrollo espiritu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3" y="128588"/>
            <a:ext cx="11944349" cy="66008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CuadroTexto 4"/>
          <p:cNvSpPr txBox="1"/>
          <p:nvPr/>
        </p:nvSpPr>
        <p:spPr>
          <a:xfrm>
            <a:off x="685800" y="656064"/>
            <a:ext cx="377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DESDE LA RESISTENCIA, LA VIOLENCIA O LA IRRITACION, CONFRONTAS PERO NO TRANSFORMAS</a:t>
            </a:r>
            <a:endParaRPr lang="es-MX" sz="2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429499" y="656064"/>
            <a:ext cx="42148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000" dirty="0" smtClean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SUSCITAS ACTITUDES DEFENSIVAS QUE DIFICULTAN EL DIALOGO Y LA COMPRENSION</a:t>
            </a:r>
            <a:endParaRPr lang="es-MX" sz="2000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92824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Paisaje mariposas: imágenes, fotos de stock libres de derechos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1" y="128587"/>
            <a:ext cx="11944349" cy="6543675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228600" y="377352"/>
            <a:ext cx="5657850" cy="4827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latin typeface="AR BLANCA" panose="02000000000000000000" pitchFamily="2" charset="0"/>
                <a:cs typeface="Aharoni" panose="02010803020104030203" pitchFamily="2" charset="-79"/>
              </a:rPr>
              <a:t>POTENCIAR LA AMABILIDAD EN TI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s-MX" sz="2400" b="1" dirty="0" smtClean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TEN EN CUENTA AL OTRO. ANTES DE HABLAR, PIENSA EN LA PERSONA QUE TE VA A ESCUCHAR. 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s-MX" sz="2400" b="1" dirty="0" smtClean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es-MX" sz="2400" dirty="0" smtClean="0">
              <a:latin typeface="Aharoni" panose="02010803020104030203" pitchFamily="2" charset="-79"/>
              <a:ea typeface="Calibri" panose="020F0502020204030204" pitchFamily="34" charset="0"/>
              <a:cs typeface="Aharoni" panose="02010803020104030203" pitchFamily="2" charset="-79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es-MX" sz="2400" b="1" dirty="0" smtClean="0">
                <a:effectLst/>
                <a:latin typeface="AR BLANCA" panose="02000000000000000000" pitchFamily="2" charset="0"/>
                <a:ea typeface="Calibri" panose="020F0502020204030204" pitchFamily="34" charset="0"/>
                <a:cs typeface="Aharoni" panose="02010803020104030203" pitchFamily="2" charset="-79"/>
              </a:rPr>
              <a:t>ERES COMO UN OASIS EN MEDIO DE ENCUENTROS QUE SE DAN CON PRISAS, UNAS PALABRAS AMABLES Y DE GRATITUD SON UN REGALO QUE PUEDES DAR VARIAS VECES AL DÍA.</a:t>
            </a:r>
            <a:endParaRPr lang="es-MX" sz="2400" b="1" dirty="0">
              <a:effectLst/>
              <a:latin typeface="AR BLANCA" panose="02000000000000000000" pitchFamily="2" charset="0"/>
              <a:ea typeface="Calibri" panose="020F0502020204030204" pitchFamily="34" charset="0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6195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iralistas.com - #viralistas #noticias #frases...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97217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os colibríes en México se están acabando debido a un ritual de brujerí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106680"/>
            <a:ext cx="6219825" cy="3962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74" y="4175760"/>
            <a:ext cx="6219826" cy="256032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4854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42938" y="467022"/>
            <a:ext cx="6300787" cy="9233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ESCUCHAR</a:t>
            </a:r>
            <a:endParaRPr lang="es-E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242007" y="2071688"/>
            <a:ext cx="11445168" cy="3657600"/>
          </a:xfrm>
          <a:prstGeom prst="rect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prstTxWarp prst="textInflateTop">
              <a:avLst/>
            </a:prstTxWarp>
            <a:spAutoFit/>
          </a:bodyPr>
          <a:lstStyle/>
          <a:p>
            <a:pPr algn="ctr"/>
            <a:r>
              <a:rPr lang="es-ES" sz="5400" b="1" dirty="0" smtClean="0">
                <a:ln w="22225">
                  <a:solidFill>
                    <a:schemeClr val="bg2">
                      <a:lumMod val="25000"/>
                    </a:schemeClr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ES UNA ACTITUD QUE SE CONSIGUE A TRAVES DE UNA DISPOSICION REAL POR COMPRENDER AL OTRO</a:t>
            </a:r>
            <a:endParaRPr lang="es-ES" sz="5400" b="1" dirty="0">
              <a:ln w="22225">
                <a:solidFill>
                  <a:schemeClr val="bg2">
                    <a:lumMod val="25000"/>
                  </a:schemeClr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6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100 Frases de Psicología para Pensar y Reflexionar (Cortas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7" y="240894"/>
            <a:ext cx="4457698" cy="64742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sp>
        <p:nvSpPr>
          <p:cNvPr id="2" name="CuadroTexto 1"/>
          <p:cNvSpPr txBox="1"/>
          <p:nvPr/>
        </p:nvSpPr>
        <p:spPr>
          <a:xfrm>
            <a:off x="5372100" y="428625"/>
            <a:ext cx="650011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ESCUCHA SENSIBLE</a:t>
            </a:r>
          </a:p>
          <a:p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ESTAR ATENTO A LAS NECESIDADES Y EMOCIONES QUE EL OTRO TRATA DE TRANSMITIR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ATENCION PLENA CON INTERES GENUINO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GESTOS, PALABRAS, MIRADAS, TONO DE VOZ,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DESDE SU COSMOVISION O MUNDO INTERIOR.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endParaRPr lang="es-MX" dirty="0"/>
          </a:p>
        </p:txBody>
      </p:sp>
      <p:sp>
        <p:nvSpPr>
          <p:cNvPr id="3" name="CuadroTexto 2"/>
          <p:cNvSpPr txBox="1"/>
          <p:nvPr/>
        </p:nvSpPr>
        <p:spPr>
          <a:xfrm>
            <a:off x="5801193" y="4183499"/>
            <a:ext cx="57862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 smtClean="0">
                <a:latin typeface="AR BLANCA" panose="02000000000000000000" pitchFamily="2" charset="0"/>
              </a:rPr>
              <a:t>ESCUCHAR IMPLICA DESARROLLAR NUESTRA EMPATIA</a:t>
            </a:r>
            <a:endParaRPr lang="es-MX" sz="4000" b="1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8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816725259"/>
              </p:ext>
            </p:extLst>
          </p:nvPr>
        </p:nvGraphicFramePr>
        <p:xfrm>
          <a:off x="2008682" y="314932"/>
          <a:ext cx="8304551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uadroTexto 2"/>
          <p:cNvSpPr txBox="1"/>
          <p:nvPr/>
        </p:nvSpPr>
        <p:spPr>
          <a:xfrm>
            <a:off x="0" y="1285327"/>
            <a:ext cx="311795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400" dirty="0" smtClean="0">
                <a:latin typeface="AR BLANCA" panose="02000000000000000000" pitchFamily="2" charset="0"/>
              </a:rPr>
              <a:t>SABER ESTAR EN EL MOMENTO PRESENTE</a:t>
            </a:r>
            <a:endParaRPr lang="es-MX" sz="4400" dirty="0">
              <a:latin typeface="AR BLANCA" panose="02000000000000000000" pitchFamily="2" charset="0"/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9728616" y="2015061"/>
            <a:ext cx="2193415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400" b="1" dirty="0" smtClean="0">
                <a:latin typeface="AR BLANCA" panose="02000000000000000000" pitchFamily="2" charset="0"/>
              </a:rPr>
              <a:t>FUNCION BASICA DEL ORGANO AUDITIVO</a:t>
            </a:r>
            <a:endParaRPr lang="es-MX" sz="3400" b="1" dirty="0">
              <a:latin typeface="AR BLANC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47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57174" y="795307"/>
            <a:ext cx="807243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EL ROL DE UNA ESCUCHA ACTIVA EN UNA COMUNICACIÓN BIDIRECCIONAL DEMANDA NO SÓLO ATENCIÓN PLENA, SINO UNA RESPUESTA VERBAL O NO VERBAL, QUE LE HAGA SABER AL OTRO QUE LE ESTAMOS ESCUCHANDO.</a:t>
            </a:r>
          </a:p>
          <a:p>
            <a:pPr algn="just"/>
            <a:endParaRPr lang="es-MX" sz="2000" dirty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SIGNIFICA HACER PREGUNTAS RELEVANTES EN FUNCIÓN DE LO QUE DIJO.</a:t>
            </a:r>
          </a:p>
          <a:p>
            <a:pPr algn="just"/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SIGNIFICA HACER UN GESTO O UN SONIDO QUE DEMUESTRE NUESTRO INTERÉS. </a:t>
            </a:r>
          </a:p>
          <a:p>
            <a:pPr algn="just"/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SIGNIFICA NO INTERRUMPIR PARA DAR NUESTRA OPINIÓN. </a:t>
            </a:r>
          </a:p>
          <a:p>
            <a:pPr algn="just"/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SIGNIFICA PERMANECER EN SILENCIO CON NUESTROS CINCO SENTIDOS ACTIVOS, ENFOCADOS Y RECEPTIVOS .</a:t>
            </a:r>
          </a:p>
          <a:p>
            <a:pPr algn="just"/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00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SIGNIFICA NO CREERNOS EXPERTOS EN EL TEMA DEL OTRO.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8198" name="Picture 6" descr="El arte de saber escuchar ~ Varieda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9625" y="500063"/>
            <a:ext cx="3371850" cy="591502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52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Vista Lateral De La Carrocería Completa De Dos Amigos O Pares De La Silueta  De Los Adolescentes Frente Al Atardecer En La Playa Con El Sol En El Centro  Fotos, Retratos, Imágen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78" y="224853"/>
            <a:ext cx="11597651" cy="359763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79751" y="3822492"/>
            <a:ext cx="114624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SIN EMBARGO, ES IMPORTANTE ACLARAR QUE ESCUCHAR ACTIVA Y EMPÁTICAMENTE NO SIGNIFICA DAR LA RAZÓN AL OTRO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92046" y="5309866"/>
            <a:ext cx="111027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PODER ARGUMENTAR NUESTRA PERSPECTIVA, LUEGO DE HABER COMPRENDIDO EL PUNTO DE VISTA DE NUESTRO INTERLOCUTOR Y SIN DESCALIFICARLO, DESMERECERLO O JUZGARLO, COMPARTIR NUESTRO CRITERIO</a:t>
            </a:r>
            <a:r>
              <a:rPr lang="es-MX" sz="20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, 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3641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90498" y="225381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MX" sz="32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ESCUCHA ACTIVA NO ES UN CANAL PARA DAR CONSEJOS O REPRIMENDAS </a:t>
            </a:r>
            <a:endParaRPr lang="es-MX" sz="32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5486400" y="2185988"/>
            <a:ext cx="6175948" cy="4178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000" b="1" i="1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CUANDO TE PIDO QUE ESCUCHES Y TE PONES A DARME CONSEJOS, NO ESTÁS HACIENDO LO QUE TE HE PEDIDO. CUANDO TE PIDO QUE ME ESCUCHES Y TE PONES A DECIRME PORQUÉ NO DEBERÍA SENTIRME DE ESE MODO, ESTÁS HIRIENDO MIS SENTIMIENTOS. CUANDO TE PIDO QUE ESCUCHES Y TE PARECE QUE DEBES HACER ALGO PARA SOLUCIONAR MI PROBLEMA, ME HAS FALLADO, POR EXTRAÑO QUE PAREZCA. ¡ESCUCHA!, SOLO PEDÍA QUE ESCUCHARAS; NO QUE HABLARAS O HICIERAS, SOLO ESCUCHARME…” </a:t>
            </a:r>
            <a:endParaRPr lang="es-MX" sz="2000" b="0" i="0" u="none" strike="noStrike" baseline="0" dirty="0" smtClean="0">
              <a:solidFill>
                <a:srgbClr val="0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algn="just"/>
            <a:r>
              <a:rPr lang="es-MX" sz="2000" b="1" i="1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(RALPH ROUGHTON). </a:t>
            </a:r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10242" name="Picture 2" descr="elartedesaberescuchar Instagram posts (photos and videos) - Picuki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52" y="2052216"/>
            <a:ext cx="5081665" cy="4663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483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orbertopeña Instagram posts (photos and videos) - Picuki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414338"/>
            <a:ext cx="5445125" cy="6243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5829299" y="414338"/>
            <a:ext cx="60436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2400" b="0" i="0" u="none" strike="noStrike" baseline="0" dirty="0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LA ESCUCHA COMO UNA ACTITUD, ES UNA INVITACIÓN PARA QUE TAMBIÉN APRENDAMOS A EJERCITAR UNA SERIE DE VALORES Y PRINCIPIOS, COMO SON EL RESPETO, LA AUTENTICIDAD Y LA TOLERANCIA 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100762" y="3018770"/>
            <a:ext cx="55006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PREJUICIOS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DEJARNOS LLEVAR POR LO QUE VEMOS.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ENTRAN EN JUEGO NUESTROS PROPIOS SENTIMIENTOS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s-MX" sz="2400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ESTAR ALERTA CON NUESTRAS EMOCIONES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25909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14325" y="500062"/>
            <a:ext cx="7800975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BENEFICIOS DE SABER ESCUCHAR</a:t>
            </a:r>
          </a:p>
          <a:p>
            <a:pPr algn="just"/>
            <a:endParaRPr lang="es-MX" sz="20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ELEVA EL AUTOESTIMA DEL QUE HABLA. CONFIANZA MUTUA.</a:t>
            </a:r>
            <a:endParaRPr lang="es-MX" sz="2400" dirty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LA COMUNICACIÓN Y LA INTERRELACION SE HACE MAS FLUIDA, RESPETUOSA Y AGRADABLE.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PERMITE AL QUE ESCUCHA IDENTIFICAR INTERESES Y SENTIMIENTOS DEL QUE HABLA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REDUCCION DE POTENCIALES CONFLICTOS-PRODUCTIVIDAD. LIMITA LOS ERRORES.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SE APRENDE DE LOS CONOCIMIENTOS Y PERCEPCIONES DEL OTRO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es-MX" sz="2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EL QUE ESCUCHA CON ATENCION PROYECTA UNA IMAGEN DE  RESPETO Y DE INTELIGENCIA EMOCIONAL.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es-MX" dirty="0"/>
          </a:p>
        </p:txBody>
      </p:sp>
      <p:pic>
        <p:nvPicPr>
          <p:cNvPr id="12294" name="Picture 6" descr="La escucha activa: Características y técnicas para practicarla -  depsicologia.c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1038" y="500063"/>
            <a:ext cx="3663924" cy="584775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6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329</TotalTime>
  <Words>672</Words>
  <Application>Microsoft Office PowerPoint</Application>
  <PresentationFormat>Panorámica</PresentationFormat>
  <Paragraphs>75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8" baseType="lpstr">
      <vt:lpstr>Aharoni</vt:lpstr>
      <vt:lpstr>AR BLANCA</vt:lpstr>
      <vt:lpstr>Arial</vt:lpstr>
      <vt:lpstr>Calibri</vt:lpstr>
      <vt:lpstr>Times New Roman</vt:lpstr>
      <vt:lpstr>Trebuchet MS</vt:lpstr>
      <vt:lpstr>Wingdings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tita</dc:creator>
  <cp:lastModifiedBy>tita</cp:lastModifiedBy>
  <cp:revision>31</cp:revision>
  <dcterms:created xsi:type="dcterms:W3CDTF">2021-05-02T20:07:49Z</dcterms:created>
  <dcterms:modified xsi:type="dcterms:W3CDTF">2021-05-24T23:11:13Z</dcterms:modified>
</cp:coreProperties>
</file>