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59" r:id="rId5"/>
    <p:sldId id="261" r:id="rId6"/>
    <p:sldId id="262" r:id="rId7"/>
    <p:sldId id="263" r:id="rId8"/>
    <p:sldId id="264" r:id="rId9"/>
    <p:sldId id="265" r:id="rId10"/>
    <p:sldId id="267" r:id="rId11"/>
    <p:sldId id="266" r:id="rId12"/>
    <p:sldId id="268" r:id="rId13"/>
    <p:sldId id="269" r:id="rId14"/>
    <p:sldId id="270" r:id="rId15"/>
    <p:sldId id="271" r:id="rId16"/>
    <p:sldId id="272" r:id="rId17"/>
    <p:sldId id="273" r:id="rId1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76D2D8A-EEDA-432F-ABE8-D1AA5340CA69}" type="datetimeFigureOut">
              <a:rPr lang="es-MX" smtClean="0"/>
              <a:t>22/01/2023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a:xfrm>
            <a:off x="9255346" y="2750337"/>
            <a:ext cx="1171888" cy="1356442"/>
          </a:xfrm>
        </p:spPr>
        <p:txBody>
          <a:bodyPr/>
          <a:lstStyle/>
          <a:p>
            <a:fld id="{1AD891DC-FB63-4C32-929F-2F26502D6CED}" type="slidenum">
              <a:rPr lang="es-MX" smtClean="0"/>
              <a:t>‹Nº›</a:t>
            </a:fld>
            <a:endParaRPr lang="es-MX"/>
          </a:p>
        </p:txBody>
      </p:sp>
    </p:spTree>
    <p:extLst>
      <p:ext uri="{BB962C8B-B14F-4D97-AF65-F5344CB8AC3E}">
        <p14:creationId xmlns:p14="http://schemas.microsoft.com/office/powerpoint/2010/main" val="685698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76D2D8A-EEDA-432F-ABE8-D1AA5340CA69}" type="datetimeFigureOut">
              <a:rPr lang="es-MX" smtClean="0"/>
              <a:t>22/01/2023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10729455" y="4711309"/>
            <a:ext cx="1154151" cy="1090789"/>
          </a:xfrm>
        </p:spPr>
        <p:txBody>
          <a:bodyPr/>
          <a:lstStyle/>
          <a:p>
            <a:fld id="{1AD891DC-FB63-4C32-929F-2F26502D6CED}" type="slidenum">
              <a:rPr lang="es-MX" smtClean="0"/>
              <a:t>‹Nº›</a:t>
            </a:fld>
            <a:endParaRPr lang="es-MX"/>
          </a:p>
        </p:txBody>
      </p:sp>
    </p:spTree>
    <p:extLst>
      <p:ext uri="{BB962C8B-B14F-4D97-AF65-F5344CB8AC3E}">
        <p14:creationId xmlns:p14="http://schemas.microsoft.com/office/powerpoint/2010/main" val="2771234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76D2D8A-EEDA-432F-ABE8-D1AA5340CA69}" type="datetimeFigureOut">
              <a:rPr lang="es-MX" smtClean="0"/>
              <a:t>22/01/2023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10729455" y="4711615"/>
            <a:ext cx="1154151" cy="1090789"/>
          </a:xfrm>
        </p:spPr>
        <p:txBody>
          <a:bodyPr/>
          <a:lstStyle/>
          <a:p>
            <a:fld id="{1AD891DC-FB63-4C32-929F-2F26502D6CED}" type="slidenum">
              <a:rPr lang="es-MX" smtClean="0"/>
              <a:t>‹Nº›</a:t>
            </a:fld>
            <a:endParaRPr lang="es-MX"/>
          </a:p>
        </p:txBody>
      </p:sp>
    </p:spTree>
    <p:extLst>
      <p:ext uri="{BB962C8B-B14F-4D97-AF65-F5344CB8AC3E}">
        <p14:creationId xmlns:p14="http://schemas.microsoft.com/office/powerpoint/2010/main" val="2779511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76D2D8A-EEDA-432F-ABE8-D1AA5340CA69}" type="datetimeFigureOut">
              <a:rPr lang="es-MX" smtClean="0"/>
              <a:t>22/01/2023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10729455" y="4709925"/>
            <a:ext cx="1154151" cy="1090789"/>
          </a:xfrm>
        </p:spPr>
        <p:txBody>
          <a:bodyPr/>
          <a:lstStyle/>
          <a:p>
            <a:fld id="{1AD891DC-FB63-4C32-929F-2F26502D6CED}" type="slidenum">
              <a:rPr lang="es-MX" smtClean="0"/>
              <a:t>‹Nº›</a:t>
            </a:fld>
            <a:endParaRPr lang="es-MX"/>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560679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76D2D8A-EEDA-432F-ABE8-D1AA5340CA69}" type="datetimeFigureOut">
              <a:rPr lang="es-MX" smtClean="0"/>
              <a:t>22/01/2023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10729455" y="4709925"/>
            <a:ext cx="1154151" cy="1090789"/>
          </a:xfrm>
        </p:spPr>
        <p:txBody>
          <a:bodyPr/>
          <a:lstStyle/>
          <a:p>
            <a:fld id="{1AD891DC-FB63-4C32-929F-2F26502D6CED}" type="slidenum">
              <a:rPr lang="es-MX" smtClean="0"/>
              <a:t>‹Nº›</a:t>
            </a:fld>
            <a:endParaRPr lang="es-MX"/>
          </a:p>
        </p:txBody>
      </p:sp>
    </p:spTree>
    <p:extLst>
      <p:ext uri="{BB962C8B-B14F-4D97-AF65-F5344CB8AC3E}">
        <p14:creationId xmlns:p14="http://schemas.microsoft.com/office/powerpoint/2010/main" val="2381170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76D2D8A-EEDA-432F-ABE8-D1AA5340CA69}" type="datetimeFigureOut">
              <a:rPr lang="es-MX" smtClean="0"/>
              <a:t>22/01/2023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AD891DC-FB63-4C32-929F-2F26502D6CED}" type="slidenum">
              <a:rPr lang="es-MX" smtClean="0"/>
              <a:t>‹Nº›</a:t>
            </a:fld>
            <a:endParaRPr lang="es-MX"/>
          </a:p>
        </p:txBody>
      </p:sp>
    </p:spTree>
    <p:extLst>
      <p:ext uri="{BB962C8B-B14F-4D97-AF65-F5344CB8AC3E}">
        <p14:creationId xmlns:p14="http://schemas.microsoft.com/office/powerpoint/2010/main" val="3753664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76D2D8A-EEDA-432F-ABE8-D1AA5340CA69}" type="datetimeFigureOut">
              <a:rPr lang="es-MX" smtClean="0"/>
              <a:t>22/01/2023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AD891DC-FB63-4C32-929F-2F26502D6CED}" type="slidenum">
              <a:rPr lang="es-MX" smtClean="0"/>
              <a:t>‹Nº›</a:t>
            </a:fld>
            <a:endParaRPr lang="es-MX"/>
          </a:p>
        </p:txBody>
      </p:sp>
    </p:spTree>
    <p:extLst>
      <p:ext uri="{BB962C8B-B14F-4D97-AF65-F5344CB8AC3E}">
        <p14:creationId xmlns:p14="http://schemas.microsoft.com/office/powerpoint/2010/main" val="595153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76D2D8A-EEDA-432F-ABE8-D1AA5340CA69}" type="datetimeFigureOut">
              <a:rPr lang="es-MX" smtClean="0"/>
              <a:t>22/01/2023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AD891DC-FB63-4C32-929F-2F26502D6CED}" type="slidenum">
              <a:rPr lang="es-MX" smtClean="0"/>
              <a:t>‹Nº›</a:t>
            </a:fld>
            <a:endParaRPr lang="es-MX"/>
          </a:p>
        </p:txBody>
      </p:sp>
    </p:spTree>
    <p:extLst>
      <p:ext uri="{BB962C8B-B14F-4D97-AF65-F5344CB8AC3E}">
        <p14:creationId xmlns:p14="http://schemas.microsoft.com/office/powerpoint/2010/main" val="2812061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476D2D8A-EEDA-432F-ABE8-D1AA5340CA69}" type="datetimeFigureOut">
              <a:rPr lang="es-MX" smtClean="0"/>
              <a:t>22/01/2023</a:t>
            </a:fld>
            <a:endParaRPr lang="es-MX"/>
          </a:p>
        </p:txBody>
      </p:sp>
      <p:sp>
        <p:nvSpPr>
          <p:cNvPr id="5" name="Footer Placeholder 4"/>
          <p:cNvSpPr>
            <a:spLocks noGrp="1"/>
          </p:cNvSpPr>
          <p:nvPr>
            <p:ph type="ftr" sz="quarter" idx="11"/>
          </p:nvPr>
        </p:nvSpPr>
        <p:spPr>
          <a:xfrm>
            <a:off x="680321" y="5936188"/>
            <a:ext cx="6126805" cy="365125"/>
          </a:xfrm>
        </p:spPr>
        <p:txBody>
          <a:bodyPr/>
          <a:lstStyle/>
          <a:p>
            <a:endParaRPr lang="es-MX"/>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1AD891DC-FB63-4C32-929F-2F26502D6CED}" type="slidenum">
              <a:rPr lang="es-MX" smtClean="0"/>
              <a:t>‹Nº›</a:t>
            </a:fld>
            <a:endParaRPr lang="es-MX"/>
          </a:p>
        </p:txBody>
      </p:sp>
    </p:spTree>
    <p:extLst>
      <p:ext uri="{BB962C8B-B14F-4D97-AF65-F5344CB8AC3E}">
        <p14:creationId xmlns:p14="http://schemas.microsoft.com/office/powerpoint/2010/main" val="1419608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76D2D8A-EEDA-432F-ABE8-D1AA5340CA69}" type="datetimeFigureOut">
              <a:rPr lang="es-MX" smtClean="0"/>
              <a:t>22/01/2023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AD891DC-FB63-4C32-929F-2F26502D6CED}" type="slidenum">
              <a:rPr lang="es-MX" smtClean="0"/>
              <a:t>‹Nº›</a:t>
            </a:fld>
            <a:endParaRPr lang="es-MX"/>
          </a:p>
        </p:txBody>
      </p:sp>
    </p:spTree>
    <p:extLst>
      <p:ext uri="{BB962C8B-B14F-4D97-AF65-F5344CB8AC3E}">
        <p14:creationId xmlns:p14="http://schemas.microsoft.com/office/powerpoint/2010/main" val="160141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76D2D8A-EEDA-432F-ABE8-D1AA5340CA69}" type="datetimeFigureOut">
              <a:rPr lang="es-MX" smtClean="0"/>
              <a:t>22/01/2023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a:xfrm>
            <a:off x="10729455" y="2869895"/>
            <a:ext cx="1154151" cy="1090789"/>
          </a:xfrm>
        </p:spPr>
        <p:txBody>
          <a:bodyPr/>
          <a:lstStyle/>
          <a:p>
            <a:fld id="{1AD891DC-FB63-4C32-929F-2F26502D6CED}" type="slidenum">
              <a:rPr lang="es-MX" smtClean="0"/>
              <a:t>‹Nº›</a:t>
            </a:fld>
            <a:endParaRPr lang="es-MX"/>
          </a:p>
        </p:txBody>
      </p:sp>
    </p:spTree>
    <p:extLst>
      <p:ext uri="{BB962C8B-B14F-4D97-AF65-F5344CB8AC3E}">
        <p14:creationId xmlns:p14="http://schemas.microsoft.com/office/powerpoint/2010/main" val="436593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76D2D8A-EEDA-432F-ABE8-D1AA5340CA69}" type="datetimeFigureOut">
              <a:rPr lang="es-MX" smtClean="0"/>
              <a:t>22/01/2023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AD891DC-FB63-4C32-929F-2F26502D6CED}" type="slidenum">
              <a:rPr lang="es-MX" smtClean="0"/>
              <a:t>‹Nº›</a:t>
            </a:fld>
            <a:endParaRPr lang="es-MX"/>
          </a:p>
        </p:txBody>
      </p:sp>
    </p:spTree>
    <p:extLst>
      <p:ext uri="{BB962C8B-B14F-4D97-AF65-F5344CB8AC3E}">
        <p14:creationId xmlns:p14="http://schemas.microsoft.com/office/powerpoint/2010/main" val="3045078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0322" y="3030008"/>
            <a:ext cx="4698355" cy="290617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594123" y="3030008"/>
            <a:ext cx="4700059" cy="290617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76D2D8A-EEDA-432F-ABE8-D1AA5340CA69}" type="datetimeFigureOut">
              <a:rPr lang="es-MX" smtClean="0"/>
              <a:t>22/01/2023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AD891DC-FB63-4C32-929F-2F26502D6CED}" type="slidenum">
              <a:rPr lang="es-MX" smtClean="0"/>
              <a:t>‹Nº›</a:t>
            </a:fld>
            <a:endParaRPr lang="es-MX"/>
          </a:p>
        </p:txBody>
      </p:sp>
    </p:spTree>
    <p:extLst>
      <p:ext uri="{BB962C8B-B14F-4D97-AF65-F5344CB8AC3E}">
        <p14:creationId xmlns:p14="http://schemas.microsoft.com/office/powerpoint/2010/main" val="193687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76D2D8A-EEDA-432F-ABE8-D1AA5340CA69}" type="datetimeFigureOut">
              <a:rPr lang="es-MX" smtClean="0"/>
              <a:t>22/01/2023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AD891DC-FB63-4C32-929F-2F26502D6CED}" type="slidenum">
              <a:rPr lang="es-MX" smtClean="0"/>
              <a:t>‹Nº›</a:t>
            </a:fld>
            <a:endParaRPr lang="es-MX"/>
          </a:p>
        </p:txBody>
      </p:sp>
    </p:spTree>
    <p:extLst>
      <p:ext uri="{BB962C8B-B14F-4D97-AF65-F5344CB8AC3E}">
        <p14:creationId xmlns:p14="http://schemas.microsoft.com/office/powerpoint/2010/main" val="447510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76D2D8A-EEDA-432F-ABE8-D1AA5340CA69}" type="datetimeFigureOut">
              <a:rPr lang="es-MX" smtClean="0"/>
              <a:t>22/01/2023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AD891DC-FB63-4C32-929F-2F26502D6CED}" type="slidenum">
              <a:rPr lang="es-MX" smtClean="0"/>
              <a:t>‹Nº›</a:t>
            </a:fld>
            <a:endParaRPr lang="es-MX"/>
          </a:p>
        </p:txBody>
      </p:sp>
    </p:spTree>
    <p:extLst>
      <p:ext uri="{BB962C8B-B14F-4D97-AF65-F5344CB8AC3E}">
        <p14:creationId xmlns:p14="http://schemas.microsoft.com/office/powerpoint/2010/main" val="1918840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76D2D8A-EEDA-432F-ABE8-D1AA5340CA69}" type="datetimeFigureOut">
              <a:rPr lang="es-MX" smtClean="0"/>
              <a:t>22/01/2023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AD891DC-FB63-4C32-929F-2F26502D6CED}" type="slidenum">
              <a:rPr lang="es-MX" smtClean="0"/>
              <a:t>‹Nº›</a:t>
            </a:fld>
            <a:endParaRPr lang="es-MX"/>
          </a:p>
        </p:txBody>
      </p:sp>
    </p:spTree>
    <p:extLst>
      <p:ext uri="{BB962C8B-B14F-4D97-AF65-F5344CB8AC3E}">
        <p14:creationId xmlns:p14="http://schemas.microsoft.com/office/powerpoint/2010/main" val="2458031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76D2D8A-EEDA-432F-ABE8-D1AA5340CA69}" type="datetimeFigureOut">
              <a:rPr lang="es-MX" smtClean="0"/>
              <a:t>22/01/2023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AD891DC-FB63-4C32-929F-2F26502D6CED}" type="slidenum">
              <a:rPr lang="es-MX" smtClean="0"/>
              <a:t>‹Nº›</a:t>
            </a:fld>
            <a:endParaRPr lang="es-MX"/>
          </a:p>
        </p:txBody>
      </p:sp>
    </p:spTree>
    <p:extLst>
      <p:ext uri="{BB962C8B-B14F-4D97-AF65-F5344CB8AC3E}">
        <p14:creationId xmlns:p14="http://schemas.microsoft.com/office/powerpoint/2010/main" val="1256306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76D2D8A-EEDA-432F-ABE8-D1AA5340CA69}" type="datetimeFigureOut">
              <a:rPr lang="es-MX" smtClean="0"/>
              <a:t>22/01/2023</a:t>
            </a:fld>
            <a:endParaRPr lang="es-MX"/>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AD891DC-FB63-4C32-929F-2F26502D6CED}" type="slidenum">
              <a:rPr lang="es-MX" smtClean="0"/>
              <a:t>‹Nº›</a:t>
            </a:fld>
            <a:endParaRPr lang="es-MX"/>
          </a:p>
        </p:txBody>
      </p:sp>
    </p:spTree>
    <p:extLst>
      <p:ext uri="{BB962C8B-B14F-4D97-AF65-F5344CB8AC3E}">
        <p14:creationId xmlns:p14="http://schemas.microsoft.com/office/powerpoint/2010/main" val="29088665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Para qué cerrar cicl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57163"/>
            <a:ext cx="6243637" cy="6515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ómo cerrar un ciclo en mi vida? - Laura Aiel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5087" y="157163"/>
            <a:ext cx="5500688" cy="65151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914400" y="2224385"/>
            <a:ext cx="10298057" cy="1323439"/>
          </a:xfrm>
          <a:prstGeom prst="rect">
            <a:avLst/>
          </a:prstGeom>
          <a:noFill/>
        </p:spPr>
        <p:txBody>
          <a:bodyPr wrap="square" lIns="91440" tIns="45720" rIns="91440" bIns="45720">
            <a:prstTxWarp prst="textTriangleInverted">
              <a:avLst/>
            </a:prstTxWarp>
            <a:spAutoFit/>
          </a:bodyPr>
          <a:lstStyle/>
          <a:p>
            <a:pPr algn="ctr"/>
            <a:r>
              <a:rPr lang="es-ES" sz="8000" b="1" dirty="0" smtClean="0">
                <a:ln w="9525">
                  <a:solidFill>
                    <a:schemeClr val="bg1"/>
                  </a:solidFill>
                  <a:prstDash val="solid"/>
                </a:ln>
                <a:effectLst>
                  <a:outerShdw blurRad="12700" dist="38100" dir="2700000" algn="tl" rotWithShape="0">
                    <a:schemeClr val="bg1">
                      <a:lumMod val="50000"/>
                    </a:schemeClr>
                  </a:outerShdw>
                </a:effectLst>
              </a:rPr>
              <a:t>CERRANDO CICLOS</a:t>
            </a:r>
            <a:endParaRPr lang="es-ES" sz="80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383122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1358881" y="147779"/>
            <a:ext cx="9209572" cy="923330"/>
          </a:xfrm>
          <a:prstGeom prst="rect">
            <a:avLst/>
          </a:prstGeom>
          <a:noFill/>
        </p:spPr>
        <p:txBody>
          <a:bodyPr wrap="none" lIns="91440" tIns="45720" rIns="91440" bIns="45720">
            <a:spAutoFit/>
          </a:bodyPr>
          <a:lstStyle/>
          <a:p>
            <a:pPr algn="ctr"/>
            <a:r>
              <a:rPr lang="es-E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PASOS PARA CERRAR CICLOS</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Rectángulo 2"/>
          <p:cNvSpPr/>
          <p:nvPr/>
        </p:nvSpPr>
        <p:spPr>
          <a:xfrm>
            <a:off x="527272" y="1228271"/>
            <a:ext cx="10872789" cy="3000821"/>
          </a:xfrm>
          <a:prstGeom prst="rect">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wrap="square">
            <a:spAutoFit/>
          </a:bodyPr>
          <a:lstStyle/>
          <a:p>
            <a:r>
              <a:rPr lang="es-MX" sz="2800" b="0" i="0" u="none" strike="noStrike" baseline="0" dirty="0" smtClean="0">
                <a:solidFill>
                  <a:srgbClr val="000000"/>
                </a:solidFill>
                <a:latin typeface="Aharoni" panose="02010803020104030203" pitchFamily="2" charset="-79"/>
                <a:ea typeface="Tahoma" panose="020B0604030504040204" pitchFamily="34" charset="0"/>
                <a:cs typeface="Aharoni" panose="02010803020104030203" pitchFamily="2" charset="-79"/>
              </a:rPr>
              <a:t>A.- TOMAR CONCIENCIA DE LOS CICLOS NO CERRADOS</a:t>
            </a:r>
          </a:p>
          <a:p>
            <a:r>
              <a:rPr lang="es-MX" sz="2300" b="0" i="0" u="none" strike="noStrike" baseline="0" dirty="0" smtClean="0">
                <a:solidFill>
                  <a:schemeClr val="bg1"/>
                </a:solidFill>
                <a:latin typeface="Aharoni" panose="02010803020104030203" pitchFamily="2" charset="-79"/>
                <a:cs typeface="Aharoni" panose="02010803020104030203" pitchFamily="2" charset="-79"/>
              </a:rPr>
              <a:t>CUESTIONARSE Y AUTO INDAGARSE  SI NO EMPEZAMOS PARA IR HACIA DENTRO NO HABRÁ UNA TRANSFORMACIÓN REAL.:</a:t>
            </a:r>
          </a:p>
          <a:p>
            <a:endParaRPr lang="es-MX" sz="2300" b="0" i="0" u="none" strike="noStrike" baseline="0" dirty="0" smtClean="0">
              <a:solidFill>
                <a:schemeClr val="bg1"/>
              </a:solidFill>
              <a:latin typeface="Aharoni" panose="02010803020104030203" pitchFamily="2" charset="-79"/>
              <a:cs typeface="Aharoni" panose="02010803020104030203" pitchFamily="2" charset="-79"/>
            </a:endParaRPr>
          </a:p>
          <a:p>
            <a:r>
              <a:rPr lang="es-MX" sz="2300" b="0" i="0" u="none" strike="noStrike" baseline="0" dirty="0" smtClean="0">
                <a:solidFill>
                  <a:srgbClr val="000000"/>
                </a:solidFill>
                <a:latin typeface="Aharoni" panose="02010803020104030203" pitchFamily="2" charset="-79"/>
                <a:cs typeface="Aharoni" panose="02010803020104030203" pitchFamily="2" charset="-79"/>
              </a:rPr>
              <a:t>- ¿QUÉ DUELOS HE PASADO?</a:t>
            </a:r>
          </a:p>
          <a:p>
            <a:r>
              <a:rPr lang="es-MX" sz="2300" b="0" i="0" u="none" strike="noStrike" baseline="0" dirty="0" smtClean="0">
                <a:solidFill>
                  <a:srgbClr val="000000"/>
                </a:solidFill>
                <a:latin typeface="Aharoni" panose="02010803020104030203" pitchFamily="2" charset="-79"/>
                <a:cs typeface="Aharoni" panose="02010803020104030203" pitchFamily="2" charset="-79"/>
              </a:rPr>
              <a:t>- ¿QUÉ DUELOS NO HAS CERRADO?</a:t>
            </a:r>
          </a:p>
          <a:p>
            <a:r>
              <a:rPr lang="es-MX" sz="2300" b="0" i="0" u="none" strike="noStrike" baseline="0" dirty="0" smtClean="0">
                <a:solidFill>
                  <a:srgbClr val="000000"/>
                </a:solidFill>
                <a:latin typeface="Aharoni" panose="02010803020104030203" pitchFamily="2" charset="-79"/>
                <a:cs typeface="Aharoni" panose="02010803020104030203" pitchFamily="2" charset="-79"/>
              </a:rPr>
              <a:t>- ¿QUÉ IMAGENES ME SIGUEN VINIENDO A LA CABEZA?</a:t>
            </a:r>
          </a:p>
          <a:p>
            <a:r>
              <a:rPr lang="es-MX" sz="2300" b="0" i="0" u="none" strike="noStrike" baseline="0" dirty="0" smtClean="0">
                <a:solidFill>
                  <a:srgbClr val="000000"/>
                </a:solidFill>
                <a:latin typeface="Aharoni" panose="02010803020104030203" pitchFamily="2" charset="-79"/>
                <a:cs typeface="Aharoni" panose="02010803020104030203" pitchFamily="2" charset="-79"/>
              </a:rPr>
              <a:t>- ¿QUÉ ME AFERRA A ESA SITUACION?</a:t>
            </a:r>
            <a:endParaRPr lang="es-MX" sz="2300" dirty="0">
              <a:latin typeface="Aharoni" panose="02010803020104030203" pitchFamily="2" charset="-79"/>
              <a:cs typeface="Aharoni" panose="02010803020104030203" pitchFamily="2" charset="-79"/>
            </a:endParaRPr>
          </a:p>
        </p:txBody>
      </p:sp>
      <p:pic>
        <p:nvPicPr>
          <p:cNvPr id="9218" name="Picture 2" descr="Frases para cerrar circulos - Litera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5350" y="2584441"/>
            <a:ext cx="3575050" cy="401638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0" name="Picture 4" descr="Cerrando Ciclos - Diario del Sures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272" y="4229092"/>
            <a:ext cx="8102378" cy="2371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072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ángulo 3"/>
          <p:cNvSpPr/>
          <p:nvPr/>
        </p:nvSpPr>
        <p:spPr>
          <a:xfrm>
            <a:off x="1358881" y="147779"/>
            <a:ext cx="9209572" cy="923330"/>
          </a:xfrm>
          <a:prstGeom prst="rect">
            <a:avLst/>
          </a:prstGeom>
          <a:noFill/>
        </p:spPr>
        <p:txBody>
          <a:bodyPr wrap="none" lIns="91440" tIns="45720" rIns="91440" bIns="45720">
            <a:spAutoFit/>
          </a:bodyPr>
          <a:lstStyle/>
          <a:p>
            <a:pPr algn="ctr"/>
            <a:r>
              <a:rPr lang="es-E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PASOS PARA CERRAR CICLOS</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Rectángulo 4"/>
          <p:cNvSpPr/>
          <p:nvPr/>
        </p:nvSpPr>
        <p:spPr>
          <a:xfrm>
            <a:off x="357111" y="1071109"/>
            <a:ext cx="11487149" cy="298543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MX" sz="2800" dirty="0" smtClean="0">
                <a:solidFill>
                  <a:srgbClr val="000000"/>
                </a:solidFill>
                <a:latin typeface="Aharoni" panose="02010803020104030203" pitchFamily="2" charset="-79"/>
                <a:cs typeface="Aharoni" panose="02010803020104030203" pitchFamily="2" charset="-79"/>
              </a:rPr>
              <a:t>B.- </a:t>
            </a:r>
            <a:r>
              <a:rPr lang="es-MX" sz="2800" b="0" i="0" u="none" strike="noStrike" baseline="0" dirty="0" smtClean="0">
                <a:solidFill>
                  <a:srgbClr val="000000"/>
                </a:solidFill>
                <a:latin typeface="Aharoni" panose="02010803020104030203" pitchFamily="2" charset="-79"/>
                <a:cs typeface="Aharoni" panose="02010803020104030203" pitchFamily="2" charset="-79"/>
              </a:rPr>
              <a:t>DEJARLO SENTIR:</a:t>
            </a:r>
            <a:r>
              <a:rPr lang="es-MX" sz="2800" b="0" i="0" u="none" strike="noStrike" dirty="0" smtClean="0">
                <a:solidFill>
                  <a:srgbClr val="000000"/>
                </a:solidFill>
                <a:latin typeface="Aharoni" panose="02010803020104030203" pitchFamily="2" charset="-79"/>
                <a:cs typeface="Aharoni" panose="02010803020104030203" pitchFamily="2" charset="-79"/>
              </a:rPr>
              <a:t> </a:t>
            </a:r>
          </a:p>
          <a:p>
            <a:pPr algn="just"/>
            <a:r>
              <a:rPr lang="es-MX" sz="2000" b="0" i="0" u="none" strike="noStrike" baseline="0" dirty="0" smtClean="0">
                <a:solidFill>
                  <a:schemeClr val="bg1"/>
                </a:solidFill>
                <a:latin typeface="Aharoni" panose="02010803020104030203" pitchFamily="2" charset="-79"/>
                <a:cs typeface="Aharoni" panose="02010803020104030203" pitchFamily="2" charset="-79"/>
              </a:rPr>
              <a:t>LA EMOCIÓN ES LO QUE NOS ANCLA LA EXPERIENCIA. SI HAY UNA EMOCIÓN REPRIMIDA, NO VIVIDA, NO EXPRESADA, NO NOS PERMITE AVANZAR. PARA PODER CERRAR CICLOS ES IMPRESCINDIBLE PERMITIRSE VIVIR ESA EMOCIÓN OCULTA. </a:t>
            </a:r>
          </a:p>
          <a:p>
            <a:pPr algn="just"/>
            <a:endParaRPr lang="es-MX" sz="2000" b="0" i="0" u="none" strike="noStrike" baseline="0" dirty="0" smtClean="0">
              <a:solidFill>
                <a:schemeClr val="bg1"/>
              </a:solidFill>
              <a:latin typeface="Aharoni" panose="02010803020104030203" pitchFamily="2" charset="-79"/>
              <a:cs typeface="Aharoni" panose="02010803020104030203" pitchFamily="2" charset="-79"/>
            </a:endParaRPr>
          </a:p>
          <a:p>
            <a:pPr algn="just"/>
            <a:r>
              <a:rPr lang="es-MX" sz="2000" b="0" i="0" u="none" strike="noStrike" baseline="0" dirty="0" smtClean="0">
                <a:solidFill>
                  <a:schemeClr val="bg1"/>
                </a:solidFill>
                <a:latin typeface="Aharoni" panose="02010803020104030203" pitchFamily="2" charset="-79"/>
                <a:cs typeface="Aharoni" panose="02010803020104030203" pitchFamily="2" charset="-79"/>
              </a:rPr>
              <a:t>CIERRA LOS OJOS Y VISUALÍZATE EN ESE MOMENTO, EN ESE ESPACIO, EN ESE LUGAR, CON QUIÉN ESTABAS, EN QUÉ ÉPOCA, COMO VESTIAS, QUÉ EDAD TENÍAS. DEBES TRANSPORTARTE A ESE LUGAR Y VOLVER A REVIVIR ESA EMOCIÓN QUE NO TE DEJASTE</a:t>
            </a:r>
            <a:r>
              <a:rPr lang="es-MX" sz="2000" b="0" i="0" u="none" strike="noStrike" dirty="0" smtClean="0">
                <a:solidFill>
                  <a:schemeClr val="bg1"/>
                </a:solidFill>
                <a:latin typeface="Aharoni" panose="02010803020104030203" pitchFamily="2" charset="-79"/>
                <a:cs typeface="Aharoni" panose="02010803020104030203" pitchFamily="2" charset="-79"/>
              </a:rPr>
              <a:t> SENTIR</a:t>
            </a:r>
            <a:r>
              <a:rPr lang="es-MX" sz="2000" b="0" i="0" u="none" strike="noStrike" baseline="0" dirty="0" smtClean="0">
                <a:solidFill>
                  <a:schemeClr val="bg1"/>
                </a:solidFill>
                <a:latin typeface="Aharoni" panose="02010803020104030203" pitchFamily="2" charset="-79"/>
                <a:cs typeface="Aharoni" panose="02010803020104030203" pitchFamily="2" charset="-79"/>
              </a:rPr>
              <a:t>. , DEJA QUE SE EXPRESEN Y LUEGO SUELTALAS.. ABRE TU CORAZÓN Y PERMÍTETE SENTIR</a:t>
            </a:r>
            <a:r>
              <a:rPr lang="es-MX" sz="2000" b="0" i="0" u="none" strike="noStrike" baseline="0" dirty="0" smtClean="0">
                <a:solidFill>
                  <a:schemeClr val="bg1"/>
                </a:solidFill>
                <a:latin typeface="Montserrat-Regular"/>
              </a:rPr>
              <a:t>.</a:t>
            </a:r>
            <a:endParaRPr lang="es-MX" sz="2000" dirty="0">
              <a:solidFill>
                <a:schemeClr val="bg1"/>
              </a:solidFill>
            </a:endParaRPr>
          </a:p>
        </p:txBody>
      </p:sp>
      <p:pic>
        <p:nvPicPr>
          <p:cNvPr id="11266" name="Picture 2" descr="Qué es el apego trastornado? Aprender y saber enseñar a “cerrar círcul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11" y="4056542"/>
            <a:ext cx="5786514" cy="260143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29 ideas de Frases para el Alma | frases, pensamientos, frases positiv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4" y="4051183"/>
            <a:ext cx="5700635" cy="2606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817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1358881" y="147779"/>
            <a:ext cx="9209572" cy="923330"/>
          </a:xfrm>
          <a:prstGeom prst="rect">
            <a:avLst/>
          </a:prstGeom>
          <a:noFill/>
        </p:spPr>
        <p:txBody>
          <a:bodyPr wrap="none" lIns="91440" tIns="45720" rIns="91440" bIns="45720">
            <a:spAutoFit/>
          </a:bodyPr>
          <a:lstStyle/>
          <a:p>
            <a:pPr algn="ctr"/>
            <a:r>
              <a:rPr lang="es-E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PASOS PARA CERRAR CICLOS</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Rectángulo 2"/>
          <p:cNvSpPr/>
          <p:nvPr/>
        </p:nvSpPr>
        <p:spPr>
          <a:xfrm>
            <a:off x="357188" y="1071109"/>
            <a:ext cx="11530012" cy="544764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MX" sz="2800" b="0" i="0" u="none" strike="noStrike" baseline="0" dirty="0" smtClean="0">
                <a:solidFill>
                  <a:srgbClr val="000000"/>
                </a:solidFill>
                <a:latin typeface="Aharoni" panose="02010803020104030203" pitchFamily="2" charset="-79"/>
                <a:cs typeface="Aharoni" panose="02010803020104030203" pitchFamily="2" charset="-79"/>
              </a:rPr>
              <a:t>C - CERRAR EL CICLO / PERDONAR:</a:t>
            </a:r>
          </a:p>
          <a:p>
            <a:pPr algn="just"/>
            <a:r>
              <a:rPr lang="es-MX" sz="2000" b="0" i="0" u="none" strike="noStrike" baseline="0" dirty="0" smtClean="0">
                <a:solidFill>
                  <a:srgbClr val="333333"/>
                </a:solidFill>
                <a:latin typeface="Aharoni" panose="02010803020104030203" pitchFamily="2" charset="-79"/>
                <a:cs typeface="Aharoni" panose="02010803020104030203" pitchFamily="2" charset="-79"/>
              </a:rPr>
              <a:t>EN ESTA OCASIÓN VAMOS A TENER EL RECURSO DE LA ESCRITURA. VAMOS A HACER UNA CARTA DE DESPEDIDA A ESTE CICLO, A ESTA FASE, A ESTE SER QUERIDO, A ESTE LUGAR, A UN MIEDO… </a:t>
            </a:r>
          </a:p>
          <a:p>
            <a:pPr algn="just"/>
            <a:r>
              <a:rPr lang="es-MX" sz="2000" b="0" i="0" u="none" strike="noStrike" baseline="0" dirty="0" smtClean="0">
                <a:solidFill>
                  <a:srgbClr val="333333"/>
                </a:solidFill>
                <a:latin typeface="Aharoni" panose="02010803020104030203" pitchFamily="2" charset="-79"/>
                <a:cs typeface="Aharoni" panose="02010803020104030203" pitchFamily="2" charset="-79"/>
              </a:rPr>
              <a:t>EN ESTA CARTA VAMOS A REDACTARLA CON TRES PASOS:</a:t>
            </a:r>
          </a:p>
          <a:p>
            <a:pPr algn="just"/>
            <a:r>
              <a:rPr lang="es-MX" sz="2000" b="0" i="0" u="none" strike="noStrike" baseline="0" dirty="0" smtClean="0">
                <a:solidFill>
                  <a:srgbClr val="333333"/>
                </a:solidFill>
                <a:latin typeface="Aharoni" panose="02010803020104030203" pitchFamily="2" charset="-79"/>
                <a:cs typeface="Aharoni" panose="02010803020104030203" pitchFamily="2" charset="-79"/>
              </a:rPr>
              <a:t>- QUE HA OCURRIDO, DESDE UNA MANERA OBJETIVA</a:t>
            </a:r>
          </a:p>
          <a:p>
            <a:pPr algn="just"/>
            <a:r>
              <a:rPr lang="es-MX" sz="2000" b="0" i="0" u="none" strike="noStrike" baseline="0" dirty="0" smtClean="0">
                <a:solidFill>
                  <a:srgbClr val="333333"/>
                </a:solidFill>
                <a:latin typeface="Aharoni" panose="02010803020104030203" pitchFamily="2" charset="-79"/>
                <a:cs typeface="Aharoni" panose="02010803020104030203" pitchFamily="2" charset="-79"/>
              </a:rPr>
              <a:t>- CÓMO TE HA AFECTADO A TI</a:t>
            </a:r>
          </a:p>
          <a:p>
            <a:pPr marL="342900" indent="-342900" algn="just">
              <a:buFontTx/>
              <a:buChar char="-"/>
            </a:pPr>
            <a:r>
              <a:rPr lang="es-MX" sz="2000" b="0" i="0" u="none" strike="noStrike" baseline="0" dirty="0" smtClean="0">
                <a:solidFill>
                  <a:srgbClr val="333333"/>
                </a:solidFill>
                <a:latin typeface="Aharoni" panose="02010803020104030203" pitchFamily="2" charset="-79"/>
                <a:cs typeface="Aharoni" panose="02010803020104030203" pitchFamily="2" charset="-79"/>
              </a:rPr>
              <a:t>CÓMO QUIERES VIVIR A PARTIR DE AHORA. CUÁL HA SIDO EL APRENDIZAJE QUE VAS A INSTAURAR EN TU VIDA.</a:t>
            </a:r>
          </a:p>
          <a:p>
            <a:pPr algn="just"/>
            <a:endParaRPr lang="es-MX" sz="2000" b="0" i="0" u="none" strike="noStrike" baseline="0" dirty="0" smtClean="0">
              <a:solidFill>
                <a:srgbClr val="333333"/>
              </a:solidFill>
              <a:latin typeface="Aharoni" panose="02010803020104030203" pitchFamily="2" charset="-79"/>
              <a:cs typeface="Aharoni" panose="02010803020104030203" pitchFamily="2" charset="-79"/>
            </a:endParaRPr>
          </a:p>
          <a:p>
            <a:pPr algn="just"/>
            <a:r>
              <a:rPr lang="es-MX" sz="2000" dirty="0" smtClean="0">
                <a:solidFill>
                  <a:srgbClr val="333333"/>
                </a:solidFill>
                <a:latin typeface="Aharoni" panose="02010803020104030203" pitchFamily="2" charset="-79"/>
                <a:cs typeface="Aharoni" panose="02010803020104030203" pitchFamily="2" charset="-79"/>
              </a:rPr>
              <a:t>OTRA OPCION: </a:t>
            </a:r>
            <a:r>
              <a:rPr lang="es-MX" sz="2000" b="0" i="0" u="none" strike="noStrike" baseline="0" dirty="0" smtClean="0">
                <a:solidFill>
                  <a:srgbClr val="333333"/>
                </a:solidFill>
                <a:latin typeface="Aharoni" panose="02010803020104030203" pitchFamily="2" charset="-79"/>
                <a:cs typeface="Aharoni" panose="02010803020104030203" pitchFamily="2" charset="-79"/>
              </a:rPr>
              <a:t>ESCRIBE UNA DESPEDIDA DESDE LO EMOCIONAL, DEJÁNDOTE SENTIR, SIN PENSAR. AHORA BIEN, NO CAIGAS EN EL VICTIMISMO, NI EN JUZGAR A NADIE. INTENTA VER EL APRENDIZAJE DE ESTA EXPERIENCIA, DE ESTA FASE PARA PODER SEGUIR ADELANTE CERRANDO CON CONSCIENCIA ESTE PERIODO DE TU VIDA.</a:t>
            </a:r>
          </a:p>
          <a:p>
            <a:pPr algn="just"/>
            <a:endParaRPr lang="es-MX" sz="2000" b="0" i="0" u="none" strike="noStrike" baseline="0" dirty="0" smtClean="0">
              <a:solidFill>
                <a:srgbClr val="333333"/>
              </a:solidFill>
              <a:latin typeface="Aharoni" panose="02010803020104030203" pitchFamily="2" charset="-79"/>
              <a:cs typeface="Aharoni" panose="02010803020104030203" pitchFamily="2" charset="-79"/>
            </a:endParaRPr>
          </a:p>
          <a:p>
            <a:pPr algn="just"/>
            <a:r>
              <a:rPr lang="es-MX" sz="2000" b="0" i="0" u="none" strike="noStrike" baseline="0" dirty="0" smtClean="0">
                <a:solidFill>
                  <a:srgbClr val="333333"/>
                </a:solidFill>
                <a:latin typeface="Aharoni" panose="02010803020104030203" pitchFamily="2" charset="-79"/>
                <a:cs typeface="Aharoni" panose="02010803020104030203" pitchFamily="2" charset="-79"/>
              </a:rPr>
              <a:t>UNA VEZ TERMINADA LAS CARTAS SE QUEMAN. LES DAMOS LAS GRACIAS Y SE TRANSFORMAN EN LUZ.</a:t>
            </a:r>
            <a:endParaRPr lang="es-MX"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109838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1358881" y="33479"/>
            <a:ext cx="9209572" cy="923330"/>
          </a:xfrm>
          <a:prstGeom prst="rect">
            <a:avLst/>
          </a:prstGeom>
          <a:noFill/>
        </p:spPr>
        <p:txBody>
          <a:bodyPr wrap="none" lIns="91440" tIns="45720" rIns="91440" bIns="45720">
            <a:spAutoFit/>
          </a:bodyPr>
          <a:lstStyle/>
          <a:p>
            <a:pPr algn="ctr"/>
            <a:r>
              <a:rPr lang="es-E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PASOS PARA CERRAR CICLOS</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Rectángulo 2"/>
          <p:cNvSpPr/>
          <p:nvPr/>
        </p:nvSpPr>
        <p:spPr>
          <a:xfrm>
            <a:off x="404813" y="956809"/>
            <a:ext cx="6096000" cy="5570756"/>
          </a:xfrm>
          <a:prstGeom prst="rect">
            <a:avLst/>
          </a:prstGeom>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a:spAutoFit/>
          </a:bodyPr>
          <a:lstStyle/>
          <a:p>
            <a:pPr algn="just"/>
            <a:r>
              <a:rPr lang="es-MX" sz="2800" b="0" i="0" u="none" strike="noStrike" baseline="0" dirty="0" smtClean="0">
                <a:solidFill>
                  <a:srgbClr val="000000"/>
                </a:solidFill>
                <a:latin typeface="Aharoni" panose="02010803020104030203" pitchFamily="2" charset="-79"/>
                <a:cs typeface="Aharoni" panose="02010803020104030203" pitchFamily="2" charset="-79"/>
              </a:rPr>
              <a:t>D.- AGRADECER:</a:t>
            </a:r>
          </a:p>
          <a:p>
            <a:pPr algn="just"/>
            <a:endParaRPr lang="es-MX" sz="2800" b="0" i="0" u="none" strike="noStrike" baseline="0" dirty="0" smtClean="0">
              <a:solidFill>
                <a:srgbClr val="000000"/>
              </a:solidFill>
              <a:latin typeface="Aharoni" panose="02010803020104030203" pitchFamily="2" charset="-79"/>
              <a:cs typeface="Aharoni" panose="02010803020104030203" pitchFamily="2" charset="-79"/>
            </a:endParaRPr>
          </a:p>
          <a:p>
            <a:pPr algn="just"/>
            <a:r>
              <a:rPr lang="es-MX" sz="2000" b="0" i="0" u="none" strike="noStrike" baseline="0" dirty="0" smtClean="0">
                <a:solidFill>
                  <a:srgbClr val="333333"/>
                </a:solidFill>
                <a:latin typeface="Aharoni" panose="02010803020104030203" pitchFamily="2" charset="-79"/>
                <a:cs typeface="Aharoni" panose="02010803020104030203" pitchFamily="2" charset="-79"/>
              </a:rPr>
              <a:t>ES MUY IMPRESCINDIBLE CERRAR LOS CICLOS DE LA MEJOR MANERA, AGRADECIENDO POR LAS</a:t>
            </a:r>
          </a:p>
          <a:p>
            <a:pPr algn="just"/>
            <a:r>
              <a:rPr lang="es-MX" sz="2000" b="0" i="0" u="none" strike="noStrike" baseline="0" dirty="0" smtClean="0">
                <a:solidFill>
                  <a:srgbClr val="333333"/>
                </a:solidFill>
                <a:latin typeface="Aharoni" panose="02010803020104030203" pitchFamily="2" charset="-79"/>
                <a:cs typeface="Aharoni" panose="02010803020104030203" pitchFamily="2" charset="-79"/>
              </a:rPr>
              <a:t>ENSEÑANZAS QUE NOS TRAJO Y DEJANDO ATRÁS EL DOLOR, AMANDO CADA PARTE DE TI QUE VIVIÓ ESE MOMENTO Y BENDICIENDO LO QUE HAYA PASADO PORQUE GRACIAS A ESO, ESTÁS HOY AQUÍ. SIN APRENDER LA ENSEÑANZA DEL CICLO O FASE, SIN AGRADECER LO APRENDIDO NO SE PUEDEN CERRAR LOS CICLOS.</a:t>
            </a:r>
          </a:p>
          <a:p>
            <a:pPr algn="just"/>
            <a:r>
              <a:rPr lang="es-MX" sz="2000" b="0" i="0" u="none" strike="noStrike" baseline="0" dirty="0" smtClean="0">
                <a:solidFill>
                  <a:srgbClr val="333333"/>
                </a:solidFill>
                <a:latin typeface="Aharoni" panose="02010803020104030203" pitchFamily="2" charset="-79"/>
                <a:cs typeface="Aharoni" panose="02010803020104030203" pitchFamily="2" charset="-79"/>
              </a:rPr>
              <a:t> SI NO ABRES TU MIRADA O TU CORAZÓN A RECONOCER QUE BENEFICIO TE HA APORTADO, QUÉ ENSEÑANZA HAS TENIDO, SI NO AGRADECES LA EXPERIENCIA ES DIFÍCIL QUE PUEDAS AVANZAR DESDE LA PAZ</a:t>
            </a:r>
            <a:endParaRPr lang="es-MX" sz="2000" dirty="0">
              <a:latin typeface="Aharoni" panose="02010803020104030203" pitchFamily="2" charset="-79"/>
              <a:cs typeface="Aharoni" panose="02010803020104030203" pitchFamily="2" charset="-79"/>
            </a:endParaRPr>
          </a:p>
        </p:txBody>
      </p:sp>
      <p:pic>
        <p:nvPicPr>
          <p:cNvPr id="12290" name="Picture 2" descr="Encuentra razones, no excusas | Frases, Excusas frases, Frases positiv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813" y="956809"/>
            <a:ext cx="3543299" cy="557075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Pin de Julio Mendez en juliosmart | Ser agradecido frases, Frases  pensamientos, Frases positivas de buenos dí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3071" y="956809"/>
            <a:ext cx="2378929" cy="5570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71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 name="Conector recto 5"/>
          <p:cNvCxnSpPr/>
          <p:nvPr/>
        </p:nvCxnSpPr>
        <p:spPr>
          <a:xfrm flipH="1" flipV="1">
            <a:off x="2934269" y="3234519"/>
            <a:ext cx="6464566" cy="3356"/>
          </a:xfrm>
          <a:prstGeom prst="line">
            <a:avLst/>
          </a:prstGeom>
        </p:spPr>
        <p:style>
          <a:lnRef idx="3">
            <a:schemeClr val="dk1"/>
          </a:lnRef>
          <a:fillRef idx="0">
            <a:schemeClr val="dk1"/>
          </a:fillRef>
          <a:effectRef idx="2">
            <a:schemeClr val="dk1"/>
          </a:effectRef>
          <a:fontRef idx="minor">
            <a:schemeClr val="tx1"/>
          </a:fontRef>
        </p:style>
      </p:cxnSp>
      <p:cxnSp>
        <p:nvCxnSpPr>
          <p:cNvPr id="11" name="Conector recto 10"/>
          <p:cNvCxnSpPr/>
          <p:nvPr/>
        </p:nvCxnSpPr>
        <p:spPr>
          <a:xfrm>
            <a:off x="6115987" y="1109272"/>
            <a:ext cx="74951" cy="4856813"/>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20" name="CuadroTexto 19"/>
          <p:cNvSpPr txBox="1"/>
          <p:nvPr/>
        </p:nvSpPr>
        <p:spPr>
          <a:xfrm>
            <a:off x="4917782" y="586052"/>
            <a:ext cx="2497540"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s-MX" sz="2800" dirty="0" smtClean="0">
                <a:solidFill>
                  <a:schemeClr val="bg1"/>
                </a:solidFill>
              </a:rPr>
              <a:t>LO NECESITO</a:t>
            </a:r>
            <a:endParaRPr lang="es-MX" sz="2800" dirty="0">
              <a:solidFill>
                <a:schemeClr val="bg1"/>
              </a:solidFill>
            </a:endParaRPr>
          </a:p>
        </p:txBody>
      </p:sp>
      <p:sp>
        <p:nvSpPr>
          <p:cNvPr id="22" name="CuadroTexto 21"/>
          <p:cNvSpPr txBox="1"/>
          <p:nvPr/>
        </p:nvSpPr>
        <p:spPr>
          <a:xfrm>
            <a:off x="3179928" y="1801504"/>
            <a:ext cx="2579427" cy="584775"/>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MX"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ACEPTALO</a:t>
            </a:r>
            <a:endParaRPr lang="es-MX"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3" name="CuadroTexto 22"/>
          <p:cNvSpPr txBox="1"/>
          <p:nvPr/>
        </p:nvSpPr>
        <p:spPr>
          <a:xfrm>
            <a:off x="6693222" y="1733181"/>
            <a:ext cx="2914801" cy="584775"/>
          </a:xfrm>
          <a:prstGeom prst="rect">
            <a:avLst/>
          </a:prstGeom>
          <a:noFill/>
          <a:ln>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MX" sz="3200" b="1" spc="50" dirty="0" smtClean="0">
                <a:ln w="0"/>
                <a:solidFill>
                  <a:schemeClr val="bg2"/>
                </a:solidFill>
                <a:effectLst>
                  <a:innerShdw blurRad="63500" dist="50800" dir="13500000">
                    <a:srgbClr val="000000">
                      <a:alpha val="50000"/>
                    </a:srgbClr>
                  </a:innerShdw>
                </a:effectLst>
              </a:rPr>
              <a:t>AGRADECELO</a:t>
            </a:r>
            <a:endParaRPr lang="es-MX"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4" name="CuadroTexto 23"/>
          <p:cNvSpPr txBox="1"/>
          <p:nvPr/>
        </p:nvSpPr>
        <p:spPr>
          <a:xfrm>
            <a:off x="410550" y="2854488"/>
            <a:ext cx="2497540" cy="9541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MX" sz="2800" dirty="0" smtClean="0">
                <a:solidFill>
                  <a:schemeClr val="bg1"/>
                </a:solidFill>
              </a:rPr>
              <a:t>NO ME HACE</a:t>
            </a:r>
          </a:p>
          <a:p>
            <a:pPr algn="ctr"/>
            <a:r>
              <a:rPr lang="es-MX" sz="2800" dirty="0" smtClean="0">
                <a:solidFill>
                  <a:schemeClr val="bg1"/>
                </a:solidFill>
              </a:rPr>
              <a:t>FELIZ</a:t>
            </a:r>
            <a:endParaRPr lang="es-MX" sz="2800" dirty="0">
              <a:solidFill>
                <a:schemeClr val="bg1"/>
              </a:solidFill>
            </a:endParaRPr>
          </a:p>
        </p:txBody>
      </p:sp>
      <p:sp>
        <p:nvSpPr>
          <p:cNvPr id="25" name="CuadroTexto 24"/>
          <p:cNvSpPr txBox="1"/>
          <p:nvPr/>
        </p:nvSpPr>
        <p:spPr>
          <a:xfrm>
            <a:off x="8762257" y="2854487"/>
            <a:ext cx="2497540" cy="9541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MX" sz="2800" dirty="0" smtClean="0">
                <a:solidFill>
                  <a:schemeClr val="bg1"/>
                </a:solidFill>
              </a:rPr>
              <a:t>ME HACE</a:t>
            </a:r>
          </a:p>
          <a:p>
            <a:pPr algn="ctr"/>
            <a:r>
              <a:rPr lang="es-MX" sz="2800" dirty="0" smtClean="0">
                <a:solidFill>
                  <a:schemeClr val="bg1"/>
                </a:solidFill>
              </a:rPr>
              <a:t>FELIZ</a:t>
            </a:r>
            <a:endParaRPr lang="es-MX" sz="2800" dirty="0">
              <a:solidFill>
                <a:schemeClr val="bg1"/>
              </a:solidFill>
            </a:endParaRPr>
          </a:p>
        </p:txBody>
      </p:sp>
      <p:sp>
        <p:nvSpPr>
          <p:cNvPr id="26" name="CuadroTexto 25"/>
          <p:cNvSpPr txBox="1"/>
          <p:nvPr/>
        </p:nvSpPr>
        <p:spPr>
          <a:xfrm>
            <a:off x="4917782" y="5297337"/>
            <a:ext cx="2728355" cy="9541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MX" sz="2800" dirty="0" smtClean="0">
                <a:solidFill>
                  <a:schemeClr val="bg1"/>
                </a:solidFill>
              </a:rPr>
              <a:t>NO LO NECESITO</a:t>
            </a:r>
            <a:endParaRPr lang="es-MX" sz="2800" dirty="0">
              <a:solidFill>
                <a:schemeClr val="bg1"/>
              </a:solidFill>
            </a:endParaRPr>
          </a:p>
        </p:txBody>
      </p:sp>
      <p:sp>
        <p:nvSpPr>
          <p:cNvPr id="27" name="CuadroTexto 26"/>
          <p:cNvSpPr txBox="1"/>
          <p:nvPr/>
        </p:nvSpPr>
        <p:spPr>
          <a:xfrm>
            <a:off x="3222325" y="3975218"/>
            <a:ext cx="2579427" cy="584775"/>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MX"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DEJALO IR</a:t>
            </a:r>
            <a:endParaRPr lang="es-MX" sz="32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8" name="CuadroTexto 27"/>
          <p:cNvSpPr txBox="1"/>
          <p:nvPr/>
        </p:nvSpPr>
        <p:spPr>
          <a:xfrm>
            <a:off x="6404043" y="4051460"/>
            <a:ext cx="2579427" cy="584775"/>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MX" sz="3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DISFRUTALO</a:t>
            </a:r>
            <a:endParaRPr lang="es-MX"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pic>
        <p:nvPicPr>
          <p:cNvPr id="14338" name="Picture 2" descr="Aceptar TEA | alto alto como una montañ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159" y="368490"/>
            <a:ext cx="2008286" cy="194946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340" name="Picture 4" descr="Cómo agradecer y valorar lo bueno de la vida en ocho minut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9091" y="213586"/>
            <a:ext cx="2237335" cy="237263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342" name="Picture 6" descr="Dejar Ir - Banco de fotos e imágenes de stock - iSt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28" y="4256781"/>
            <a:ext cx="2720477" cy="181365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344" name="Picture 8" descr="Cómo disfrutar la vida | inSagrad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96575" y="4238330"/>
            <a:ext cx="2513203" cy="19946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803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1323833" y="142661"/>
            <a:ext cx="9244619" cy="923330"/>
          </a:xfrm>
          <a:prstGeom prst="rect">
            <a:avLst/>
          </a:prstGeom>
          <a:noFill/>
        </p:spPr>
        <p:txBody>
          <a:bodyPr wrap="square" lIns="91440" tIns="45720" rIns="91440" bIns="45720">
            <a:spAutoFit/>
          </a:bodyPr>
          <a:lstStyle/>
          <a:p>
            <a:pPr algn="ctr"/>
            <a:r>
              <a:rPr lang="es-E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PASOS PARA CERRAR CICLOS</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Rectángulo 2"/>
          <p:cNvSpPr/>
          <p:nvPr/>
        </p:nvSpPr>
        <p:spPr>
          <a:xfrm>
            <a:off x="163772" y="1065991"/>
            <a:ext cx="8652681" cy="483209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s-MX" sz="2800" dirty="0" smtClean="0">
                <a:solidFill>
                  <a:schemeClr val="bg1"/>
                </a:solidFill>
                <a:latin typeface="Aharoni" panose="02010803020104030203" pitchFamily="2" charset="-79"/>
                <a:cs typeface="Aharoni" panose="02010803020104030203" pitchFamily="2" charset="-79"/>
              </a:rPr>
              <a:t>E.- </a:t>
            </a:r>
            <a:r>
              <a:rPr lang="es-MX" sz="2800" b="0" i="0" u="none" strike="noStrike" baseline="0" dirty="0" smtClean="0">
                <a:solidFill>
                  <a:schemeClr val="bg1"/>
                </a:solidFill>
                <a:latin typeface="Aharoni" panose="02010803020104030203" pitchFamily="2" charset="-79"/>
                <a:cs typeface="Aharoni" panose="02010803020104030203" pitchFamily="2" charset="-79"/>
              </a:rPr>
              <a:t>AVANZAR</a:t>
            </a:r>
          </a:p>
          <a:p>
            <a:pPr algn="just"/>
            <a:r>
              <a:rPr lang="es-MX" sz="2000" b="0" i="0" u="none" strike="noStrike" baseline="0" dirty="0" smtClean="0">
                <a:solidFill>
                  <a:schemeClr val="bg1"/>
                </a:solidFill>
                <a:latin typeface="Aharoni" panose="02010803020104030203" pitchFamily="2" charset="-79"/>
                <a:cs typeface="Aharoni" panose="02010803020104030203" pitchFamily="2" charset="-79"/>
              </a:rPr>
              <a:t>¡AHORA TIENES QUE DAR EL PRIMER PASO!  YA HAS TOMADO CONSCIENCIA.</a:t>
            </a:r>
          </a:p>
          <a:p>
            <a:pPr algn="just"/>
            <a:r>
              <a:rPr lang="es-MX" sz="2000" b="0" i="0" u="none" strike="noStrike" baseline="0" dirty="0" smtClean="0">
                <a:solidFill>
                  <a:schemeClr val="bg1"/>
                </a:solidFill>
                <a:latin typeface="Aharoni" panose="02010803020104030203" pitchFamily="2" charset="-79"/>
                <a:cs typeface="Aharoni" panose="02010803020104030203" pitchFamily="2" charset="-79"/>
              </a:rPr>
              <a:t>HAS SENTIDO, PERMITIDO VIVIR LAS EMOCIONES REPRIMIDAS. HAS  PERDONADO, PERDONAR ES RECONOCER QUE TU VERDAD NO ES LA ÚNICA Y TE ABRES A LA VERDAD DE LOS DEMÁS.  HAS AGRADECIDO, PUEDES SENTIR EL AGRADECIMIENTO HACIA TI MISMO POR HABER ELEGIDO LA ENSEÑANZA EN VEZ DEL RENCOR. TE PERMITE ABRIR EL CORAZÓN PARA SENTIR ESA GRATITUD DE LA VIDA.</a:t>
            </a:r>
          </a:p>
          <a:p>
            <a:pPr algn="just"/>
            <a:endParaRPr lang="es-MX" sz="2000" b="0" i="0" u="none" strike="noStrike" baseline="0" dirty="0" smtClean="0">
              <a:solidFill>
                <a:schemeClr val="bg1"/>
              </a:solidFill>
              <a:latin typeface="Aharoni" panose="02010803020104030203" pitchFamily="2" charset="-79"/>
              <a:cs typeface="Aharoni" panose="02010803020104030203" pitchFamily="2" charset="-79"/>
            </a:endParaRPr>
          </a:p>
          <a:p>
            <a:pPr algn="just"/>
            <a:r>
              <a:rPr lang="es-MX" sz="2000" b="0" i="0" u="none" strike="noStrike" baseline="0" dirty="0" smtClean="0">
                <a:solidFill>
                  <a:schemeClr val="bg1"/>
                </a:solidFill>
                <a:latin typeface="Aharoni" panose="02010803020104030203" pitchFamily="2" charset="-79"/>
                <a:cs typeface="Aharoni" panose="02010803020104030203" pitchFamily="2" charset="-79"/>
              </a:rPr>
              <a:t>AHORA TE TOCA CAMINAR, MATERIALIZAR LAS ENSEÑANZAS, TU SABIDURÍA EN EL DÍA A DÍA. ES EL MOMENTO QUE PONES EN PRÁCTICA ESTE SOLTAR PARA AVANZAR, QUE TE ABRES A LA INCERTIDUMBRE, A LO NUEVO, A LO DESCONOCIDO PARA ENCONTRAR UNA NUEVA VERSIÓN DE TI.</a:t>
            </a:r>
            <a:endParaRPr lang="es-MX" sz="2000" dirty="0">
              <a:solidFill>
                <a:schemeClr val="bg1"/>
              </a:solidFill>
              <a:latin typeface="Aharoni" panose="02010803020104030203" pitchFamily="2" charset="-79"/>
              <a:cs typeface="Aharoni" panose="02010803020104030203" pitchFamily="2" charset="-79"/>
            </a:endParaRPr>
          </a:p>
        </p:txBody>
      </p:sp>
      <p:pic>
        <p:nvPicPr>
          <p:cNvPr id="15364" name="Picture 4" descr="Avanzar en la vida es como montar bicicleta. Para mantener el equlibrio hay  que estar en movimiento.🏃‍♀️🏃🚶🏼‍♀️… | Frases ingeniosas, Frases  pensamientos, Fr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6453" y="1081497"/>
            <a:ext cx="3170237" cy="48320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8609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descr="Imágenes, frases y reflexiones para avanzar y entender la vida | Words  quotes, Inspirational quotes, Life qu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460" y="225189"/>
            <a:ext cx="5685668" cy="58617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390" name="Picture 6" descr="Mujer mariposa, arte, encantador, bonito, mujer, grafía, fantasía, mariposa,  Fondo de pantalla HD | Peak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3946" y="225189"/>
            <a:ext cx="5917678" cy="58617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923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WhatsApp Image 2020-02-06 at 11">
            <a:extLst>
              <a:ext uri="{FF2B5EF4-FFF2-40B4-BE49-F238E27FC236}">
                <a16:creationId xmlns:lc="http://schemas.openxmlformats.org/drawingml/2006/lockedCanvas" xmlns:o="urn:schemas-microsoft-com:office:office" xmlns:v="urn:schemas-microsoft-com:vml" xmlns:w10="urn:schemas-microsoft-com:office:word" xmlns:w="http://schemas.openxmlformats.org/wordprocessingml/2006/main" xmlns="" xmlns:xdr="http://schemas.openxmlformats.org/drawingml/2006/spreadsheetDrawing"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00000000-0008-0000-0000-000004000000}"/>
              </a:ext>
            </a:extLst>
          </p:cNvPr>
          <p:cNvPicPr/>
          <p:nvPr/>
        </p:nvPicPr>
        <p:blipFill>
          <a:blip r:embed="rId2" cstate="print">
            <a:extLst>
              <a:ext uri="{28A0092B-C50C-407E-A947-70E740481C1C}">
                <a14:useLocalDpi xmlns:a14="http://schemas.microsoft.com/office/drawing/2010/main" val="0"/>
              </a:ext>
            </a:extLst>
          </a:blip>
          <a:srcRect b="25685"/>
          <a:stretch>
            <a:fillRect/>
          </a:stretch>
        </p:blipFill>
        <p:spPr bwMode="auto">
          <a:xfrm>
            <a:off x="400049" y="739120"/>
            <a:ext cx="5514976" cy="3314065"/>
          </a:xfrm>
          <a:prstGeom prst="rect">
            <a:avLst/>
          </a:prstGeom>
          <a:ln>
            <a:solidFill>
              <a:schemeClr val="accent3">
                <a:lumMod val="75000"/>
              </a:schemeClr>
            </a:solidFill>
          </a:ln>
          <a:effectLst>
            <a:glow rad="101600">
              <a:schemeClr val="accent3">
                <a:satMod val="175000"/>
                <a:alpha val="40000"/>
              </a:schemeClr>
            </a:glo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p:spPr>
      </p:pic>
      <p:pic>
        <p:nvPicPr>
          <p:cNvPr id="3" name="Imagen 2"/>
          <p:cNvPicPr/>
          <p:nvPr/>
        </p:nvPicPr>
        <p:blipFill>
          <a:blip r:embed="rId3" cstate="print">
            <a:extLst>
              <a:ext uri="{28A0092B-C50C-407E-A947-70E740481C1C}">
                <a14:useLocalDpi xmlns:a14="http://schemas.microsoft.com/office/drawing/2010/main" val="0"/>
              </a:ext>
            </a:extLst>
          </a:blip>
          <a:stretch>
            <a:fillRect/>
          </a:stretch>
        </p:blipFill>
        <p:spPr>
          <a:xfrm>
            <a:off x="5800725" y="1114425"/>
            <a:ext cx="6086476" cy="3247410"/>
          </a:xfrm>
          <a:prstGeom prst="rect">
            <a:avLst/>
          </a:prstGeom>
          <a:solidFill>
            <a:srgbClr val="FFFFFF">
              <a:shade val="85000"/>
            </a:srgbClr>
          </a:solidFill>
          <a:ln w="190500" cap="rnd">
            <a:solidFill>
              <a:schemeClr val="accent3">
                <a:lumMod val="75000"/>
              </a:schemeClr>
            </a:solidFill>
          </a:ln>
          <a:effectLst>
            <a:glow rad="101600">
              <a:schemeClr val="accent3">
                <a:satMod val="175000"/>
                <a:alpha val="40000"/>
              </a:schemeClr>
            </a:glow>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6" name="Rectángulo 5"/>
          <p:cNvSpPr/>
          <p:nvPr/>
        </p:nvSpPr>
        <p:spPr>
          <a:xfrm>
            <a:off x="4217799" y="4361835"/>
            <a:ext cx="3926075"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5400" b="1" dirty="0" smtClean="0">
                <a:ln/>
                <a:solidFill>
                  <a:schemeClr val="bg1"/>
                </a:solidFill>
              </a:rPr>
              <a:t>MUCHAS</a:t>
            </a:r>
          </a:p>
          <a:p>
            <a:pPr algn="ctr"/>
            <a:r>
              <a:rPr lang="es-ES" sz="5400" b="1" dirty="0" smtClean="0">
                <a:ln/>
                <a:solidFill>
                  <a:schemeClr val="bg1"/>
                </a:solidFill>
              </a:rPr>
              <a:t>GRACIAS</a:t>
            </a:r>
            <a:endParaRPr lang="es-ES" sz="5400" b="1" cap="none" spc="0" dirty="0">
              <a:ln/>
              <a:solidFill>
                <a:schemeClr val="bg1"/>
              </a:solidFill>
              <a:effectLst/>
            </a:endParaRPr>
          </a:p>
        </p:txBody>
      </p:sp>
      <p:pic>
        <p:nvPicPr>
          <p:cNvPr id="7" name="Picture 4" descr="HUSI sensible al duelo materno - HU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2462" y="4361835"/>
            <a:ext cx="3486151" cy="22812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USI sensible al duelo materno - HU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7" y="4598651"/>
            <a:ext cx="3486151" cy="2281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758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333374" y="528638"/>
            <a:ext cx="6096000" cy="4832092"/>
          </a:xfrm>
          <a:prstGeom prst="rect">
            <a:avLst/>
          </a:prstGeom>
        </p:spPr>
        <p:txBody>
          <a:bodyPr>
            <a:spAutoFit/>
          </a:bodyPr>
          <a:lstStyle/>
          <a:p>
            <a:endParaRPr lang="es-MX" sz="2000" b="0" i="0" u="none" strike="noStrike" baseline="0" dirty="0" smtClean="0">
              <a:solidFill>
                <a:srgbClr val="000000"/>
              </a:solidFill>
              <a:latin typeface="Calibri" panose="020F0502020204030204" pitchFamily="34" charset="0"/>
            </a:endParaRPr>
          </a:p>
          <a:p>
            <a:pPr algn="just"/>
            <a:r>
              <a:rPr lang="es-MX" sz="2000" b="0" i="0" u="none" strike="noStrike" baseline="0" dirty="0" smtClean="0">
                <a:solidFill>
                  <a:srgbClr val="000000"/>
                </a:solidFill>
                <a:latin typeface="Calibri" panose="020F0502020204030204" pitchFamily="34" charset="0"/>
              </a:rPr>
              <a:t> </a:t>
            </a:r>
            <a:r>
              <a:rPr lang="es-MX" sz="2400" b="0" i="0" u="none" strike="noStrike" baseline="0" dirty="0" smtClean="0">
                <a:solidFill>
                  <a:srgbClr val="000000"/>
                </a:solidFill>
                <a:latin typeface="Aharoni" panose="02010803020104030203" pitchFamily="2" charset="-79"/>
                <a:cs typeface="Aharoni" panose="02010803020104030203" pitchFamily="2" charset="-79"/>
              </a:rPr>
              <a:t>ABRIR Y CERRAR CICLOS, DEJAR IR, HACER DUELO, SOLTAR, DAR VUELTA A LA PAGINA, AGRADECER... </a:t>
            </a:r>
          </a:p>
          <a:p>
            <a:pPr algn="just"/>
            <a:endParaRPr lang="es-MX" sz="2400" dirty="0">
              <a:solidFill>
                <a:srgbClr val="000000"/>
              </a:solidFill>
              <a:latin typeface="Aharoni" panose="02010803020104030203" pitchFamily="2" charset="-79"/>
              <a:cs typeface="Aharoni" panose="02010803020104030203" pitchFamily="2" charset="-79"/>
            </a:endParaRPr>
          </a:p>
          <a:p>
            <a:pPr algn="just"/>
            <a:r>
              <a:rPr lang="es-MX" sz="2400" b="0" i="0" u="none" strike="noStrike" baseline="0" dirty="0" smtClean="0">
                <a:solidFill>
                  <a:srgbClr val="000000"/>
                </a:solidFill>
                <a:latin typeface="Aharoni" panose="02010803020104030203" pitchFamily="2" charset="-79"/>
                <a:cs typeface="Aharoni" panose="02010803020104030203" pitchFamily="2" charset="-79"/>
              </a:rPr>
              <a:t>¿NO ES ESTO DE LO QUE SE TRATA LA VIDA? EL SER HUMANO ESTÁ EN CONSTANTE RENOVACIÓN, BUSCANDO NUEVAS METAS A SEGUIR, IDEALES QUE ALCANZAR; </a:t>
            </a:r>
          </a:p>
          <a:p>
            <a:pPr algn="just"/>
            <a:endParaRPr lang="es-MX" sz="2400" dirty="0">
              <a:solidFill>
                <a:srgbClr val="000000"/>
              </a:solidFill>
              <a:latin typeface="Aharoni" panose="02010803020104030203" pitchFamily="2" charset="-79"/>
              <a:cs typeface="Aharoni" panose="02010803020104030203" pitchFamily="2" charset="-79"/>
            </a:endParaRPr>
          </a:p>
          <a:p>
            <a:pPr algn="just"/>
            <a:r>
              <a:rPr lang="es-MX" sz="2400" b="0" i="0" u="none" strike="noStrike" baseline="0" dirty="0" smtClean="0">
                <a:solidFill>
                  <a:srgbClr val="000000"/>
                </a:solidFill>
                <a:latin typeface="Aharoni" panose="02010803020104030203" pitchFamily="2" charset="-79"/>
                <a:cs typeface="Aharoni" panose="02010803020104030203" pitchFamily="2" charset="-79"/>
              </a:rPr>
              <a:t>EL CAMBIO Y EL MOVIMIENTO ES LO QUE INYECTA DE VIDA A CADA MOMENTO. </a:t>
            </a:r>
            <a:endParaRPr lang="es-MX" sz="2400" dirty="0">
              <a:latin typeface="Aharoni" panose="02010803020104030203" pitchFamily="2" charset="-79"/>
              <a:cs typeface="Aharoni" panose="02010803020104030203" pitchFamily="2" charset="-79"/>
            </a:endParaRPr>
          </a:p>
        </p:txBody>
      </p:sp>
      <p:pic>
        <p:nvPicPr>
          <p:cNvPr id="2050" name="Picture 2" descr="LA IMPORTANCIA DE CERRAR CICLOS – Psicóloga Nallely Vázquez Martíne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9437" y="200025"/>
            <a:ext cx="4660899" cy="63150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prst="softRound"/>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173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ángulo 2"/>
          <p:cNvSpPr/>
          <p:nvPr/>
        </p:nvSpPr>
        <p:spPr>
          <a:xfrm>
            <a:off x="476250" y="41583"/>
            <a:ext cx="11288006" cy="923330"/>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es-ES" sz="5400" b="1" dirty="0">
                <a:ln w="9525">
                  <a:solidFill>
                    <a:schemeClr val="bg1"/>
                  </a:solidFill>
                  <a:prstDash val="solid"/>
                </a:ln>
                <a:effectLst>
                  <a:outerShdw blurRad="12700" dist="38100" dir="2700000" algn="tl" rotWithShape="0">
                    <a:schemeClr val="bg1">
                      <a:lumMod val="50000"/>
                    </a:schemeClr>
                  </a:outerShdw>
                </a:effectLst>
              </a:rPr>
              <a:t>¿</a:t>
            </a:r>
            <a:r>
              <a:rPr lang="es-ES" sz="5400" b="1" dirty="0" smtClean="0">
                <a:ln w="9525">
                  <a:solidFill>
                    <a:schemeClr val="bg1"/>
                  </a:solidFill>
                  <a:prstDash val="solid"/>
                </a:ln>
                <a:effectLst>
                  <a:outerShdw blurRad="12700" dist="38100" dir="2700000" algn="tl" rotWithShape="0">
                    <a:schemeClr val="bg1">
                      <a:lumMod val="50000"/>
                    </a:schemeClr>
                  </a:outerShdw>
                </a:effectLst>
              </a:rPr>
              <a:t>QUE ES UN CICLO?</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Rectángulo 3"/>
          <p:cNvSpPr/>
          <p:nvPr/>
        </p:nvSpPr>
        <p:spPr>
          <a:xfrm>
            <a:off x="404019" y="1229560"/>
            <a:ext cx="7554119"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es-ES" sz="3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ES UN PERIODO DE</a:t>
            </a:r>
          </a:p>
          <a:p>
            <a:pPr algn="ctr"/>
            <a:r>
              <a:rPr lang="es-ES" sz="3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TIEMPO QUE CONLLEVA UN INICIO,</a:t>
            </a:r>
          </a:p>
          <a:p>
            <a:pPr algn="ctr"/>
            <a:r>
              <a:rPr lang="es-ES" sz="3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UN TIEMPO DE DESARROLLO O ESTABILIDAD Y UNA DECADENCIA </a:t>
            </a:r>
            <a:endParaRPr lang="es-ES" sz="36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Rectángulo 4"/>
          <p:cNvSpPr/>
          <p:nvPr/>
        </p:nvSpPr>
        <p:spPr>
          <a:xfrm>
            <a:off x="4500562" y="3385244"/>
            <a:ext cx="7696200" cy="3046988"/>
          </a:xfrm>
          <a:prstGeom prst="rect">
            <a:avLst/>
          </a:prstGeom>
          <a:scene3d>
            <a:camera prst="isometricOffAxis1Right"/>
            <a:lightRig rig="threePt" dir="t"/>
          </a:scene3d>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MX" sz="2400" b="0" i="0" u="none" strike="noStrike" baseline="0" dirty="0" smtClean="0">
                <a:solidFill>
                  <a:schemeClr val="bg1"/>
                </a:solidFill>
                <a:latin typeface="Aharoni" panose="02010803020104030203" pitchFamily="2" charset="-79"/>
                <a:cs typeface="Aharoni" panose="02010803020104030203" pitchFamily="2" charset="-79"/>
              </a:rPr>
              <a:t>TRABAJOS INCONCLUSOS, TAREAS A MEDIO REALIZAR, RELACIONES AMISTOSAS O AMOROSAS SIN CERRAR, CAPÍTULOS DE NUESTRA VIDA QUE NO HAN TERMINADO, HERIDAS EMOCIONALES QUE NO HAN SANADO, DUELOS INCONCLUSOS, SON COMO HOYOS NEGROS QUE SUCCIONAN NUESTRA ENERGÍA Y NOS MANTIENEN DETENIDOS, NO AVANZAMOS IGUAL …</a:t>
            </a:r>
            <a:endParaRPr lang="es-MX" sz="2400" dirty="0">
              <a:solidFill>
                <a:schemeClr val="bg1"/>
              </a:solidFill>
              <a:latin typeface="Aharoni" panose="02010803020104030203" pitchFamily="2" charset="-79"/>
              <a:cs typeface="Aharoni" panose="02010803020104030203" pitchFamily="2" charset="-79"/>
            </a:endParaRPr>
          </a:p>
        </p:txBody>
      </p:sp>
      <p:pic>
        <p:nvPicPr>
          <p:cNvPr id="6" name="Picture 6" descr="Reflexión: Cerrar ciclos | Radio Felic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019" y="3802531"/>
            <a:ext cx="4339431" cy="286973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La importancia de cerrar ciclos – Psicomien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8139" y="1085851"/>
            <a:ext cx="3957636" cy="203474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872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ángulo 2"/>
          <p:cNvSpPr/>
          <p:nvPr/>
        </p:nvSpPr>
        <p:spPr>
          <a:xfrm>
            <a:off x="132765" y="238039"/>
            <a:ext cx="8186776" cy="6124754"/>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just"/>
            <a:r>
              <a:rPr lang="es-MX" sz="2800" b="1" i="0" u="none" strike="noStrike" baseline="0" dirty="0" smtClean="0">
                <a:solidFill>
                  <a:srgbClr val="000000"/>
                </a:solidFill>
                <a:latin typeface="AR BLANCA" panose="02000000000000000000" pitchFamily="2" charset="0"/>
                <a:cs typeface="Aharoni" panose="02010803020104030203" pitchFamily="2" charset="-79"/>
              </a:rPr>
              <a:t>¿CÓMO PODER IDENTIFICAR QUE HAY CICLOS ABIERTOS EN NUESTRA VIDA?</a:t>
            </a:r>
          </a:p>
          <a:p>
            <a:pPr algn="just"/>
            <a:endParaRPr lang="es-MX" sz="2400" dirty="0">
              <a:solidFill>
                <a:srgbClr val="000000"/>
              </a:solidFill>
              <a:latin typeface="Aharoni" panose="02010803020104030203" pitchFamily="2" charset="-79"/>
              <a:cs typeface="Aharoni" panose="02010803020104030203" pitchFamily="2" charset="-79"/>
            </a:endParaRPr>
          </a:p>
          <a:p>
            <a:pPr algn="just"/>
            <a:r>
              <a:rPr lang="es-MX" sz="2400" b="0" i="0" u="none" strike="noStrike" baseline="0" dirty="0" smtClean="0">
                <a:solidFill>
                  <a:srgbClr val="000000"/>
                </a:solidFill>
                <a:latin typeface="Aharoni" panose="02010803020104030203" pitchFamily="2" charset="-79"/>
                <a:cs typeface="Aharoni" panose="02010803020104030203" pitchFamily="2" charset="-79"/>
              </a:rPr>
              <a:t> CUANDO HAY SITUACIONES QUE SE REPITEN Y SE REPITEN. HAY HERIDAS ABIERTAS: CUANDO AL RECORDAR DETERMINADO HECHO O SITUACIÓN HAY TODAVÍA DOLOR, RESENTIMIENTO, CORAJE, CULPA…</a:t>
            </a:r>
          </a:p>
          <a:p>
            <a:pPr algn="just"/>
            <a:endParaRPr lang="es-MX" sz="2400" dirty="0">
              <a:solidFill>
                <a:srgbClr val="000000"/>
              </a:solidFill>
              <a:latin typeface="Aharoni" panose="02010803020104030203" pitchFamily="2" charset="-79"/>
              <a:cs typeface="Aharoni" panose="02010803020104030203" pitchFamily="2" charset="-79"/>
            </a:endParaRPr>
          </a:p>
          <a:p>
            <a:pPr algn="just"/>
            <a:r>
              <a:rPr lang="es-MX" sz="2400" b="1" i="1" dirty="0" smtClean="0">
                <a:solidFill>
                  <a:schemeClr val="bg1"/>
                </a:solidFill>
                <a:latin typeface="Aharoni" panose="02010803020104030203" pitchFamily="2" charset="-79"/>
                <a:cs typeface="Aharoni" panose="02010803020104030203" pitchFamily="2" charset="-79"/>
              </a:rPr>
              <a:t>LA INFANCIA, LA ADOLESCENCIA, Y ASÍ CADA ETAPA DE NUESTRA VIDA, TODO EN ESTE SISTEMA DE COSAS LLAMADO UNIVERSO ES CÍCLICO.</a:t>
            </a:r>
          </a:p>
          <a:p>
            <a:endParaRPr lang="es-MX" sz="2400" dirty="0">
              <a:latin typeface="Aharoni" panose="02010803020104030203" pitchFamily="2" charset="-79"/>
              <a:cs typeface="Aharoni" panose="02010803020104030203" pitchFamily="2" charset="-79"/>
            </a:endParaRPr>
          </a:p>
          <a:p>
            <a:pPr algn="just"/>
            <a:r>
              <a:rPr lang="es-MX" sz="2400" b="1" dirty="0" smtClean="0">
                <a:solidFill>
                  <a:schemeClr val="bg1"/>
                </a:solidFill>
                <a:latin typeface="Aharoni" panose="02010803020104030203" pitchFamily="2" charset="-79"/>
                <a:cs typeface="Aharoni" panose="02010803020104030203" pitchFamily="2" charset="-79"/>
              </a:rPr>
              <a:t>PUEDES PASARTE MUCHO TIEMPO DE TU PRESENTE "REVOLCÁNDOTE" EN LOS PORQUÉS, EN DEVOLVER EL CASSETTE Y TRATAR DE ENTENDER POR QUÉ SUCEDIÓ TAL O CUAL HECHO. EL DESGASTE VA A SER INFINITO… </a:t>
            </a:r>
            <a:endParaRPr lang="es-MX" sz="2400" b="1" i="1" dirty="0">
              <a:solidFill>
                <a:schemeClr val="bg1"/>
              </a:solidFill>
              <a:latin typeface="Aharoni" panose="02010803020104030203" pitchFamily="2" charset="-79"/>
              <a:cs typeface="Aharoni" panose="02010803020104030203" pitchFamily="2" charset="-79"/>
            </a:endParaRPr>
          </a:p>
        </p:txBody>
      </p:sp>
      <p:pic>
        <p:nvPicPr>
          <p:cNvPr id="3080" name="Picture 8" descr="Aprende a cerrar ciclos adecuadamente - La Mente es Maravillo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9541" y="238039"/>
            <a:ext cx="3702569" cy="193553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10 películas perfectas que te ayudarán a cerrar ciclos | Mujer d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9540" y="2173574"/>
            <a:ext cx="3702569" cy="2188182"/>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Termina el Año Cerrando Ciclos - Mundo Holístic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9539" y="4361756"/>
            <a:ext cx="3702570" cy="2001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855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3092970" y="239843"/>
            <a:ext cx="6096000" cy="646330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just"/>
            <a:r>
              <a:rPr lang="es-MX" sz="2000" b="0" i="0" u="none" strike="noStrike" baseline="0" dirty="0" smtClean="0">
                <a:solidFill>
                  <a:srgbClr val="000000"/>
                </a:solidFill>
                <a:latin typeface="Calibri" panose="020F0502020204030204" pitchFamily="34" charset="0"/>
              </a:rPr>
              <a:t> </a:t>
            </a:r>
            <a:r>
              <a:rPr lang="es-MX" sz="2300" b="0" i="0" u="none" strike="noStrike" baseline="0" dirty="0" smtClean="0">
                <a:solidFill>
                  <a:srgbClr val="000000"/>
                </a:solidFill>
                <a:latin typeface="Aharoni" panose="02010803020104030203" pitchFamily="2" charset="-79"/>
                <a:cs typeface="Aharoni" panose="02010803020104030203" pitchFamily="2" charset="-79"/>
              </a:rPr>
              <a:t>LAS EXPERIENCIAS VIVIDAS EN CADA CICLO, TANTO POSITIVAS COMO NEGATIVAS, VAN DESARROLLANDO EN NOSOTROS LA CAPACIDAD DE TOLERAR LA FRUSTRACIÓN, DE RENUNCIAR A LO QUE NO SE PUEDE ALCANZAR Y TENER GRATITUD RESPECTO DE AQUELLO QUE SÍ FUE LOGRADO. ES DECIR, NOS LLEVAN A CRECER EN TODOS LOS ASPECTOS. </a:t>
            </a:r>
            <a:r>
              <a:rPr lang="es-MX" sz="2300" b="0" i="0" u="none" strike="noStrike" baseline="0" dirty="0" smtClean="0">
                <a:solidFill>
                  <a:srgbClr val="000000"/>
                </a:solidFill>
                <a:latin typeface="Aharoni" panose="02010803020104030203" pitchFamily="2" charset="-79"/>
                <a:cs typeface="Aharoni" panose="02010803020104030203" pitchFamily="2" charset="-79"/>
              </a:rPr>
              <a:t>LOGRAMOS UN BALANCE ENTRE LO BUENO Y MALO Y DEJAMOS IR AQUELLAS QUE YA NO PERTENECEN A ESTE MOMENTO, HACEMOS UN DUELO. LIBERAMOS ENERGÍA QUE QUEDA A DISPOSICIÓN PARA ENCONTRAR OTRA LIGA, OTRO IDEAL, OTRO COMIENZO</a:t>
            </a:r>
            <a:r>
              <a:rPr lang="es-MX" sz="2300" b="0" i="0" u="none" strike="noStrike" baseline="0" dirty="0" smtClean="0">
                <a:solidFill>
                  <a:srgbClr val="000000"/>
                </a:solidFill>
                <a:latin typeface="Aharoni" panose="02010803020104030203" pitchFamily="2" charset="-79"/>
                <a:cs typeface="Aharoni" panose="02010803020104030203" pitchFamily="2" charset="-79"/>
              </a:rPr>
              <a:t> </a:t>
            </a:r>
            <a:r>
              <a:rPr lang="es-MX" sz="2300" b="0" i="0" u="none" strike="noStrike" baseline="0" dirty="0" smtClean="0">
                <a:solidFill>
                  <a:srgbClr val="000000"/>
                </a:solidFill>
                <a:latin typeface="Aharoni" panose="02010803020104030203" pitchFamily="2" charset="-79"/>
                <a:cs typeface="Aharoni" panose="02010803020104030203" pitchFamily="2" charset="-79"/>
              </a:rPr>
              <a:t>SIEMPRE QUE HAY GRATITUD HAY ESPERANZA </a:t>
            </a:r>
            <a:endParaRPr lang="es-MX" sz="2300" dirty="0">
              <a:latin typeface="Aharoni" panose="02010803020104030203" pitchFamily="2" charset="-79"/>
              <a:cs typeface="Aharoni" panose="02010803020104030203" pitchFamily="2" charset="-79"/>
            </a:endParaRPr>
          </a:p>
        </p:txBody>
      </p:sp>
      <p:pic>
        <p:nvPicPr>
          <p:cNvPr id="5122" name="Picture 2" descr="La gratitud como mecanismo para cerrar ciclos - Cuerpo y M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95" y="239843"/>
            <a:ext cx="2962275" cy="646330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ómo cerrar ciclos - Psicología Sarela 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8969" y="239843"/>
            <a:ext cx="2788171" cy="6463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142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50" name="Picture 6" descr="Pin en Citas Citab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92" y="179881"/>
            <a:ext cx="11872209" cy="650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689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149901" y="269106"/>
            <a:ext cx="602604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bodyPr>
          <a:lstStyle/>
          <a:p>
            <a:pPr algn="ctr"/>
            <a:r>
              <a:rPr lang="es-ES" sz="3600" b="1" spc="50" dirty="0" smtClean="0">
                <a:ln w="0"/>
                <a:solidFill>
                  <a:schemeClr val="bg2"/>
                </a:solidFill>
                <a:effectLst>
                  <a:innerShdw blurRad="63500" dist="50800" dir="13500000">
                    <a:srgbClr val="000000">
                      <a:alpha val="50000"/>
                    </a:srgbClr>
                  </a:innerShdw>
                </a:effectLst>
              </a:rPr>
              <a:t>UN CIERRE DE CICLO ES…</a:t>
            </a:r>
          </a:p>
          <a:p>
            <a:pPr algn="ctr"/>
            <a:r>
              <a:rPr lang="es-ES" sz="3600" b="1" spc="50" dirty="0" smtClean="0">
                <a:ln w="0"/>
                <a:solidFill>
                  <a:schemeClr val="bg2"/>
                </a:solidFill>
                <a:effectLst>
                  <a:innerShdw blurRad="63500" dist="50800" dir="13500000">
                    <a:srgbClr val="000000">
                      <a:alpha val="50000"/>
                    </a:srgbClr>
                  </a:innerShdw>
                </a:effectLst>
              </a:rPr>
              <a:t>DEJAR IR</a:t>
            </a:r>
            <a:endParaRPr lang="es-ES" sz="3600" b="1" cap="none" spc="50" dirty="0">
              <a:ln w="0"/>
              <a:solidFill>
                <a:schemeClr val="bg2"/>
              </a:solidFill>
              <a:effectLst>
                <a:innerShdw blurRad="63500" dist="50800" dir="13500000">
                  <a:srgbClr val="000000">
                    <a:alpha val="50000"/>
                  </a:srgbClr>
                </a:innerShdw>
              </a:effectLst>
            </a:endParaRPr>
          </a:p>
        </p:txBody>
      </p:sp>
      <p:sp>
        <p:nvSpPr>
          <p:cNvPr id="3" name="Rectángulo 2"/>
          <p:cNvSpPr/>
          <p:nvPr/>
        </p:nvSpPr>
        <p:spPr>
          <a:xfrm>
            <a:off x="5426440" y="2563557"/>
            <a:ext cx="6096000" cy="3785652"/>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just"/>
            <a:r>
              <a:rPr lang="es-MX" sz="2400" b="0" i="0" u="none" strike="noStrike" baseline="0" dirty="0" smtClean="0">
                <a:solidFill>
                  <a:schemeClr val="bg1"/>
                </a:solidFill>
                <a:latin typeface="Aharoni" panose="02010803020104030203" pitchFamily="2" charset="-79"/>
                <a:cs typeface="Aharoni" panose="02010803020104030203" pitchFamily="2" charset="-79"/>
              </a:rPr>
              <a:t>AUNQUE DESEES QUE SIEMPRE ESTÉN LAS PERSONAS QUE AMAS, SITUACIONES TAN AGRADABLES QUE NO DESEAS QUE TERMINEN NUNCA, MUCHAS VECES EN NECESARIO DECIRLES ADIÓS, DEJARLAS IR. Y ESE VACÍO O DOLOR QUE DEJAN EN NOSOTROS ES NECESARIO </a:t>
            </a:r>
            <a:r>
              <a:rPr lang="es-MX" sz="2400" b="0" i="1" u="none" strike="noStrike" baseline="0" dirty="0" smtClean="0">
                <a:solidFill>
                  <a:schemeClr val="bg1"/>
                </a:solidFill>
                <a:latin typeface="Aharoni" panose="02010803020104030203" pitchFamily="2" charset="-79"/>
                <a:cs typeface="Aharoni" panose="02010803020104030203" pitchFamily="2" charset="-79"/>
              </a:rPr>
              <a:t>"TRABAJARLO" </a:t>
            </a:r>
            <a:r>
              <a:rPr lang="es-MX" sz="2400" b="0" i="0" u="none" strike="noStrike" baseline="0" dirty="0" smtClean="0">
                <a:solidFill>
                  <a:schemeClr val="bg1"/>
                </a:solidFill>
                <a:latin typeface="Aharoni" panose="02010803020104030203" pitchFamily="2" charset="-79"/>
                <a:cs typeface="Aharoni" panose="02010803020104030203" pitchFamily="2" charset="-79"/>
              </a:rPr>
              <a:t>QUE QUIERE DECIR ESTO, REESTRUCTURARLO, DARLE OTRO SIGNIFICADO </a:t>
            </a:r>
            <a:endParaRPr lang="es-MX" sz="2400" dirty="0">
              <a:solidFill>
                <a:schemeClr val="bg1"/>
              </a:solidFill>
              <a:latin typeface="Aharoni" panose="02010803020104030203" pitchFamily="2" charset="-79"/>
              <a:cs typeface="Aharoni" panose="02010803020104030203" pitchFamily="2" charset="-79"/>
            </a:endParaRPr>
          </a:p>
        </p:txBody>
      </p:sp>
      <p:sp>
        <p:nvSpPr>
          <p:cNvPr id="4" name="Rectángulo 3"/>
          <p:cNvSpPr/>
          <p:nvPr/>
        </p:nvSpPr>
        <p:spPr>
          <a:xfrm>
            <a:off x="299803" y="1948004"/>
            <a:ext cx="5126637" cy="4401205"/>
          </a:xfrm>
          <a:prstGeom prst="rect">
            <a:avLst/>
          </a:prstGeom>
          <a:noFill/>
        </p:spPr>
        <p:txBody>
          <a:bodyPr wrap="square" lIns="91440" tIns="45720" rIns="91440" bIns="45720">
            <a:spAutoFit/>
            <a:scene3d>
              <a:camera prst="isometricOffAxis1Right"/>
              <a:lightRig rig="threePt" dir="t"/>
            </a:scene3d>
          </a:bodyPr>
          <a:lstStyle/>
          <a:p>
            <a:pPr algn="ctr"/>
            <a:r>
              <a:rPr lang="es-ES"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CUANDO TE ENCUENTRES CABALGANDO UN CABALLO MUERTO,</a:t>
            </a:r>
          </a:p>
          <a:p>
            <a:pPr algn="ctr"/>
            <a:r>
              <a:rPr lang="es-ES"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ES HORA DE QUE TE BAJES DE EL…</a:t>
            </a:r>
          </a:p>
          <a:p>
            <a:pPr algn="ctr"/>
            <a:r>
              <a:rPr lang="es-ES" sz="40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INDIOS DAKOTA</a:t>
            </a:r>
            <a:endParaRPr lang="es-ES" sz="40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7174" name="Picture 6" descr="Soco Salazar (@Soco_salazar3) /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5764" y="110857"/>
            <a:ext cx="5066675" cy="2287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978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lipse 2"/>
          <p:cNvSpPr/>
          <p:nvPr/>
        </p:nvSpPr>
        <p:spPr>
          <a:xfrm>
            <a:off x="102394" y="0"/>
            <a:ext cx="4052887" cy="325754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2000" b="1" dirty="0" smtClean="0">
                <a:solidFill>
                  <a:schemeClr val="bg1"/>
                </a:solidFill>
              </a:rPr>
              <a:t>LA MANERA DE CERRAR NUESTROS CICLOS, TIENE QUE VER CON LA FORMA DE APRENDER A HACERLO, CON PATRONES HEREDADOS O MODELADOS DESDE LA INFANCIA.</a:t>
            </a:r>
            <a:endParaRPr lang="es-MX" sz="2000" b="1" dirty="0">
              <a:solidFill>
                <a:schemeClr val="bg1"/>
              </a:solidFill>
            </a:endParaRPr>
          </a:p>
        </p:txBody>
      </p:sp>
      <p:sp>
        <p:nvSpPr>
          <p:cNvPr id="4" name="Elipse 3"/>
          <p:cNvSpPr/>
          <p:nvPr/>
        </p:nvSpPr>
        <p:spPr>
          <a:xfrm>
            <a:off x="3843338" y="1928811"/>
            <a:ext cx="3833813" cy="325754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sz="2000" b="1" dirty="0" smtClean="0">
                <a:solidFill>
                  <a:schemeClr val="bg1"/>
                </a:solidFill>
              </a:rPr>
              <a:t>ALGUNOS PRECIPITAN EL CIERRE PARA NO SUFRIRLO, PERO SE LES DIFICULTA DECIR ADIOS, EVADEN SENTIR Y EVADEN TOMAR DECISIONES</a:t>
            </a:r>
            <a:endParaRPr lang="es-MX" sz="2000" b="1" dirty="0">
              <a:solidFill>
                <a:schemeClr val="bg1"/>
              </a:solidFill>
            </a:endParaRPr>
          </a:p>
        </p:txBody>
      </p:sp>
      <p:sp>
        <p:nvSpPr>
          <p:cNvPr id="5" name="Elipse 4"/>
          <p:cNvSpPr/>
          <p:nvPr/>
        </p:nvSpPr>
        <p:spPr>
          <a:xfrm>
            <a:off x="290513" y="3429000"/>
            <a:ext cx="3552825" cy="3257549"/>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MX" sz="2000" b="1" dirty="0" smtClean="0">
                <a:solidFill>
                  <a:schemeClr val="bg1"/>
                </a:solidFill>
              </a:rPr>
              <a:t>OTRAS PERSONAS EVITAN CONTACTAR CON EL CIERRE DE LAS SITUACIONES Y LAS RELACIONES…</a:t>
            </a:r>
          </a:p>
          <a:p>
            <a:pPr algn="ctr"/>
            <a:r>
              <a:rPr lang="es-MX" sz="2000" b="1" dirty="0" smtClean="0">
                <a:solidFill>
                  <a:schemeClr val="bg1"/>
                </a:solidFill>
              </a:rPr>
              <a:t>REPITEN SITUACIONES</a:t>
            </a:r>
            <a:endParaRPr lang="es-MX" sz="2000" b="1" dirty="0">
              <a:solidFill>
                <a:schemeClr val="bg1"/>
              </a:solidFill>
            </a:endParaRPr>
          </a:p>
        </p:txBody>
      </p:sp>
      <p:sp>
        <p:nvSpPr>
          <p:cNvPr id="7" name="Elipse 6"/>
          <p:cNvSpPr/>
          <p:nvPr/>
        </p:nvSpPr>
        <p:spPr>
          <a:xfrm>
            <a:off x="7243763" y="64289"/>
            <a:ext cx="4471987" cy="341471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b="1" dirty="0" smtClean="0">
                <a:solidFill>
                  <a:schemeClr val="bg1"/>
                </a:solidFill>
              </a:rPr>
              <a:t>OTROS PERSISTEN EN MANTENERSE EN SITUACIONES O RELACIONES A PESAR DE QUE CABALGAN EN UN CABALLO MUERTO… SE RESISTEN A LA EXPERIENCIA DE LA PERDIDA Y A LA NECESIDAD DEL CAMBIO SE AFERRAN</a:t>
            </a:r>
            <a:endParaRPr lang="es-MX" b="1" dirty="0">
              <a:solidFill>
                <a:schemeClr val="bg1"/>
              </a:solidFill>
            </a:endParaRPr>
          </a:p>
        </p:txBody>
      </p:sp>
      <p:sp>
        <p:nvSpPr>
          <p:cNvPr id="8" name="Elipse 7"/>
          <p:cNvSpPr/>
          <p:nvPr/>
        </p:nvSpPr>
        <p:spPr>
          <a:xfrm>
            <a:off x="7460457" y="3786185"/>
            <a:ext cx="4471987" cy="280035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b="1" dirty="0" smtClean="0">
                <a:solidFill>
                  <a:schemeClr val="bg1"/>
                </a:solidFill>
              </a:rPr>
              <a:t>OTRAS PERSONAS PREFIEREN BOTAR EL AGUA DE LA BAÑERA, CON BAÑERA Y BEBE INCLUIDO, NO RESCATAN NADA DE LA EXPERIENCIA, SOLO VEN LO NEGATIVO</a:t>
            </a:r>
            <a:endParaRPr lang="es-MX" b="1" dirty="0">
              <a:solidFill>
                <a:schemeClr val="bg1"/>
              </a:solidFill>
            </a:endParaRPr>
          </a:p>
        </p:txBody>
      </p:sp>
    </p:spTree>
    <p:extLst>
      <p:ext uri="{BB962C8B-B14F-4D97-AF65-F5344CB8AC3E}">
        <p14:creationId xmlns:p14="http://schemas.microsoft.com/office/powerpoint/2010/main" val="1418145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110 Frases de Paulo Coelho de amor, vida, amistad y más | Recursos de  Autoayu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024" y="257176"/>
            <a:ext cx="4551164" cy="6229349"/>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4929188" y="257176"/>
            <a:ext cx="6972300" cy="6247864"/>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s-ES" sz="4000" b="1" spc="50" dirty="0" smtClean="0">
                <a:ln w="0"/>
                <a:solidFill>
                  <a:schemeClr val="bg2"/>
                </a:solidFill>
                <a:effectLst>
                  <a:innerShdw blurRad="63500" dist="50800" dir="13500000">
                    <a:srgbClr val="000000">
                      <a:alpha val="50000"/>
                    </a:srgbClr>
                  </a:innerShdw>
                </a:effectLst>
              </a:rPr>
              <a:t>CERRAR UN CICLO SIGNIFICA DETENERSE, EVALUAR, HACER EL RECUENTO DE LO APRENDIDO, IDENTIFICAR LO QUE NOS SIRVE Y DESECHAR LO QUE NO NUTRE, CAMBIAR LA PERSPECTIVA DE NOSOTROS Y DE LOS DEMAS</a:t>
            </a:r>
            <a:endParaRPr lang="es-ES" sz="4000" b="1"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93928760"/>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ín">
  <a:themeElements>
    <a:clrScheme name="Berlí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í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í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Berlín</Template>
  <TotalTime>403</TotalTime>
  <Words>1212</Words>
  <Application>Microsoft Office PowerPoint</Application>
  <PresentationFormat>Panorámica</PresentationFormat>
  <Paragraphs>81</Paragraphs>
  <Slides>17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17</vt:i4>
      </vt:variant>
    </vt:vector>
  </HeadingPairs>
  <TitlesOfParts>
    <vt:vector size="25" baseType="lpstr">
      <vt:lpstr>Aharoni</vt:lpstr>
      <vt:lpstr>AR BLANCA</vt:lpstr>
      <vt:lpstr>Arial</vt:lpstr>
      <vt:lpstr>Calibri</vt:lpstr>
      <vt:lpstr>Montserrat-Regular</vt:lpstr>
      <vt:lpstr>Tahoma</vt:lpstr>
      <vt:lpstr>Trebuchet MS</vt:lpstr>
      <vt:lpstr>Berlín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tita</dc:creator>
  <cp:lastModifiedBy>tita</cp:lastModifiedBy>
  <cp:revision>33</cp:revision>
  <dcterms:created xsi:type="dcterms:W3CDTF">2023-01-22T22:02:11Z</dcterms:created>
  <dcterms:modified xsi:type="dcterms:W3CDTF">2023-01-23T04:45:45Z</dcterms:modified>
</cp:coreProperties>
</file>