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7" r:id="rId6"/>
    <p:sldId id="264" r:id="rId7"/>
    <p:sldId id="266" r:id="rId8"/>
    <p:sldId id="261" r:id="rId9"/>
    <p:sldId id="269" r:id="rId10"/>
    <p:sldId id="262" r:id="rId11"/>
    <p:sldId id="263" r:id="rId12"/>
    <p:sldId id="265" r:id="rId13"/>
    <p:sldId id="272" r:id="rId14"/>
    <p:sldId id="275" r:id="rId15"/>
    <p:sldId id="276" r:id="rId16"/>
    <p:sldId id="277" r:id="rId17"/>
    <p:sldId id="270" r:id="rId18"/>
    <p:sldId id="271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 snapToGrid="0">
      <p:cViewPr>
        <p:scale>
          <a:sx n="66" d="100"/>
          <a:sy n="66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904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59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90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42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557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256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371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73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04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131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844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EB593B-ABF8-4EBD-B496-A85A8AFE66E3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480AC8-6F96-4A3B-977A-67ABB0106B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97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11056" y="1753849"/>
            <a:ext cx="60260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5400" dirty="0" smtClean="0">
                <a:ln w="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COMO DESPEDIRME EN EL DUELO</a:t>
            </a:r>
            <a:endParaRPr lang="es-ES" sz="5400" dirty="0">
              <a:ln w="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4" descr="HUSI sensible al duelo materno - H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9" y="0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ómo cambiaron los funerales por el coronavirus en Amér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7" y="488554"/>
            <a:ext cx="6324755" cy="5957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4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1427" y="384556"/>
            <a:ext cx="769954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CUAL ES LA FINALIDAD</a:t>
            </a:r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5889" y="1989220"/>
            <a:ext cx="6793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REALIDAD DE LA PERDIDA.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FUNCION SOCIAL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PROCESO DE ACEPTACION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DESPEDIRSE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AVANCE EN EL PROCESO DEL DUELO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Ritos de despedida: mas allá de los ritos funerarios - La Mente es  Maravill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85" y="1307886"/>
            <a:ext cx="4762500" cy="51570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2716" y="3028951"/>
            <a:ext cx="11430000" cy="338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s-MX" sz="2400" b="1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 DESPEDIDA NO ES UN ACTO QUE IMPLIQUE OLVIDO, </a:t>
            </a:r>
            <a:endParaRPr lang="es-MX" sz="2400" b="1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s-MX" sz="2400" b="1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 DEBE </a:t>
            </a:r>
            <a:r>
              <a:rPr lang="es-MX" sz="2400" b="1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SER IMPUESTO NI POR UNO MISMO O POR LOS DEMÁS.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endParaRPr lang="es-MX" sz="2400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IMPLICA 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 ACTO DE PROFUNDA ACEPTACION DE LO QUE HA OCURRIDO. </a:t>
            </a:r>
            <a:endParaRPr lang="es-MX" sz="2400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CONSTITUYE 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 SÍMBOLO QUE RECOGE EL HECHO DE SER CONSCIENTE DE LA MUERTE DEL 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SER QUERIDO .</a:t>
            </a:r>
          </a:p>
          <a:p>
            <a:pPr marL="342900" indent="-34290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SER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 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ACEPTADO A NIVEL 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RACIONAL Y 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TAMBIÉN A NIVEL EMOCIONAL</a:t>
            </a:r>
            <a:r>
              <a:rPr lang="es-MX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uelo y dolor diciendo adiós con la mano el concepto de una persona joven  dejar ir a un anciano superiores, que se encuentra en las últimas etapas de  la vida en 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6" y="241612"/>
            <a:ext cx="5245767" cy="2587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tuales para superar el duelo: en ausencia de A. - Co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82" y="276984"/>
            <a:ext cx="6368717" cy="21947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0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72063" y="200024"/>
            <a:ext cx="6586537" cy="637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ELABORAR UNA DESPEDIDA SIMBÓLICA NO TIENE UN GUIÓN O UNAS PAUTAS PREFIJADAS, </a:t>
            </a:r>
            <a:endParaRPr lang="es-MX" sz="2400" dirty="0" smtClean="0">
              <a:solidFill>
                <a:schemeClr val="tx1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endParaRPr lang="es-MX" sz="2400" dirty="0" smtClean="0">
              <a:solidFill>
                <a:schemeClr val="tx1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ES </a:t>
            </a: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CONVENIENTE ELEGIRLO Y PLANIFICARLO DESDE EL CORAZÓN.</a:t>
            </a:r>
            <a:r>
              <a:rPr lang="es-MX" sz="2400" b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endParaRPr lang="es-MX" sz="2400" b="1" dirty="0" smtClean="0">
              <a:solidFill>
                <a:schemeClr val="tx1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endParaRPr lang="es-MX" sz="2400" b="1" dirty="0" smtClean="0">
              <a:solidFill>
                <a:schemeClr val="tx1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SI </a:t>
            </a: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ES ENTRE TODA LA FAMILIA, QUE SEA CONSENSUADO</a:t>
            </a: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</a:p>
          <a:p>
            <a:pPr algn="just"/>
            <a:endParaRPr lang="es-MX" sz="2400" dirty="0" smtClean="0">
              <a:solidFill>
                <a:schemeClr val="tx1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PUEDE REALIZARSE CERCANO AL FALLECIMIENTO O MESES DESPUES.</a:t>
            </a:r>
          </a:p>
          <a:p>
            <a:pPr algn="just"/>
            <a:endParaRPr lang="es-MX" sz="24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MX" sz="24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2" descr="Avadavat: Colibríes, Mariposas y Libélu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0024"/>
            <a:ext cx="485775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8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rgegomezcalle Instagram profile with posts and stories - Picuk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28612"/>
            <a:ext cx="4243387" cy="61864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8" name="Rectángulo 7"/>
          <p:cNvSpPr/>
          <p:nvPr/>
        </p:nvSpPr>
        <p:spPr>
          <a:xfrm>
            <a:off x="4772025" y="476935"/>
            <a:ext cx="71008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IDEAS QUE PUEDEN AYUDARTE A HONRAR A TU SER QUERIDO Y A DESPEDIRTE DE ÉL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72025" y="2204830"/>
            <a:ext cx="71008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A).-  ESCRIBIR UNA CARTA: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EXPRESAR </a:t>
            </a: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ABIERTAMENTE LO QUE SIENTE, LO QUE QUEDO PENDIENTE DE DECIR.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DEBE DE TERMINAR CON UNA FRASE DE DESPEDIDA.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LA CARTA DEBE DE SER LEIDA POR EL DOLIENTE EN TERAPIA INDIVIDUAL O DE GRUPO.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AYUDA A PONER PALABRAS A LA REALIDAD Y A ENCONTRARLE UN LUGAR AL FALLECIDO.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PUEDE PONER LUZ AL PROCESO DE DUELO.</a:t>
            </a:r>
          </a:p>
        </p:txBody>
      </p:sp>
    </p:spTree>
    <p:extLst>
      <p:ext uri="{BB962C8B-B14F-4D97-AF65-F5344CB8AC3E}">
        <p14:creationId xmlns:p14="http://schemas.microsoft.com/office/powerpoint/2010/main" val="212736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1461" y="200025"/>
            <a:ext cx="6657977" cy="634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HOY DECIDO LIBERARME DEL DOLOR... HOY ME COMPROMETO A SOLTAR MIS ANGUSTIAS, MIS REPROCHES Y MI SUFRIMIENTO.</a:t>
            </a: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866775" algn="l"/>
              </a:tabLst>
            </a:pPr>
            <a:r>
              <a:rPr lang="es-MX" sz="2000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HOY DEJO IR MI ALMA: ESA PARTE DE MÍ QUE MANTUVE ESTE TIEMPO DE DOLOR, QUE NO ME PERMITE SER FELIZ... CON LA TRANQUILIDAD Y LA CONCIENCIA DE HABER ENTREGADO LO MEJOR DE MÍ A TU HERMOSO SER. TE LIBERO A TI TAMBIÉN ASÍ, TE DEVUELVO TU LUGAR DE AMOR Y DE LUZ, QUITANDO ASÍ DE MI MENTE, ESA ASOCIACIÓN CASI IMPERCEPTIBLE DE RECORDARTE CON DOLOR.</a:t>
            </a: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 smtClean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LIBERO </a:t>
            </a: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ASÍ A MIS PENSAMIENTOS NEGATIVOS, QUE ME LLEVAN A LUGARES QUE NO QUIERO VOLVER... A SITUACIONES QUE YA NO SON, NI ESTÁN.</a:t>
            </a: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LIBERO A MIS AFECTOS DE RECORDAR MOMENTOS DE DOLOR A TRAVÉS DE ELLOS, RESPETANDO Y CONCIENTIZANDO QUE SU DOLOR FUE TAN REAL COMO EL MÍO</a:t>
            </a:r>
            <a:r>
              <a:rPr lang="es-MX" sz="20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OLIBRÍES Y MARIPOSAS - Play Jigsaw Puzzle gratis en Puzzle 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00025"/>
            <a:ext cx="5014911" cy="6472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7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47661" y="281634"/>
            <a:ext cx="6353175" cy="634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ELIJO EL LUGAR MÁS PURO DE MI ALMA, PARA QUE SIEMPRE ESTÉS CONMIGO COMO SIEMPRE ESTUVISTE, ESTÁS Y ESTARÁS.</a:t>
            </a: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AGRADEZCO A LA VIDA CADA SEGUNDO VIVIDO, SABIENDO QUE DE PODER, VOLVERÍA A RECORRER EL MISMO CAMINO VIVIDO, POR PODER ESTAR CONTIGO.</a:t>
            </a: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TE LIBERO Y ME LIBERO, COMO SI FUERAS UN HERMOSO PÁJARO QUE EMPRENDE SU VUELO A SU NUEVA MORADA; SABIENDO QUE UN DÍA TAMBIÉN SERÁ LA MÍA Y QUE ESE DÍA, VOLVEREMOS A ESTAR UNIDOS.</a:t>
            </a: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PERMITO QUE EL LLANTO, LAS LÁGRIMAS, LIMPIEN EL ALMA DE TODO DOLOR QUE HAYA QUEDADO, DEJANDO ASÍ LUGAR NUEVAMENTE PARA AMAR.</a:t>
            </a: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PERMITO QUE EL VIENTO, LA BRISA QUE TOCA MIS MEJILLAS, SEAN LAS CARICIAS DE TUS MANOS, QUE ME AYUDEN A QUITAR ESE DOLOR</a:t>
            </a:r>
            <a:r>
              <a:rPr lang="es-MX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jas Tropicales Con Pájaros, Mariposas. Fondo De Diseño Floral Con Colibri.  Ilustraciones Vectoriales, Clip Art Vectorizado Libre De Derechos. Image  3691162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6" y="281634"/>
            <a:ext cx="5300664" cy="63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4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3425" y="1067036"/>
            <a:ext cx="6096000" cy="43735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PERMITO QUE LA FUERZA DEL MAR ENTRE EN MÍ CON SU PERFUME SALADO, QUE LAS OLAS ROMPIENDO EN LAS ROCAS ME RECUERDEN QUE HASTA LA MÁS DURA Y GRANDE DE ELLAS, TERMINA SIENDO ARENA</a:t>
            </a:r>
            <a:r>
              <a:rPr lang="es-MX" sz="2000" b="1" dirty="0" smtClean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ME PERMITO ASÍ SER FELIZ, AMAR, REÍR Y AGRADECER A DIOS LO VIVIDO</a:t>
            </a:r>
            <a:r>
              <a:rPr lang="es-MX" sz="2000" b="1" dirty="0" smtClean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EXPANDE ASÍ TUS ALAS, LIBRE EN EL CIELO.</a:t>
            </a:r>
            <a:endParaRPr lang="es-MX" sz="2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000" b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DISFRUTA DE LA VISTA, DEL AIRE QUE TE LLEVA... VUELA LIBRE MI AMOR, SABIENDO QUE SIEMPRE ESTARÁS CON NOSOTROS</a:t>
            </a:r>
            <a:r>
              <a:rPr lang="es-MX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ojas tropicales con aves, mariposas. Fondo con diseño floral con colibri  Imagen Vector de stock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21" y="525668"/>
            <a:ext cx="4782259" cy="5946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853484" y="2884456"/>
            <a:ext cx="134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TE AMO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4713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6261" y="476935"/>
            <a:ext cx="11296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IDEAS QUE PUEDEN AYUDARTE A HONRAR A TU SER QUERIDO Y A DESPEDIRTE DE ÉL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2437" y="1908095"/>
            <a:ext cx="115442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B).- REUNIRTE CON LAS PERSONAS MAS CERCANAS: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HABLAR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 LAS CIRCUSTANCIAS DE LA MUERTE.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EXPRESAR LO QUE SIGNIFICO PARA CADA UNO.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RECORDAR ANECDOTAS AGRADABLES.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ESCUCHAR SU MUSICA FAVORITA.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DEGUSTAR SUS PLATILLOS FAVORITOS.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ENCENDER UNA VELA Y HACER UNA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ORACION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 GRATITUD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just"/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8" name="Picture 10" descr="Hummingbird Clipart HD Stock Imag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953988"/>
            <a:ext cx="3743323" cy="32290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7189" y="1200149"/>
            <a:ext cx="11458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CAJAS DE TESOROS: OBJETOS PRECIADOS PARA TI Y PARA TU SER QUERIDO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LA CREACIÓN DE UN ÁLBUM DE FOTOS, UN MURAL O UN COLLAGE.  O UN LIBRO DE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MEMORIAS.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REALIZAR UN DIBUJO, UNA ESCULTURA, UNA PINTURA, COMPONER UNA CANCION, ETC.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BOLSA DEL RECUERDO</a:t>
            </a:r>
            <a:r>
              <a:rPr lang="es-MX" sz="24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SEMBRAR UN ARBOL.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REALIZAR UN VIAJE A SU LUGAR FAVORITO.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REALIZAR UNA CAMINATA POR ALGUN LUGAR ESPECIAL.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ENTERRAR UN OBJETO PERSONAL</a:t>
            </a:r>
            <a:r>
              <a:rPr lang="es-MX" sz="24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SOLTAR GLOBOS CON O SIN MENSAJE.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OFRENDA, ALTARES.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Colibrí Besar Flores Aves - Imagen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400" y="2771775"/>
            <a:ext cx="2826813" cy="38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00064" y="557213"/>
            <a:ext cx="542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C).- ACTIVIDADES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781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ibríes, moscas, abejorros, mariposas y murciélagos: aliados silenciosos  de la agric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85752"/>
            <a:ext cx="11603037" cy="6243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208423" y="970512"/>
            <a:ext cx="4621626" cy="423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es-MX" sz="2800" dirty="0">
                <a:solidFill>
                  <a:schemeClr val="bg1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PARA CADA DOLIENTE SERÁ LA MANERA DE SIMBOLIZAR Y EXPRESAR ALGO CONCRETO, ATENDIENDO A QUÉ PLANO NECESITE SER EXPRESADO (COGNITIVO, EMOCIONAL O ESPIRITUAL).</a:t>
            </a:r>
            <a:endParaRPr lang="es-MX" sz="2800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469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4351" y="467022"/>
            <a:ext cx="5932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 ES EL DUELO</a:t>
            </a:r>
            <a:endParaRPr lang="es-ES" sz="5400" b="1" cap="none" spc="0" dirty="0">
              <a:ln w="95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0563" y="1968386"/>
            <a:ext cx="5210175" cy="34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DUELO ES UN PROCESO DOLOROSO, NATURAL, DINÁMICO Y PERSONAL QUE SE PRESENTA ANTE LA ELABORACIÓN DE UNA PERDIDA SIGNIFICATIVA..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8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Abrazar la pérdida: cómo elaborar el duelo en la dista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884421"/>
            <a:ext cx="5613796" cy="4753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0549" y="562660"/>
            <a:ext cx="11325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666666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LAS </a:t>
            </a:r>
            <a:r>
              <a:rPr lang="es-MX" sz="2800" b="1" dirty="0">
                <a:solidFill>
                  <a:srgbClr val="666666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TRES FASES DE LOS RITUALES TERAPÉUTICOS DE DESPEDIDA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7189" y="1243615"/>
            <a:ext cx="11558585" cy="497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s-MX" sz="3600" b="1" dirty="0" smtClean="0">
                <a:solidFill>
                  <a:srgbClr val="6666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1</a:t>
            </a:r>
            <a:r>
              <a:rPr lang="es-MX" sz="3200" b="1" dirty="0" smtClean="0">
                <a:solidFill>
                  <a:srgbClr val="6666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.- </a:t>
            </a:r>
            <a:r>
              <a:rPr lang="es-MX" sz="2000" b="1" dirty="0" smtClean="0">
                <a:solidFill>
                  <a:srgbClr val="6666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FASE PREPARATORIA DE DESPEDIDA </a:t>
            </a:r>
            <a:endParaRPr lang="es-MX" sz="2000" b="1" dirty="0">
              <a:solidFill>
                <a:srgbClr val="1F4D78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r>
              <a:rPr lang="es-MX" sz="2000" u="sng" dirty="0">
                <a:solidFill>
                  <a:srgbClr val="666666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</a:t>
            </a:r>
            <a:r>
              <a:rPr lang="es-MX" sz="2000" dirty="0">
                <a:solidFill>
                  <a:srgbClr val="666666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 ESTA FASE, EL PACIENTE EXPONE SU PÉRDIDA DE FORMA POCO ESTRUCTURADA. EL TERAPEUTA LE EXPLICA CÓMO LA REALIZACIÓN DE UN </a:t>
            </a:r>
            <a:r>
              <a:rPr lang="es-MX" sz="2000" b="1" dirty="0">
                <a:solidFill>
                  <a:srgbClr val="666666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RITUAL DE DESPEDIDA</a:t>
            </a:r>
            <a:r>
              <a:rPr lang="es-MX" sz="2000" dirty="0">
                <a:solidFill>
                  <a:srgbClr val="666666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PODRÍA AYUDARLE A </a:t>
            </a:r>
            <a:r>
              <a:rPr lang="es-MX" sz="2000" b="1" dirty="0">
                <a:solidFill>
                  <a:srgbClr val="666666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RESOLVER SU </a:t>
            </a:r>
            <a:r>
              <a:rPr lang="es-MX" sz="2000" b="1" dirty="0" smtClean="0">
                <a:solidFill>
                  <a:srgbClr val="666666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DUELO.</a:t>
            </a:r>
          </a:p>
          <a:p>
            <a:pPr algn="just"/>
            <a:endParaRPr lang="es-MX" sz="2000" b="1" dirty="0" smtClean="0">
              <a:solidFill>
                <a:srgbClr val="6666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2.</a:t>
            </a:r>
            <a:r>
              <a:rPr lang="es-MX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- FASE DE REORGANIZACIÓN DE LA DESPEDIDA</a:t>
            </a:r>
          </a:p>
          <a:p>
            <a:pPr algn="just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EL </a:t>
            </a:r>
            <a:r>
              <a:rPr lang="es-MX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TERAPEUTA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 PIDE AL PACIENTE QUE ESCOJA UN OBJETO QUE SIMBOLICE SU RELACIÓN CON EL DIFUNTO. EL PACIENTE DA UNO O VARIOS DE ÉSTOS AL </a:t>
            </a:r>
            <a:r>
              <a:rPr lang="es-MX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TERAPEUTA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 PARA QUE LOS GUARDE. DESPUÉS, SE PIDE QUE SE RELACIONE CON LOS OBJETOS DE FORMA </a:t>
            </a: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DIFERENTE.</a:t>
            </a:r>
          </a:p>
          <a:p>
            <a:pPr algn="just"/>
            <a:endParaRPr lang="es-MX" sz="2000" b="1" dirty="0">
              <a:solidFill>
                <a:srgbClr val="6666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3).- </a:t>
            </a:r>
            <a:r>
              <a:rPr lang="es-MX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FASE DE FINALIZACIÓN DE LA DESPEDIDA</a:t>
            </a:r>
          </a:p>
          <a:p>
            <a:pPr algn="just"/>
            <a:r>
              <a:rPr lang="es-MX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STA FASE ABARCA UNA </a:t>
            </a:r>
            <a:r>
              <a:rPr lang="es-MX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CEREMONIA DE DESPEDIDA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, UN RITO DE PURIFICACIÓN Y UN RITO DE REUNIÓN.</a:t>
            </a:r>
            <a:endParaRPr lang="es-MX" sz="2000" b="1" dirty="0">
              <a:solidFill>
                <a:srgbClr val="6666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3762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LAGROS INES-PERADOS: El colibrí, mensajero de al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0" y="68744"/>
            <a:ext cx="5994398" cy="6244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207578" y="470164"/>
            <a:ext cx="551996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LOS RITUALES DE </a:t>
            </a:r>
            <a:r>
              <a:rPr lang="es-MX" sz="2400" b="1" dirty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DESPEDIDA</a:t>
            </a:r>
            <a:r>
              <a:rPr lang="es-MX" sz="2400" dirty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SON UNA HERRAMIENTA QUE AYUDAN A LAS PERSONAS A ELABORAR SU DUELO, </a:t>
            </a:r>
            <a:endParaRPr lang="es-MX" sz="2400" dirty="0" smtClean="0">
              <a:solidFill>
                <a:srgbClr val="202124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s-MX" sz="2400" dirty="0" smtClean="0">
              <a:solidFill>
                <a:srgbClr val="202124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s-MX" sz="2400" dirty="0" smtClean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DE </a:t>
            </a:r>
            <a:r>
              <a:rPr lang="es-MX" sz="2400" dirty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MANERA QUE FACILITAN LA TRANSICIÓN DESDE EL DOLOR, LA RABIA Y LA NEGACIÓN HACIA UNA EMOCIÓN MUY RESILIENTE Y MUY </a:t>
            </a:r>
            <a:r>
              <a:rPr lang="es-MX" sz="2400" dirty="0" smtClean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NECESARIA:  </a:t>
            </a:r>
            <a:r>
              <a:rPr lang="es-MX" sz="2400" dirty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</a:t>
            </a:r>
            <a:r>
              <a:rPr lang="es-MX" sz="2400" dirty="0" smtClean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TRISTEZA.</a:t>
            </a:r>
          </a:p>
          <a:p>
            <a:pPr algn="ctr"/>
            <a:endParaRPr lang="es-MX" sz="2400" dirty="0" smtClean="0">
              <a:solidFill>
                <a:srgbClr val="202124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s-MX" sz="2400" dirty="0" smtClean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AYUDAN A PROCESAR MEJOR LA PERDIDA DEL SER QUERIDO Y</a:t>
            </a:r>
          </a:p>
          <a:p>
            <a:pPr algn="ctr"/>
            <a:r>
              <a:rPr lang="es-MX" sz="2400" dirty="0" smtClean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A ESTAR EN PAZ CONTIGO MISMO.</a:t>
            </a:r>
          </a:p>
          <a:p>
            <a:pPr algn="ctr"/>
            <a:endParaRPr lang="es-MX" sz="2400" dirty="0" smtClean="0">
              <a:solidFill>
                <a:srgbClr val="202124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66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cribir En Foto corazon blanco y negro | Foto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08429"/>
            <a:ext cx="11509828" cy="62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721428" y="2780855"/>
            <a:ext cx="676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CIELO ESTA AHORA EN MI CORAZON Y EN EL ESTARAS POR SIEMPRE… MAS VIVO, MAS FUERTE, MAS GRANDE</a:t>
            </a:r>
            <a:endParaRPr lang="es-MX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6746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hatsApp Image 2020-02-06 at 11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0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357188" y="1047770"/>
            <a:ext cx="4686300" cy="33140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67" y="1296213"/>
            <a:ext cx="5414963" cy="2817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3800475" y="1781473"/>
            <a:ext cx="3926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</a:rPr>
              <a:t>MUCHAS</a:t>
            </a:r>
          </a:p>
          <a:p>
            <a:pPr algn="ctr"/>
            <a:r>
              <a:rPr lang="es-ES" sz="5400" b="1" dirty="0" smtClean="0">
                <a:ln/>
              </a:rPr>
              <a:t>GRACIAS</a:t>
            </a:r>
            <a:endParaRPr lang="es-ES" sz="5400" b="1" cap="none" spc="0" dirty="0">
              <a:ln/>
              <a:effectLst/>
            </a:endParaRP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4361835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98651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14962" y="414338"/>
            <a:ext cx="6035155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 IMPORTANTE VIVIR EL DUELO, YA QUE LA NEGACIÓN O EL ESTANCAMIENTO PUEDEN TENER EFECTOS CONSIDERABLES EN EL DOLIENTE.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28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CUANDO SE VIVE EL DUELO ACEPTANDO EL PROCESO, PUEDE DECIRSE QUE ES LA FORMA IDEAL DE RECUPERARSE.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28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FUNCIÓN ES PRECISAMENTE RESTITUIR O SANAR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Hay que intentar que cada uno haga su ritual de despedida simbólico en su  propio espacio - COPCantabria - Colegio Oficial de Psicología de Cantab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3" y="224589"/>
            <a:ext cx="4904939" cy="63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0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40505" y="4722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EN NUESTRA CULTURA ES COMÚN HUIR DEL SUFRIMIENTO,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40505" y="1967654"/>
            <a:ext cx="6208295" cy="324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 REALMENTE FUNDAMENTAL QUE UNA PERSONA QUE SE ENCUENTRA EN </a:t>
            </a:r>
            <a:r>
              <a:rPr lang="es-MX" sz="2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PROCESO 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DE DUELO SE DE LA OPORTUNIDAD DE EXPRESARLO, EL LLANTO ES TAN NATURAL COMO EL REÍR Y EL PODER EXTERIORIZARLO ADEMÁS CON LAS DEMÁS PERSONAS PERMITE QUE EL PESO DEL DOLOR SE DIVIDA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LA PÉRDIDA DE UN SER QUERIDO Y EL DUELO. - OkPs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6" y="240966"/>
            <a:ext cx="3079249" cy="630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uelo en tiempos de pande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240966"/>
            <a:ext cx="2545848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4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57863" y="846088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es-MX" sz="2600" i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“LAS CEREMONIAS FUNERARIAS NOS AYUDAN A ACEPTAR LA REALIDAD DE LA MUERTE Y A TESTIMONIAR LA VIDA DEL DIFUNTO, FOMENTAN LA EXPRESIÓN DEL DOLOR DE MANERA COHERENTE CON LOS VALORES CULTURALES, DAN APOYO MORAL A LOS AFECTADOS, PERMITEN AFIRMAR LAS PROPIAS CREENCIAS SOBRE LA VIDA Y LA MUERTE Y APORTAN CONTINUIDAD Y ESPERANZA A LA VIDA”</a:t>
            </a:r>
            <a:r>
              <a:rPr lang="es-MX" sz="2600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</a:t>
            </a:r>
            <a:endParaRPr lang="es-MX" sz="26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Proper Etiquette for Attending the Funeral of an 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8" y="260300"/>
            <a:ext cx="3000659" cy="62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ejos para entregar condolencias durante la cuarentena - La Terc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260300"/>
            <a:ext cx="2286001" cy="62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6883" y="421429"/>
            <a:ext cx="654517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EXISTEN CIRCUNSTANCIAS QUE IMPIDEN A LOS DOLIENTES CELEBRAR UN RITUAL DE DESPEDIDA COMO UN FUNERAL O UN ENTIERRO</a:t>
            </a:r>
            <a:r>
              <a:rPr lang="es-MX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: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</a:p>
          <a:p>
            <a:pPr algn="just"/>
            <a:endParaRPr lang="es-MX" sz="2400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endParaRPr lang="es-MX" sz="2400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EL DOLIENTE SE ENCUENTRA EN UN PAIS DIFERENTE AL DEL DIFUNTO.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CUANDO FALLECE UN BEBE INTRA-ÚTERO O DURANTE EL PARTO,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 DUELO DESAUTORIZADO,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PANDEMIA (COVID </a:t>
            </a:r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19)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CUANDO EXISTE LA NECESIDAD DE REALIZAR UN RITUAL ESPECIAL.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 descr="Despedidas y ceremonias de homenaje para dar el adiós definitivo – El  Funerario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84" y="276063"/>
            <a:ext cx="4153574" cy="610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52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onavirus: el drama de los entierros sin familia en Italia en medio de la  pandemia del covid-19 - BBC News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228600"/>
            <a:ext cx="3529012" cy="6354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71462" y="228600"/>
            <a:ext cx="8143875" cy="650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700"/>
              </a:lnSpc>
              <a:spcBef>
                <a:spcPts val="200"/>
              </a:spcBef>
              <a:spcAft>
                <a:spcPts val="1350"/>
              </a:spcAft>
            </a:pPr>
            <a:r>
              <a:rPr lang="es-MX" sz="2400" b="1" i="1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 DUELO SIN ABRAZOS Y SIN PODER LLORAR </a:t>
            </a:r>
            <a:r>
              <a:rPr lang="es-MX" sz="2400" b="1" i="1" dirty="0" smtClean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JUNTOS EN LA PANDEMIA</a:t>
            </a:r>
            <a:endParaRPr lang="es-MX" sz="2400" b="1" i="1" dirty="0">
              <a:solidFill>
                <a:srgbClr val="2E74B5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 fontAlgn="base">
              <a:spcAft>
                <a:spcPts val="2250"/>
              </a:spcAft>
            </a:pPr>
            <a:r>
              <a:rPr lang="es-MX" sz="2400" dirty="0" smtClean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LAS </a:t>
            </a:r>
            <a:r>
              <a:rPr lang="es-MX" sz="2400" dirty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CIRCUNSTANCIAS QUE DIFICULTAN EL </a:t>
            </a:r>
            <a:r>
              <a:rPr lang="es-MX" sz="2400" dirty="0" smtClean="0">
                <a:solidFill>
                  <a:srgbClr val="30303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DUELO  EN LA PANDEMIA:</a:t>
            </a:r>
            <a:endParaRPr lang="es-MX" sz="2400" dirty="0" smtClean="0">
              <a:solidFill>
                <a:srgbClr val="303030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 fontAlgn="base">
              <a:spcAft>
                <a:spcPts val="225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NO PODER ACOMPAÑAR AL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SER QUERIDO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NI DURANTE SU ESTANCIA EN EL HOSPITAL NI EN EL PERIODO QUE TRANSCURRE DESDE SU FALLECIMIENTO HASTA SU ENTIERRO O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CREMACIÓN.</a:t>
            </a:r>
          </a:p>
          <a:p>
            <a:pPr marL="342900" indent="-342900" algn="just" fontAlgn="base">
              <a:spcAft>
                <a:spcPts val="225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EL SENTIMIENTO DE CULPABILIDAD, </a:t>
            </a:r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 fontAlgn="base">
              <a:spcAft>
                <a:spcPts val="2250"/>
              </a:spcAft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AUSENCIA DURANTE TODO EL PROCESO DE FAMILIARES Y AMIGOS.</a:t>
            </a:r>
          </a:p>
          <a:p>
            <a:pPr marL="342900" indent="-342900" algn="just" fontAlgn="base">
              <a:spcAft>
                <a:spcPts val="2250"/>
              </a:spcAft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SENSACION DE INCREDULIDAD ANTE LA MUERTE.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 fontAlgn="base">
              <a:spcAft>
                <a:spcPts val="2250"/>
              </a:spcAft>
            </a:pPr>
            <a:endParaRPr lang="es-MX" sz="24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657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2716" y="256219"/>
            <a:ext cx="885849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IMPORTANCIA DE DESPEDIRSE</a:t>
            </a:r>
            <a:endParaRPr lang="es-ES" sz="4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2716" y="1548659"/>
            <a:ext cx="11678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rgbClr val="30303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LOS RITUALES DE DESPEDIDA, COMO LOS FUNERALES, DAN LA OPORTUNIDAD AL DOLIENTE DE HACER MÁS REAL LA PÉRDIDA.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2716" y="2782850"/>
            <a:ext cx="885849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 ES UN RITUAL</a:t>
            </a:r>
            <a:endParaRPr lang="es-ES" sz="4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2716" y="3955485"/>
            <a:ext cx="11550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 UNA ACCION SIMBOLICA PARA TRABAJAR CIERRES Y DESPEDIDAS,  ES  LA REPRESENTACION GRAFICA Y MENTAL DE PASAR DE UN ESTADO A OTRO: DE LA VIDA A LA MUERTE, DEL DESORDEN AL ORDEN PARA RESIGNIFICAR LA PERDIDA Y REFRENDAR LA UNIDAD.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4" descr="HUSI sensible al duelo materno - H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67" y="1859586"/>
            <a:ext cx="3188001" cy="20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USI sensible al duelo materno - H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12" y="5021959"/>
            <a:ext cx="2828925" cy="14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USI sensible al duelo materno - HU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210" y="114971"/>
            <a:ext cx="2366956" cy="13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7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❤️ Cómo superar un duelo sin despedida ▷ Alcea Psicolog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6" y="208370"/>
            <a:ext cx="2790826" cy="6342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ndación Elisabeth Kübler-Ross Chile - Beiträg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208370"/>
            <a:ext cx="2976564" cy="63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50380" y="854860"/>
            <a:ext cx="5719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6666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LOS RITUALES DE DESPEDIDA NOS PERMITEN VER CON NUESTROS PROPIOS OJOS LO QUE NOS RESISTIMOS A CREER EN NUESTRA </a:t>
            </a:r>
            <a:r>
              <a:rPr lang="es-MX" sz="2400" dirty="0" smtClean="0">
                <a:solidFill>
                  <a:srgbClr val="6666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CABEZA.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36106" y="3243174"/>
            <a:ext cx="5667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6666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EL PROCESO DE TOMA DE </a:t>
            </a:r>
            <a:r>
              <a:rPr lang="es-MX" sz="2400" dirty="0" smtClean="0">
                <a:solidFill>
                  <a:srgbClr val="6666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CONCIENCIA DE LA PERDIDA </a:t>
            </a:r>
            <a:r>
              <a:rPr lang="es-MX" sz="2400" dirty="0">
                <a:solidFill>
                  <a:srgbClr val="6666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 SE PRODUCE HASTA MUCHO DESPUÉS DEL FALLECIMIENTO, SIENDO CRUCIAL EL RITUAL SIMBÓLICO COMO INICIO DEL </a:t>
            </a:r>
            <a:r>
              <a:rPr lang="es-MX" sz="2400" dirty="0" smtClean="0">
                <a:solidFill>
                  <a:srgbClr val="6666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DUELO.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7802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559</TotalTime>
  <Words>946</Words>
  <Application>Microsoft Office PowerPoint</Application>
  <PresentationFormat>Panorámica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Aharoni</vt:lpstr>
      <vt:lpstr>Arial</vt:lpstr>
      <vt:lpstr>Calibri</vt:lpstr>
      <vt:lpstr>Century Gothic</vt:lpstr>
      <vt:lpstr>Garamond</vt:lpstr>
      <vt:lpstr>Times New Roman</vt:lpstr>
      <vt:lpstr>Wingdings</vt:lpstr>
      <vt:lpstr>Savon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50</cp:revision>
  <dcterms:created xsi:type="dcterms:W3CDTF">2021-09-27T01:24:11Z</dcterms:created>
  <dcterms:modified xsi:type="dcterms:W3CDTF">2021-10-01T05:26:06Z</dcterms:modified>
</cp:coreProperties>
</file>