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7" r:id="rId6"/>
    <p:sldId id="264" r:id="rId7"/>
    <p:sldId id="266" r:id="rId8"/>
    <p:sldId id="261" r:id="rId9"/>
    <p:sldId id="269" r:id="rId10"/>
    <p:sldId id="262" r:id="rId11"/>
    <p:sldId id="263" r:id="rId12"/>
    <p:sldId id="265" r:id="rId13"/>
    <p:sldId id="272" r:id="rId14"/>
    <p:sldId id="275" r:id="rId15"/>
    <p:sldId id="276" r:id="rId16"/>
    <p:sldId id="277" r:id="rId17"/>
    <p:sldId id="270" r:id="rId18"/>
    <p:sldId id="271" r:id="rId19"/>
    <p:sldId id="278" r:id="rId20"/>
    <p:sldId id="279" r:id="rId21"/>
    <p:sldId id="280" r:id="rId22"/>
    <p:sldId id="281" r:id="rId23"/>
    <p:sldId id="282" r:id="rId24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94660"/>
  </p:normalViewPr>
  <p:slideViewPr>
    <p:cSldViewPr snapToGrid="0">
      <p:cViewPr>
        <p:scale>
          <a:sx n="66" d="100"/>
          <a:sy n="66" d="100"/>
        </p:scale>
        <p:origin x="68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02904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28593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7890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4642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38557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92563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63717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7739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1042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s-MX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131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8441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6EB593B-ABF8-4EBD-B496-A85A8AFE66E3}" type="datetimeFigureOut">
              <a:rPr lang="es-MX" smtClean="0"/>
              <a:t>30/09/2021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9480AC8-6F96-4A3B-977A-67ABB0106B80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04975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011056" y="1753849"/>
            <a:ext cx="602604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s-ES" sz="5400" dirty="0" smtClean="0">
                <a:ln w="0"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COMO DESPEDIRME EN EL DUELO</a:t>
            </a:r>
            <a:endParaRPr lang="es-ES" sz="5400" dirty="0">
              <a:ln w="0"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Picture 4" descr="HUSI sensible al duelo materno - HU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849" y="0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ómo cambiaron los funerales por el coronavirus en América Lat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47" y="488554"/>
            <a:ext cx="6324755" cy="59572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946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941427" y="384556"/>
            <a:ext cx="7699545" cy="92333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CUAL ES LA FINALIDAD</a:t>
            </a:r>
            <a:endParaRPr lang="es-ES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465889" y="1989220"/>
            <a:ext cx="67938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REALIDAD DE LA PERDIDA.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FUNCION SOCIAL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PROCESO DE ACEPTACION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DESPEDIRSE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endParaRPr lang="es-MX" sz="28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AVANCE EN EL PROCESO DEL DUELO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4098" name="Picture 2" descr="Ritos de despedida: mas allá de los ritos funerarios - La Mente es  Maravill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385" y="1307886"/>
            <a:ext cx="4762500" cy="515708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95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2716" y="3028951"/>
            <a:ext cx="11430000" cy="3386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DESPEDIDA NO ES UN ACTO QUE IMPLIQUE OLVIDO, </a:t>
            </a:r>
            <a:endParaRPr lang="es-MX" sz="2400" b="1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NO DEBE </a:t>
            </a:r>
            <a:r>
              <a:rPr lang="es-MX" sz="2400" b="1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SER IMPUESTO NI POR UNO MISMO O POR LOS DEMÁS.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</a:t>
            </a:r>
            <a:endParaRPr lang="es-MX" sz="24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IMPLICA 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UN ACTO DE PROFUNDA ACEPTACION DE LO QUE HA OCURRIDO. </a:t>
            </a:r>
            <a:endParaRPr lang="es-MX" sz="24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CONSTITUYE 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UN SÍMBOLO QUE RECOGE EL HECHO DE SER CONSCIENTE DE LA MUERTE DEL 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SER QUERIDO .</a:t>
            </a:r>
          </a:p>
          <a:p>
            <a:pPr marL="342900" indent="-342900" algn="just">
              <a:lnSpc>
                <a:spcPct val="107000"/>
              </a:lnSpc>
              <a:spcAft>
                <a:spcPts val="180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SER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 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ACEPTADO A NIVEL 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RACIONAL Y 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TAMBIÉN A NIVEL EMOCIONAL</a:t>
            </a:r>
            <a:r>
              <a:rPr lang="es-MX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uelo y dolor diciendo adiós con la mano el concepto de una persona joven  dejar ir a un anciano superiores, que se encuentra en las últimas etapas de  la vida en e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16" y="241612"/>
            <a:ext cx="5245767" cy="258731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Rituales para superar el duelo: en ausencia de A. - Cor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482" y="276984"/>
            <a:ext cx="6368717" cy="21947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4207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072063" y="200024"/>
            <a:ext cx="6586537" cy="6372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ELABORAR UNA DESPEDIDA SIMBÓLICA NO TIENE UN GUIÓN O UNAS PAUTAS PREFIJADAS, </a:t>
            </a:r>
            <a:endParaRPr lang="es-MX" sz="2400" dirty="0" smtClean="0">
              <a:solidFill>
                <a:schemeClr val="tx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endParaRPr lang="es-MX" sz="2400" dirty="0" smtClean="0">
              <a:solidFill>
                <a:schemeClr val="tx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ES 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CONVENIENTE ELEGIRLO Y PLANIFICARLO DESDE EL CORAZÓN.</a:t>
            </a:r>
            <a:r>
              <a:rPr lang="es-MX" sz="2400" b="1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</a:t>
            </a:r>
            <a:endParaRPr lang="es-MX" sz="2400" b="1" dirty="0" smtClean="0">
              <a:solidFill>
                <a:schemeClr val="tx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endParaRPr lang="es-MX" sz="2400" b="1" dirty="0" smtClean="0">
              <a:solidFill>
                <a:schemeClr val="tx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SI 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ES ENTRE TODA LA FAMILIA, QUE SEA CONSENSUADO</a:t>
            </a:r>
            <a:r>
              <a:rPr lang="es-MX" sz="2400" dirty="0" smtClean="0">
                <a:solidFill>
                  <a:schemeClr val="tx1"/>
                </a:solidFill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pPr algn="just"/>
            <a:endParaRPr lang="es-MX" sz="2400" dirty="0" smtClean="0">
              <a:solidFill>
                <a:schemeClr val="tx1"/>
              </a:solidFill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PUEDE REALIZARSE CERCANO AL FALLECIMIENTO O MESES DESPUES.</a:t>
            </a:r>
          </a:p>
          <a:p>
            <a:pPr algn="just"/>
            <a:endParaRPr lang="es-MX" sz="24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 smtClean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400" dirty="0">
              <a:solidFill>
                <a:schemeClr val="tx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Picture 2" descr="Avadavat: Colibríes, Mariposas y Libélul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0024"/>
            <a:ext cx="4857750" cy="637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081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jorgegomezcalle Instagram profile with posts and stories - Picuki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328612"/>
            <a:ext cx="4243387" cy="61864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8" name="Rectángulo 7"/>
          <p:cNvSpPr/>
          <p:nvPr/>
        </p:nvSpPr>
        <p:spPr>
          <a:xfrm>
            <a:off x="4772025" y="476935"/>
            <a:ext cx="71008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IDEAS QUE PUEDEN AYUDARTE A HONRAR A TU SER QUERIDO Y A DESPEDIRTE DE ÉL</a:t>
            </a:r>
            <a:endParaRPr lang="es-MX" sz="2800" dirty="0">
              <a:solidFill>
                <a:schemeClr val="accent1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772025" y="2204830"/>
            <a:ext cx="710088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A).-  ESCRIBIR UNA CARTA: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EXPRESAR </a:t>
            </a: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ABIERTAMENTE LO QUE SIENTE, LO QUE QUEDO PENDIENTE DE DECIR.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DEBE DE TERMINAR CON UNA FRASE DE DESPEDIDA.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LA CARTA DEBE DE SER LEIDA POR EL DOLIENTE EN TERAPIA INDIVIDUAL O DE GRUPO.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AYUDA A PONER PALABRAS A LA REALIDAD Y A ENCONTRARLE UN LUGAR AL FALLECIDO.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PUEDE PONER LUZ AL PROCESO DE DUELO.</a:t>
            </a:r>
          </a:p>
        </p:txBody>
      </p:sp>
    </p:spTree>
    <p:extLst>
      <p:ext uri="{BB962C8B-B14F-4D97-AF65-F5344CB8AC3E}">
        <p14:creationId xmlns:p14="http://schemas.microsoft.com/office/powerpoint/2010/main" val="2127360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1461" y="200025"/>
            <a:ext cx="6657977" cy="634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HOY DECIDO LIBERARME DEL DOLOR... HOY ME COMPROMETO A SOLTAR MIS ANGUSTIAS, MIS REPROCHES Y MI SUFRIMIENTO.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866775" algn="l"/>
              </a:tabLst>
            </a:pPr>
            <a:r>
              <a:rPr lang="es-MX" sz="2000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HOY DEJO IR MI ALMA: ESA PARTE DE MÍ QUE MANTUVE ESTE TIEMPO DE DOLOR, QUE NO ME PERMITE SER FELIZ... CON LA TRANQUILIDAD Y LA CONCIENCIA DE HABER ENTREGADO LO MEJOR DE MÍ A TU HERMOSO SER. TE LIBERO A TI TAMBIÉN ASÍ, TE DEVUELVO TU LUGAR DE AMOR Y DE LUZ, QUITANDO ASÍ DE MI MENTE, ESA ASOCIACIÓN CASI IMPERCEPTIBLE DE RECORDARTE CON DOLOR.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 smtClean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LIBERO </a:t>
            </a: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ASÍ A MIS PENSAMIENTOS NEGATIVOS, QUE ME LLEVAN A LUGARES QUE NO QUIERO VOLVER... A SITUACIONES QUE YA NO SON, NI ESTÁN.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LIBERO A MIS AFECTOS DE RECORDAR MOMENTOS DE DOLOR A TRAVÉS DE ELLOS, RESPETANDO Y CONCIENTIZANDO QUE SU DOLOR FUE TAN REAL COMO EL MÍO</a:t>
            </a:r>
            <a:r>
              <a:rPr lang="es-MX" sz="2000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OLIBRÍES Y MARIPOSAS - Play Jigsaw Puzzle gratis en Puzzle Fact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9438" y="200025"/>
            <a:ext cx="5014911" cy="6472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479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347661" y="281634"/>
            <a:ext cx="6353175" cy="634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ELIJO EL LUGAR MÁS PURO DE MI ALMA, PARA QUE SIEMPRE ESTÉS CONMIGO COMO SIEMPRE ESTUVISTE, ESTÁS Y ESTARÁS.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AGRADEZCO A LA VIDA CADA SEGUNDO VIVIDO, SABIENDO QUE DE PODER, VOLVERÍA A RECORRER EL MISMO CAMINO VIVIDO, POR PODER ESTAR CONTIGO.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TE LIBERO Y ME LIBERO, COMO SI FUERAS UN HERMOSO PÁJARO QUE EMPRENDE SU VUELO A SU NUEVA MORADA; SABIENDO QUE UN DÍA TAMBIÉN SERÁ LA MÍA Y QUE ESE DÍA, VOLVEREMOS A ESTAR UNIDOS.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 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PERMITO QUE EL LLANTO, LAS LÁGRIMAS, LIMPIEN EL ALMA DE TODO DOLOR QUE HAYA QUEDADO, DEJANDO ASÍ LUGAR NUEVAMENTE PARA AMAR.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PERMITO QUE EL VIENTO, LA BRISA QUE TOCA MIS MEJILLAS, SEAN LAS CARICIAS DE TUS MANOS, QUE ME AYUDEN A QUITAR ESE DOLOR</a:t>
            </a:r>
            <a:r>
              <a:rPr lang="es-MX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ojas Tropicales Con Pájaros, Mariposas. Fondo De Diseño Floral Con Colibri.  Ilustraciones Vectoriales, Clip Art Vectorizado Libre De Derechos. Image  36911623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0836" y="281634"/>
            <a:ext cx="5300664" cy="634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8415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33425" y="1067036"/>
            <a:ext cx="6096000" cy="43735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PERMITO QUE LA FUERZA DEL MAR ENTRE EN MÍ CON SU PERFUME SALADO, QUE LAS OLAS ROMPIENDO EN LAS ROCAS ME RECUERDEN QUE HASTA LA MÁS DURA Y GRANDE DE ELLAS, TERMINA SIENDO ARENA</a:t>
            </a:r>
            <a:r>
              <a:rPr lang="es-MX" sz="2000" b="1" dirty="0" smtClean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ME PERMITO ASÍ SER FELIZ, AMAR, REÍR Y AGRADECER A DIOS LO VIVIDO</a:t>
            </a:r>
            <a:r>
              <a:rPr lang="es-MX" sz="2000" b="1" dirty="0" smtClean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EXPANDE ASÍ TUS ALAS, LIBRE EN EL CIELO.</a:t>
            </a:r>
            <a:endParaRPr lang="es-MX" sz="20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000" b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DISFRUTA DE LA VISTA, DEL AIRE QUE TE LLEVA... VUELA LIBRE MI AMOR, SABIENDO QUE SIEMPRE ESTARÁS CON NOSOTROS</a:t>
            </a:r>
            <a:r>
              <a:rPr lang="es-MX" b="1" dirty="0">
                <a:solidFill>
                  <a:srgbClr val="30303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ojas tropicales con aves, mariposas. Fondo con diseño floral con colibri  Imagen Vector de stock - Ala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221" y="525668"/>
            <a:ext cx="4782259" cy="59465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8853484" y="2884456"/>
            <a:ext cx="1347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smtClean="0">
                <a:latin typeface="Aharoni" panose="02010803020104030203" pitchFamily="2" charset="-79"/>
                <a:cs typeface="Aharoni" panose="02010803020104030203" pitchFamily="2" charset="-79"/>
              </a:rPr>
              <a:t>TE AMO</a:t>
            </a:r>
            <a:endParaRPr lang="es-MX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247133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6261" y="476935"/>
            <a:ext cx="112966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IDEAS QUE PUEDEN AYUDARTE A HONRAR A TU SER QUERIDO Y A DESPEDIRTE DE ÉL</a:t>
            </a:r>
            <a:endParaRPr lang="es-MX" sz="2800" dirty="0">
              <a:solidFill>
                <a:schemeClr val="accent1">
                  <a:lumMod val="5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452437" y="1908095"/>
            <a:ext cx="1154429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B).- REUNIRTE CON LAS PERSONAS MAS CERCANAS: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HABLAR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 LAS CIRCUSTANCIAS DE LA MUERTE.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EXPRESAR LO QUE SIGNIFICO PARA CADA UNO.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RECORDAR ANECDOTAS AGRADABLES.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ESCUCHAR SU MUSICA FAVORITA.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DEGUSTAR SUS PLATILLOS FAVORITOS.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ENCENDER UNA VELA Y HACER UNA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ORACION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 GRATITUD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</a:p>
          <a:p>
            <a:pPr algn="just"/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8" name="Picture 10" descr="Hummingbird Clipart HD Stock Images | Shutterstoc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588" y="953988"/>
            <a:ext cx="3743323" cy="322903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86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57189" y="1200149"/>
            <a:ext cx="1145857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CAJAS DE TESOROS: OBJETOS PRECIADOS PARA TI Y PARA TU SER QUERIDO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.</a:t>
            </a: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LA CREACIÓN DE UN ÁLBUM DE FOTOS, UN MURAL O UN COLLAGE.  O UN LIBRO DE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MEMORIAS.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REALIZAR UN DIBUJO, UNA ESCULTURA, UNA PINTURA, COMPONER UNA CANCION, ETC.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BOLSA DEL RECUERDO</a:t>
            </a:r>
            <a:r>
              <a:rPr lang="es-MX" sz="2400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SEMBRAR UN ARBOL.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REALIZAR UN VIAJE A SU LUGAR FAVORITO.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REALIZAR UNA CAMINATA POR ALGUN LUGAR ESPECIAL.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ENTERRAR UN OBJETO PERSONAL</a:t>
            </a:r>
            <a:r>
              <a:rPr lang="es-MX" sz="2400" dirty="0" smtClean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SOLTAR GLOBOS CON O SIN MENSAJE.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OFRENDA, ALTARES.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2" name="Picture 4" descr="Colibrí Besar Flores Aves - Imagen gratis en Pixab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0400" y="2771775"/>
            <a:ext cx="2826813" cy="385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500064" y="557213"/>
            <a:ext cx="5429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C).- ACTIVIDADES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07818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libríes, moscas, abejorros, mariposas y murciélagos: aliados silenciosos  de la agricultu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2" y="285752"/>
            <a:ext cx="11603037" cy="62436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7208423" y="970512"/>
            <a:ext cx="4621626" cy="423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1800"/>
              </a:spcAft>
            </a:pPr>
            <a:r>
              <a:rPr lang="es-MX" sz="2800" dirty="0">
                <a:solidFill>
                  <a:schemeClr val="bg1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PARA CADA DOLIENTE SERÁ LA MANERA DE SIMBOLIZAR Y EXPRESAR ALGO CONCRETO, ATENDIENDO A QUÉ PLANO NECESITE SER EXPRESADO (COGNITIVO, EMOCIONAL O ESPIRITUAL).</a:t>
            </a:r>
            <a:endParaRPr lang="es-MX" sz="2800" dirty="0">
              <a:solidFill>
                <a:schemeClr val="bg1"/>
              </a:solidFill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64691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14351" y="467022"/>
            <a:ext cx="593294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9525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QUE ES EL DUELO</a:t>
            </a:r>
            <a:endParaRPr lang="es-ES" sz="5400" b="1" cap="none" spc="0" dirty="0">
              <a:ln w="9525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690563" y="1968386"/>
            <a:ext cx="5210175" cy="3414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DUELO ES UN PROCESO DOLOROSO, NATURAL, DINÁMICO Y PERSONAL QUE SE PRESENTA ANTE LA ELABORACIÓN DE UNA PERDIDA SIGNIFICATIVA.. 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sz="2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pic>
        <p:nvPicPr>
          <p:cNvPr id="2050" name="Picture 2" descr="Abrazar la pérdida: cómo elaborar el duelo en la dista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9" y="884421"/>
            <a:ext cx="5613796" cy="47532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22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90549" y="562660"/>
            <a:ext cx="113252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b="1" dirty="0" smtClean="0">
                <a:solidFill>
                  <a:srgbClr val="666666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LAS </a:t>
            </a:r>
            <a:r>
              <a:rPr lang="es-MX" sz="2800" b="1" dirty="0">
                <a:solidFill>
                  <a:srgbClr val="666666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TRES FASES DE LOS RITUALES TERAPÉUTICOS DE DESPEDIDA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57189" y="1243615"/>
            <a:ext cx="11558585" cy="4973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Bef>
                <a:spcPts val="1500"/>
              </a:spcBef>
              <a:spcAft>
                <a:spcPts val="750"/>
              </a:spcAft>
            </a:pPr>
            <a:r>
              <a:rPr lang="es-MX" sz="3600" b="1" dirty="0" smtClean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1</a:t>
            </a:r>
            <a:r>
              <a:rPr lang="es-MX" sz="3200" b="1" dirty="0" smtClean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.- </a:t>
            </a:r>
            <a:r>
              <a:rPr lang="es-MX" sz="2000" b="1" dirty="0" smtClean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FASE PREPARATORIA DE DESPEDIDA </a:t>
            </a:r>
            <a:endParaRPr lang="es-MX" sz="2000" b="1" dirty="0">
              <a:solidFill>
                <a:srgbClr val="1F4D78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r>
              <a:rPr lang="es-MX" sz="2000" u="sng" dirty="0">
                <a:solidFill>
                  <a:srgbClr val="666666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</a:t>
            </a:r>
            <a:r>
              <a:rPr lang="es-MX" sz="2000" dirty="0">
                <a:solidFill>
                  <a:srgbClr val="666666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N ESTA FASE, EL PACIENTE EXPONE SU PÉRDIDA DE FORMA POCO ESTRUCTURADA. EL TERAPEUTA LE EXPLICA CÓMO LA REALIZACIÓN DE UN </a:t>
            </a:r>
            <a:r>
              <a:rPr lang="es-MX" sz="2000" b="1" dirty="0">
                <a:solidFill>
                  <a:srgbClr val="666666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RITUAL DE DESPEDIDA</a:t>
            </a:r>
            <a:r>
              <a:rPr lang="es-MX" sz="2000" dirty="0">
                <a:solidFill>
                  <a:srgbClr val="666666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PODRÍA AYUDARLE A </a:t>
            </a:r>
            <a:r>
              <a:rPr lang="es-MX" sz="2000" b="1" dirty="0">
                <a:solidFill>
                  <a:srgbClr val="666666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RESOLVER SU </a:t>
            </a:r>
            <a:r>
              <a:rPr lang="es-MX" sz="2000" b="1" dirty="0" smtClean="0">
                <a:solidFill>
                  <a:srgbClr val="666666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DUELO.</a:t>
            </a:r>
          </a:p>
          <a:p>
            <a:pPr algn="just"/>
            <a:endParaRPr lang="es-MX" sz="2000" b="1" dirty="0" smtClean="0">
              <a:solidFill>
                <a:srgbClr val="6666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2.</a:t>
            </a:r>
            <a:r>
              <a:rPr lang="es-MX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- FASE DE REORGANIZACIÓN DE LA DESPEDIDA</a:t>
            </a:r>
          </a:p>
          <a:p>
            <a:pPr algn="just"/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EL </a:t>
            </a:r>
            <a:r>
              <a:rPr lang="es-MX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TERAPEUTA</a:t>
            </a:r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 PIDE AL PACIENTE QUE ESCOJA UN OBJETO QUE SIMBOLICE SU RELACIÓN CON EL DIFUNTO. EL PACIENTE DA UNO O VARIOS DE ÉSTOS AL </a:t>
            </a:r>
            <a:r>
              <a:rPr lang="es-MX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TERAPEUTA</a:t>
            </a:r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 PARA QUE LOS GUARDE. DESPUÉS, SE PIDE QUE SE RELACIONE CON LOS OBJETOS DE FORMA </a:t>
            </a: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DIFERENTE.</a:t>
            </a:r>
          </a:p>
          <a:p>
            <a:pPr algn="just"/>
            <a:endParaRPr lang="es-MX" sz="2000" b="1" dirty="0">
              <a:solidFill>
                <a:srgbClr val="6666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3600" b="1" dirty="0">
                <a:latin typeface="Aharoni" panose="02010803020104030203" pitchFamily="2" charset="-79"/>
                <a:cs typeface="Aharoni" panose="02010803020104030203" pitchFamily="2" charset="-79"/>
              </a:rPr>
              <a:t>3).- </a:t>
            </a:r>
            <a:r>
              <a:rPr lang="es-MX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FASE DE FINALIZACIÓN DE LA DESPEDIDA</a:t>
            </a:r>
          </a:p>
          <a:p>
            <a:pPr algn="just"/>
            <a:r>
              <a:rPr lang="es-MX" sz="2000" u="sng" dirty="0">
                <a:latin typeface="Aharoni" panose="02010803020104030203" pitchFamily="2" charset="-79"/>
                <a:cs typeface="Aharoni" panose="02010803020104030203" pitchFamily="2" charset="-79"/>
              </a:rPr>
              <a:t>E</a:t>
            </a:r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STA FASE ABARCA UNA </a:t>
            </a:r>
            <a:r>
              <a:rPr lang="es-MX" sz="2000" b="1" dirty="0">
                <a:latin typeface="Aharoni" panose="02010803020104030203" pitchFamily="2" charset="-79"/>
                <a:cs typeface="Aharoni" panose="02010803020104030203" pitchFamily="2" charset="-79"/>
              </a:rPr>
              <a:t>CEREMONIA DE DESPEDIDA</a:t>
            </a:r>
            <a:r>
              <a:rPr lang="es-MX" sz="2000" dirty="0">
                <a:latin typeface="Aharoni" panose="02010803020104030203" pitchFamily="2" charset="-79"/>
                <a:cs typeface="Aharoni" panose="02010803020104030203" pitchFamily="2" charset="-79"/>
              </a:rPr>
              <a:t>, UN RITO DE PURIFICACIÓN Y UN RITO DE REUNIÓN.</a:t>
            </a:r>
            <a:endParaRPr lang="es-MX" sz="2000" b="1" dirty="0">
              <a:solidFill>
                <a:srgbClr val="666666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637625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MILAGROS INES-PERADOS: El colibrí, mensajero de alm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80" y="68744"/>
            <a:ext cx="5994398" cy="624497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6207578" y="470164"/>
            <a:ext cx="5519965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dirty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LOS RITUALES DE </a:t>
            </a:r>
            <a:r>
              <a:rPr lang="es-MX" sz="2400" b="1" dirty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DESPEDIDA</a:t>
            </a:r>
            <a:r>
              <a:rPr lang="es-MX" sz="2400" dirty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 SON UNA HERRAMIENTA QUE AYUDAN A LAS PERSONAS A ELABORAR SU DUELO, </a:t>
            </a:r>
            <a:endParaRPr lang="es-MX" sz="2400" dirty="0" smtClean="0">
              <a:solidFill>
                <a:srgbClr val="202124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endParaRPr lang="es-MX" sz="2400" dirty="0" smtClean="0">
              <a:solidFill>
                <a:srgbClr val="202124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s-MX" sz="2400" dirty="0" smtClean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DE </a:t>
            </a:r>
            <a:r>
              <a:rPr lang="es-MX" sz="2400" dirty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MANERA QUE FACILITAN LA TRANSICIÓN DESDE EL DOLOR, LA RABIA Y LA NEGACIÓN HACIA UNA EMOCIÓN MUY RESILIENTE Y MUY </a:t>
            </a:r>
            <a:r>
              <a:rPr lang="es-MX" sz="2400" dirty="0" smtClean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NECESARIA:  </a:t>
            </a:r>
            <a:r>
              <a:rPr lang="es-MX" sz="2400" dirty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</a:t>
            </a:r>
            <a:r>
              <a:rPr lang="es-MX" sz="2400" dirty="0" smtClean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TRISTEZA.</a:t>
            </a:r>
          </a:p>
          <a:p>
            <a:pPr algn="ctr"/>
            <a:endParaRPr lang="es-MX" sz="2400" dirty="0" smtClean="0">
              <a:solidFill>
                <a:srgbClr val="202124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r>
              <a:rPr lang="es-MX" sz="2400" dirty="0" smtClean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AYUDAN A PROCESAR MEJOR LA PERDIDA DEL SER QUERIDO Y</a:t>
            </a:r>
          </a:p>
          <a:p>
            <a:pPr algn="ctr"/>
            <a:r>
              <a:rPr lang="es-MX" sz="2400" dirty="0" smtClean="0">
                <a:solidFill>
                  <a:srgbClr val="202124"/>
                </a:solidFill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 A ESTAR EN PAZ CONTIGO MISMO.</a:t>
            </a:r>
          </a:p>
          <a:p>
            <a:pPr algn="ctr"/>
            <a:endParaRPr lang="es-MX" sz="2400" dirty="0" smtClean="0">
              <a:solidFill>
                <a:srgbClr val="202124"/>
              </a:solidFill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ctr"/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8666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scribir En Foto corazon blanco y negro | Foto Marc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43" y="308429"/>
            <a:ext cx="11509828" cy="623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2721428" y="2780855"/>
            <a:ext cx="6763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 CIELO ESTA AHORA EN MI CORAZON Y EN EL ESTARAS POR SIEMPRE… MAS VIVO, MAS FUERTE, MAS GRANDE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567461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WhatsApp Image 2020-02-06 at 11">
            <a:extLst>
              <a:ext uri="{FF2B5EF4-FFF2-40B4-BE49-F238E27FC236}">
                <a16:creationId xmlns:lc="http://schemas.openxmlformats.org/drawingml/2006/lockedCanvas" xmlns:o="urn:schemas-microsoft-com:office:office" xmlns:v="urn:schemas-microsoft-com:vml" xmlns:w10="urn:schemas-microsoft-com:office:word" xmlns:w="http://schemas.openxmlformats.org/wordprocessingml/2006/main" xmlns="" xmlns:xdr="http://schemas.openxmlformats.org/drawingml/2006/spreadsheetDrawing" xmlns:a16="http://schemas.microsoft.com/office/drawing/2014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mc="http://schemas.openxmlformats.org/markup-compatibility/2006" xmlns:wpc="http://schemas.microsoft.com/office/word/2010/wordprocessingCanvas" id="{00000000-0008-0000-0000-00000400000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85"/>
          <a:stretch>
            <a:fillRect/>
          </a:stretch>
        </p:blipFill>
        <p:spPr bwMode="auto">
          <a:xfrm>
            <a:off x="357188" y="1047770"/>
            <a:ext cx="4686300" cy="331406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/>
        </p:spPr>
      </p:pic>
      <p:pic>
        <p:nvPicPr>
          <p:cNvPr id="3" name="Imagen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267" y="1296213"/>
            <a:ext cx="5414963" cy="28171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Rectángulo 5"/>
          <p:cNvSpPr/>
          <p:nvPr/>
        </p:nvSpPr>
        <p:spPr>
          <a:xfrm>
            <a:off x="3800475" y="1781473"/>
            <a:ext cx="3926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s-ES" sz="5400" b="1" dirty="0" smtClean="0">
                <a:ln/>
              </a:rPr>
              <a:t>MUCHAS</a:t>
            </a:r>
          </a:p>
          <a:p>
            <a:pPr algn="ctr"/>
            <a:r>
              <a:rPr lang="es-ES" sz="5400" b="1" dirty="0" smtClean="0">
                <a:ln/>
              </a:rPr>
              <a:t>GRACIAS</a:t>
            </a:r>
            <a:endParaRPr lang="es-ES" sz="5400" b="1" cap="none" spc="0" dirty="0">
              <a:ln/>
              <a:effectLst/>
            </a:endParaRPr>
          </a:p>
        </p:txBody>
      </p:sp>
      <p:pic>
        <p:nvPicPr>
          <p:cNvPr id="7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2462" y="4361835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USI sensible al duelo materno - H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7" y="4598651"/>
            <a:ext cx="3486151" cy="228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65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14962" y="414338"/>
            <a:ext cx="6035155" cy="608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 IMPORTANTE VIVIR EL DUELO, YA QUE LA NEGACIÓN O EL ESTANCAMIENTO PUEDEN TENER EFECTOS CONSIDERABLES EN EL DOLIENTE.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2800" dirty="0" smtClean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CUANDO SE VIVE EL DUELO ACEPTANDO EL PROCESO, PUEDE DECIRSE QUE ES LA FORMA IDEAL DE RECUPERARSE.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es-MX" sz="28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FUNCIÓN ES PRECISAMENTE RESTITUIR O SANAR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Hay que intentar que cada uno haga su ritual de despedida simbólico en su  propio espacio - COPCantabria - Colegio Oficial de Psicología de Cantab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73" y="224589"/>
            <a:ext cx="4904939" cy="635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907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240505" y="472243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EN NUESTRA CULTURA ES COMÚN HUIR DEL SUFRIMIENTO,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240505" y="1967654"/>
            <a:ext cx="6208295" cy="3247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ES REALMENTE FUNDAMENTAL QUE UNA PERSONA QUE SE ENCUENTRA EN </a:t>
            </a:r>
            <a:r>
              <a:rPr lang="es-MX" sz="2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PROCESO 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DE DUELO SE DE LA OPORTUNIDAD DE EXPRESARLO, EL LLANTO ES TAN NATURAL COMO EL REÍR Y EL PODER EXTERIORIZARLO ADEMÁS CON LAS DEMÁS PERSONAS PERMITE QUE EL PESO DEL DOLOR SE DIVIDA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074" name="Picture 2" descr="LA PÉRDIDA DE UN SER QUERIDO Y EL DUELO. - OkPsi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56" y="240966"/>
            <a:ext cx="3079249" cy="6308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uelo en tiempos de pandem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1" y="240966"/>
            <a:ext cx="2545848" cy="643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54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757863" y="846088"/>
            <a:ext cx="6096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spcAft>
                <a:spcPts val="0"/>
              </a:spcAft>
            </a:pPr>
            <a:r>
              <a:rPr lang="es-MX" sz="2600" i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“LAS CEREMONIAS FUNERARIAS NOS AYUDAN A ACEPTAR LA REALIDAD DE LA MUERTE Y A TESTIMONIAR LA VIDA DEL DIFUNTO, FOMENTAN LA EXPRESIÓN DEL DOLOR DE MANERA COHERENTE CON LOS VALORES CULTURALES, DAN APOYO MORAL A LOS AFECTADOS, PERMITEN AFIRMAR LAS PROPIAS CREENCIAS SOBRE LA VIDA Y LA MUERTE Y APORTAN CONTINUIDAD Y ESPERANZA A LA VIDA”</a:t>
            </a:r>
            <a:r>
              <a:rPr lang="es-MX" sz="2600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  <a:endParaRPr lang="es-MX" sz="26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  <p:pic>
        <p:nvPicPr>
          <p:cNvPr id="1026" name="Picture 2" descr="Proper Etiquette for Attending the Funeral of an E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78" y="260300"/>
            <a:ext cx="3000659" cy="62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nsejos para entregar condolencias durante la cuarentena - La Terce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7" y="260300"/>
            <a:ext cx="2286001" cy="626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476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36883" y="421429"/>
            <a:ext cx="654517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EXISTEN CIRCUNSTANCIAS QUE IMPIDEN A LOS DOLIENTES CELEBRAR UN RITUAL DE DESPEDIDA COMO UN FUNERAL O UN ENTIERRO</a:t>
            </a:r>
            <a:r>
              <a:rPr lang="es-MX" sz="2400" dirty="0"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:</a:t>
            </a: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</a:t>
            </a:r>
          </a:p>
          <a:p>
            <a:pPr algn="just"/>
            <a:endParaRPr lang="es-MX" sz="24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/>
            <a:endParaRPr lang="es-MX" sz="2400" dirty="0" smtClean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DOLIENTE SE ENCUENTRA EN UN PAIS DIFERENTE AL DEL DIFUNTO.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CUANDO FALLECE UN BEBE INTRA-ÚTERO O DURANTE EL PARTO,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UN DUELO DESAUTORIZADO,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PANDEMIA (COVID </a:t>
            </a:r>
            <a:r>
              <a:rPr lang="es-MX" sz="3600" dirty="0" smtClean="0">
                <a:latin typeface="Aharoni" panose="02010803020104030203" pitchFamily="2" charset="-79"/>
                <a:cs typeface="Aharoni" panose="02010803020104030203" pitchFamily="2" charset="-79"/>
              </a:rPr>
              <a:t>19)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CUANDO EXISTE LA NECESIDAD DE REALIZAR UN RITUAL ESPECIAL.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122" name="Picture 2" descr="Despedidas y ceremonias de homenaje para dar el adiós definitivo – El  Funerario digi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7284" y="276063"/>
            <a:ext cx="4153574" cy="61077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75522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oronavirus: el drama de los entierros sin familia en Italia en medio de la  pandemia del covid-19 - BBC News Mun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338" y="228600"/>
            <a:ext cx="3529012" cy="63547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71462" y="228600"/>
            <a:ext cx="8143875" cy="6501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700"/>
              </a:lnSpc>
              <a:spcBef>
                <a:spcPts val="200"/>
              </a:spcBef>
              <a:spcAft>
                <a:spcPts val="1350"/>
              </a:spcAft>
            </a:pPr>
            <a:r>
              <a:rPr lang="es-MX" sz="2400" b="1" i="1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UN DUELO SIN ABRAZOS Y SIN PODER LLORAR </a:t>
            </a:r>
            <a:r>
              <a:rPr lang="es-MX" sz="2400" b="1" i="1" dirty="0" smtClean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JUNTOS EN LA PANDEMIA</a:t>
            </a:r>
            <a:endParaRPr lang="es-MX" sz="2400" b="1" i="1" dirty="0">
              <a:solidFill>
                <a:srgbClr val="2E74B5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algn="just" fontAlgn="base">
              <a:spcAft>
                <a:spcPts val="2250"/>
              </a:spcAft>
            </a:pPr>
            <a:r>
              <a:rPr lang="es-MX" sz="2400" dirty="0" smtClean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LAS </a:t>
            </a:r>
            <a:r>
              <a:rPr lang="es-MX" sz="2400" dirty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CIRCUNSTANCIAS QUE DIFICULTAN EL </a:t>
            </a:r>
            <a:r>
              <a:rPr lang="es-MX" sz="2400" dirty="0" smtClean="0">
                <a:solidFill>
                  <a:srgbClr val="303030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DUELO  EN LA PANDEMIA:</a:t>
            </a:r>
            <a:endParaRPr lang="es-MX" sz="2400" dirty="0" smtClean="0">
              <a:solidFill>
                <a:srgbClr val="303030"/>
              </a:solidFill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  <a:p>
            <a:pPr marL="342900" indent="-342900" algn="just" fontAlgn="base">
              <a:spcAft>
                <a:spcPts val="2250"/>
              </a:spcAft>
              <a:buFont typeface="Wingdings" panose="05000000000000000000" pitchFamily="2" charset="2"/>
              <a:buChar char="v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NO PODER ACOMPAÑAR AL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SER QUERIDO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NI DURANTE SU ESTANCIA EN EL HOSPITAL NI EN EL PERIODO QUE TRANSCURRE DESDE SU FALLECIMIENTO HASTA SU ENTIERRO O </a:t>
            </a: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CREMACIÓN.</a:t>
            </a:r>
          </a:p>
          <a:p>
            <a:pPr marL="342900" indent="-342900" algn="just" fontAlgn="base">
              <a:spcAft>
                <a:spcPts val="2250"/>
              </a:spcAft>
              <a:buFont typeface="Wingdings" panose="05000000000000000000" pitchFamily="2" charset="2"/>
              <a:buChar char="v"/>
            </a:pPr>
            <a:r>
              <a:rPr lang="es-MX" sz="2400" dirty="0">
                <a:latin typeface="Aharoni" panose="02010803020104030203" pitchFamily="2" charset="-79"/>
                <a:cs typeface="Aharoni" panose="02010803020104030203" pitchFamily="2" charset="-79"/>
              </a:rPr>
              <a:t>EL SENTIMIENTO DE CULPABILIDAD, </a:t>
            </a: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 fontAlgn="base">
              <a:spcAft>
                <a:spcPts val="225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AUSENCIA DURANTE TODO EL PROCESO DE FAMILIARES Y AMIGOS.</a:t>
            </a:r>
          </a:p>
          <a:p>
            <a:pPr marL="342900" indent="-342900" algn="just" fontAlgn="base">
              <a:spcAft>
                <a:spcPts val="2250"/>
              </a:spcAft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SENSACION DE INCREDULIDAD ANTE LA MUERTE.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 fontAlgn="base">
              <a:spcAft>
                <a:spcPts val="2250"/>
              </a:spcAft>
            </a:pPr>
            <a:endParaRPr lang="es-MX" sz="2400" dirty="0">
              <a:effectLst/>
              <a:latin typeface="Aharoni" panose="02010803020104030203" pitchFamily="2" charset="-79"/>
              <a:ea typeface="Times New Roman" panose="02020603050405020304" pitchFamily="18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66574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272716" y="256219"/>
            <a:ext cx="8858494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3462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LA IMPORTANCIA DE DESPEDIRSE</a:t>
            </a:r>
            <a:endParaRPr lang="es-ES" sz="4400" b="1" dirty="0">
              <a:ln w="13462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72716" y="1548659"/>
            <a:ext cx="116786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 smtClean="0">
                <a:solidFill>
                  <a:srgbClr val="303030"/>
                </a:solidFill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LOS RITUALES DE DESPEDIDA, COMO LOS FUNERALES, DAN LA OPORTUNIDAD AL DOLIENTE DE HACER MÁS REAL LA PÉRDIDA.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72716" y="2782850"/>
            <a:ext cx="8858494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3462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QUE ES UN RITUAL</a:t>
            </a:r>
            <a:endParaRPr lang="es-ES" sz="4400" b="1" dirty="0">
              <a:ln w="13462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272716" y="3955485"/>
            <a:ext cx="115503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 UNA ACCION SIMBOLICA PARA TRABAJAR CIERRES Y DESPEDIDAS,  ES  LA REPRESENTACION GRAFICA Y MENTAL DE PASAR DE UN ESTADO A OTRO: DE LA VIDA A LA MUERTE, DEL DESORDEN AL ORDEN PARA RESIGNIFICAR LA PERDIDA Y REFRENDAR LA UNIDAD.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4" descr="HUSI sensible al duelo materno - HU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367" y="1859586"/>
            <a:ext cx="3188001" cy="208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USI sensible al duelo materno - HUS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012" y="5021959"/>
            <a:ext cx="2828925" cy="148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USI sensible al duelo materno - HUS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1210" y="114971"/>
            <a:ext cx="2366956" cy="135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179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❤️ Cómo superar un duelo sin despedida ▷ Alcea Psicologí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6" y="208370"/>
            <a:ext cx="2790826" cy="63425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undación Elisabeth Kübler-Ross Chile - Beiträge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975" y="208370"/>
            <a:ext cx="2976564" cy="6342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3050380" y="854860"/>
            <a:ext cx="57197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LOS RITUALES DE DESPEDIDA NOS PERMITEN VER CON NUESTROS PROPIOS OJOS LO QUE NOS RESISTIMOS A CREER EN NUESTRA </a:t>
            </a:r>
            <a:r>
              <a:rPr lang="es-MX" sz="2400" dirty="0" smtClean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CABEZA.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3136106" y="3243174"/>
            <a:ext cx="56673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dirty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EL PROCESO DE TOMA DE </a:t>
            </a:r>
            <a:r>
              <a:rPr lang="es-MX" sz="2400" dirty="0" smtClean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CONCIENCIA DE LA PERDIDA </a:t>
            </a:r>
            <a:r>
              <a:rPr lang="es-MX" sz="2400" dirty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NO SE PRODUCE HASTA MUCHO DESPUÉS DEL FALLECIMIENTO, SIENDO CRUCIAL EL RITUAL SIMBÓLICO COMO INICIO DEL </a:t>
            </a:r>
            <a:r>
              <a:rPr lang="es-MX" sz="2400" dirty="0" smtClean="0">
                <a:solidFill>
                  <a:srgbClr val="666666"/>
                </a:solidFill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DUELO.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678024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559</TotalTime>
  <Words>946</Words>
  <Application>Microsoft Office PowerPoint</Application>
  <PresentationFormat>Panorámica</PresentationFormat>
  <Paragraphs>118</Paragraphs>
  <Slides>23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31" baseType="lpstr">
      <vt:lpstr>Aharoni</vt:lpstr>
      <vt:lpstr>Arial</vt:lpstr>
      <vt:lpstr>Calibri</vt:lpstr>
      <vt:lpstr>Century Gothic</vt:lpstr>
      <vt:lpstr>Garamond</vt:lpstr>
      <vt:lpstr>Times New Roman</vt:lpstr>
      <vt:lpstr>Wingdings</vt:lpstr>
      <vt:lpstr>Savon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50</cp:revision>
  <dcterms:created xsi:type="dcterms:W3CDTF">2021-09-27T01:24:11Z</dcterms:created>
  <dcterms:modified xsi:type="dcterms:W3CDTF">2021-10-01T05:26:06Z</dcterms:modified>
</cp:coreProperties>
</file>