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76" r:id="rId1"/>
  </p:sldMasterIdLst>
  <p:sldIdLst>
    <p:sldId id="256" r:id="rId2"/>
    <p:sldId id="265" r:id="rId3"/>
    <p:sldId id="257" r:id="rId4"/>
    <p:sldId id="260" r:id="rId5"/>
    <p:sldId id="268" r:id="rId6"/>
    <p:sldId id="267" r:id="rId7"/>
    <p:sldId id="26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1" autoAdjust="0"/>
    <p:restoredTop sz="94660"/>
  </p:normalViewPr>
  <p:slideViewPr>
    <p:cSldViewPr snapToGrid="0">
      <p:cViewPr varScale="1">
        <p:scale>
          <a:sx n="69" d="100"/>
          <a:sy n="69" d="100"/>
        </p:scale>
        <p:origin x="49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4/22/2023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611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4/22/2023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899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4/22/2023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052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4/22/2023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065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4/22/2023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623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4/22/2023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977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4/22/2023</a:t>
            </a:fld>
            <a:endParaRPr lang="en-U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651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4/22/2023</a:t>
            </a:fld>
            <a:endParaRPr lang="en-U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1415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4/22/2023</a:t>
            </a:fld>
            <a:endParaRPr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8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4/22/2023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99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4/22/2023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366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4/22/2023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63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95675" y="2622231"/>
            <a:ext cx="7942998" cy="209483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s-MX" b="1" dirty="0">
                <a:solidFill>
                  <a:srgbClr val="002060"/>
                </a:solidFill>
                <a:latin typeface="Berlin Sans FB" panose="020E0602020502020306" pitchFamily="34" charset="0"/>
              </a:rPr>
              <a:t>      TERCERA EDAD</a:t>
            </a:r>
            <a:br>
              <a:rPr lang="es-MX" b="1" dirty="0">
                <a:solidFill>
                  <a:srgbClr val="002060"/>
                </a:solidFill>
                <a:latin typeface="Berlin Sans FB" panose="020E0602020502020306" pitchFamily="34" charset="0"/>
              </a:rPr>
            </a:br>
            <a:br>
              <a:rPr lang="es-MX" sz="2800" dirty="0">
                <a:solidFill>
                  <a:srgbClr val="002060"/>
                </a:solidFill>
              </a:rPr>
            </a:br>
            <a:r>
              <a:rPr lang="es-MX" sz="2800" dirty="0">
                <a:solidFill>
                  <a:srgbClr val="002060"/>
                </a:solidFill>
              </a:rPr>
              <a:t>       </a:t>
            </a:r>
            <a:r>
              <a:rPr lang="es-MX" sz="3200" b="1" dirty="0">
                <a:solidFill>
                  <a:srgbClr val="002060"/>
                </a:solidFill>
              </a:rPr>
              <a:t>“EDAD DE ORO, HERENCIA DE AMOR</a:t>
            </a:r>
            <a:r>
              <a:rPr lang="es-MX" sz="4000" b="1" dirty="0">
                <a:solidFill>
                  <a:srgbClr val="002060"/>
                </a:solidFill>
              </a:rPr>
              <a:t>”</a:t>
            </a:r>
            <a:r>
              <a:rPr lang="es-MX" sz="4000" b="1" dirty="0">
                <a:solidFill>
                  <a:srgbClr val="002060"/>
                </a:solidFill>
                <a:latin typeface="Berlin Sans FB" panose="020E0602020502020306" pitchFamily="34" charset="0"/>
              </a:rPr>
              <a:t>                				      </a:t>
            </a:r>
            <a:endParaRPr lang="es-MX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040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850006" y="2562894"/>
            <a:ext cx="927278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>
                <a:latin typeface="Berlin Sans FB" panose="020E0602020502020306" pitchFamily="34" charset="0"/>
              </a:rPr>
              <a:t>Porque se le dice </a:t>
            </a:r>
            <a:r>
              <a:rPr lang="es-MX" sz="4000" u="sng" dirty="0">
                <a:latin typeface="Berlin Sans FB" panose="020E0602020502020306" pitchFamily="34" charset="0"/>
              </a:rPr>
              <a:t>TERCERA EDAD</a:t>
            </a:r>
          </a:p>
          <a:p>
            <a:r>
              <a:rPr lang="es-MX" sz="4000" dirty="0">
                <a:latin typeface="Berlin Sans FB" panose="020E0602020502020306" pitchFamily="34" charset="0"/>
              </a:rPr>
              <a:t>Cuando empieza esta edad</a:t>
            </a:r>
          </a:p>
          <a:p>
            <a:r>
              <a:rPr lang="es-MX" sz="4000" dirty="0">
                <a:latin typeface="Berlin Sans FB" panose="020E0602020502020306" pitchFamily="34" charset="0"/>
              </a:rPr>
              <a:t>que se diferencia de las otras dos</a:t>
            </a:r>
          </a:p>
          <a:p>
            <a:r>
              <a:rPr lang="es-MX" sz="4000" dirty="0">
                <a:latin typeface="Berlin Sans FB" panose="020E0602020502020306" pitchFamily="34" charset="0"/>
              </a:rPr>
              <a:t>Es la ultima edad </a:t>
            </a:r>
          </a:p>
          <a:p>
            <a:r>
              <a:rPr lang="es-MX" sz="4000" dirty="0">
                <a:latin typeface="Berlin Sans FB" panose="020E0602020502020306" pitchFamily="34" charset="0"/>
              </a:rPr>
              <a:t>ES DE ORO PORQUE VALE MAS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957" y="390590"/>
            <a:ext cx="2688465" cy="1915532"/>
          </a:xfrm>
          <a:prstGeom prst="rect">
            <a:avLst/>
          </a:prstGeom>
          <a:noFill/>
          <a:ln w="762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5223">
            <a:off x="8358105" y="2232223"/>
            <a:ext cx="3110360" cy="311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1491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528" y="3287381"/>
            <a:ext cx="2658720" cy="266592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7294" y="1164780"/>
            <a:ext cx="2947482" cy="1876941"/>
          </a:xfrm>
        </p:spPr>
        <p:txBody>
          <a:bodyPr/>
          <a:lstStyle/>
          <a:p>
            <a:r>
              <a:rPr lang="es-MX" b="1" dirty="0">
                <a:solidFill>
                  <a:schemeClr val="tx1"/>
                </a:solidFill>
              </a:rPr>
              <a:t>VIAJE POR EL   TIEMPO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44954" y="546064"/>
            <a:ext cx="6133451" cy="2497387"/>
          </a:xfrm>
        </p:spPr>
        <p:txBody>
          <a:bodyPr/>
          <a:lstStyle/>
          <a:p>
            <a:pPr marL="0" indent="0" algn="ctr">
              <a:buNone/>
            </a:pPr>
            <a:r>
              <a:rPr lang="es-MX" sz="3600" b="1" dirty="0">
                <a:solidFill>
                  <a:schemeClr val="tx1"/>
                </a:solidFill>
              </a:rPr>
              <a:t>¿LA REALIDAD QUE VIVISTE </a:t>
            </a:r>
          </a:p>
          <a:p>
            <a:pPr marL="0" indent="0" algn="ctr">
              <a:buNone/>
            </a:pPr>
            <a:r>
              <a:rPr lang="es-MX" sz="3600" b="1" dirty="0">
                <a:solidFill>
                  <a:schemeClr val="tx1"/>
                </a:solidFill>
              </a:rPr>
              <a:t>EN QUE SE PARECE A</a:t>
            </a:r>
          </a:p>
          <a:p>
            <a:pPr marL="0" indent="0" algn="ctr">
              <a:buNone/>
            </a:pPr>
            <a:r>
              <a:rPr lang="es-MX" sz="3600" b="1" dirty="0">
                <a:solidFill>
                  <a:schemeClr val="tx1"/>
                </a:solidFill>
              </a:rPr>
              <a:t>LA REALIDAD QUE VIVES HOY?</a:t>
            </a:r>
          </a:p>
        </p:txBody>
      </p:sp>
    </p:spTree>
    <p:extLst>
      <p:ext uri="{BB962C8B-B14F-4D97-AF65-F5344CB8AC3E}">
        <p14:creationId xmlns:p14="http://schemas.microsoft.com/office/powerpoint/2010/main" val="2841584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244903" y="367607"/>
            <a:ext cx="3421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600" b="1" dirty="0">
                <a:solidFill>
                  <a:srgbClr val="FF0000"/>
                </a:solidFill>
              </a:rPr>
              <a:t>TERCERA EDAD</a:t>
            </a:r>
          </a:p>
        </p:txBody>
      </p:sp>
      <p:sp>
        <p:nvSpPr>
          <p:cNvPr id="2" name="1 Rectángulo"/>
          <p:cNvSpPr/>
          <p:nvPr/>
        </p:nvSpPr>
        <p:spPr>
          <a:xfrm>
            <a:off x="665407" y="1030937"/>
            <a:ext cx="684297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/>
              <a:t>Según la mitología  griega….. Se refiere al punto culminante de un proceso para lo cual consideraron que existieron etapas de la vida con respecto a los minerales y sus valores:</a:t>
            </a:r>
          </a:p>
          <a:p>
            <a:r>
              <a:rPr lang="es-MX" dirty="0"/>
              <a:t> </a:t>
            </a:r>
          </a:p>
          <a:p>
            <a:r>
              <a:rPr lang="es-MX" b="1" dirty="0"/>
              <a:t>ETAPAS DE INFANCIA FORJADA DE  HIERRO</a:t>
            </a:r>
            <a:r>
              <a:rPr lang="es-MX" dirty="0"/>
              <a:t>: fuerte  con todos los elementos mas duros para que al golpe no se deshiciera</a:t>
            </a:r>
          </a:p>
          <a:p>
            <a:endParaRPr lang="es-MX" dirty="0"/>
          </a:p>
          <a:p>
            <a:r>
              <a:rPr lang="es-MX" b="1" dirty="0"/>
              <a:t>ETAPA DE LA ADOLESCENCIA DE BRONCE</a:t>
            </a:r>
            <a:r>
              <a:rPr lang="es-MX" dirty="0"/>
              <a:t>, para que resistiera los embates de la vida y soportar la permanencia </a:t>
            </a:r>
          </a:p>
          <a:p>
            <a:endParaRPr lang="es-MX" dirty="0"/>
          </a:p>
          <a:p>
            <a:r>
              <a:rPr lang="es-MX" b="1" dirty="0"/>
              <a:t>ETAPA DE PLATA</a:t>
            </a:r>
            <a:r>
              <a:rPr lang="es-MX" dirty="0"/>
              <a:t> , la madurez, con la posibilidad de lucir radiante  e irradiar luminosidad hacia otras vidas</a:t>
            </a:r>
          </a:p>
          <a:p>
            <a:endParaRPr lang="es-MX" dirty="0"/>
          </a:p>
          <a:p>
            <a:r>
              <a:rPr lang="es-MX" b="1" dirty="0"/>
              <a:t>ETAPA DE ORO</a:t>
            </a:r>
            <a:r>
              <a:rPr lang="es-MX" dirty="0"/>
              <a:t>, forjada con el mayor tesón poco a poco pulido con el ir y venir de la vida, acumulando cada experiencia como gramos de oro puro, en si  mismo un gran valor, representando el metal mas preciado y deseado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08382" y="201102"/>
            <a:ext cx="4365939" cy="646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290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72507" y="103031"/>
            <a:ext cx="6473781" cy="660785"/>
          </a:xfrm>
        </p:spPr>
        <p:txBody>
          <a:bodyPr>
            <a:normAutofit/>
          </a:bodyPr>
          <a:lstStyle/>
          <a:p>
            <a:r>
              <a:rPr lang="es-MX" sz="2800" b="1" dirty="0">
                <a:solidFill>
                  <a:schemeClr val="accent4"/>
                </a:solidFill>
              </a:rPr>
              <a:t>DERECHOS DE LAS PERSONAS MAYORES</a:t>
            </a:r>
          </a:p>
        </p:txBody>
      </p:sp>
      <p:sp>
        <p:nvSpPr>
          <p:cNvPr id="3" name="2 Rectángulo"/>
          <p:cNvSpPr/>
          <p:nvPr/>
        </p:nvSpPr>
        <p:spPr>
          <a:xfrm>
            <a:off x="3417194" y="750938"/>
            <a:ext cx="877480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MX" b="1" dirty="0"/>
              <a:t>LA ONU RECONOCE LOS SIGUIENTES DERECHOS</a:t>
            </a:r>
            <a:r>
              <a:rPr lang="es-MX" dirty="0"/>
              <a:t>:</a:t>
            </a:r>
          </a:p>
          <a:p>
            <a:pPr fontAlgn="t"/>
            <a:endParaRPr lang="es-MX" dirty="0"/>
          </a:p>
          <a:p>
            <a:pPr fontAlgn="t"/>
            <a:r>
              <a:rPr lang="es-MX" b="1" dirty="0"/>
              <a:t>INTEGRIDAD, DIGNIDAD Y PREFERENCIA</a:t>
            </a:r>
            <a:r>
              <a:rPr lang="es-MX" dirty="0"/>
              <a:t>. Acceso a una vida plena, con calidad, libre de violencia y sin discriminación.. </a:t>
            </a:r>
          </a:p>
          <a:p>
            <a:pPr fontAlgn="t"/>
            <a:r>
              <a:rPr lang="es-MX" b="1" dirty="0"/>
              <a:t>SEGURIDAD Y CERTEZA JURÍDICA</a:t>
            </a:r>
            <a:r>
              <a:rPr lang="es-MX" dirty="0"/>
              <a:t>. En cualquier procedimiento judicial, tienes derecho a un trato digno y apropiado.</a:t>
            </a:r>
          </a:p>
          <a:p>
            <a:pPr fontAlgn="t"/>
            <a:r>
              <a:rPr lang="es-MX" b="1" dirty="0"/>
              <a:t>SALUD, ALIMENTACIÓN Y FAMILIA</a:t>
            </a:r>
            <a:r>
              <a:rPr lang="es-MX" dirty="0"/>
              <a:t>. Tienes derecho a los satisfactores básicos, como alimentos, bienes, servicios y condiciones para una atención integral y de manera preferente. </a:t>
            </a:r>
          </a:p>
          <a:p>
            <a:pPr fontAlgn="t"/>
            <a:r>
              <a:rPr lang="es-MX" b="1" dirty="0"/>
              <a:t>EDUCACIÓN</a:t>
            </a:r>
            <a:r>
              <a:rPr lang="es-MX" dirty="0"/>
              <a:t>. Acceso a la educación de manera preferente en instituciones públicas y privadas.</a:t>
            </a:r>
          </a:p>
          <a:p>
            <a:pPr fontAlgn="t"/>
            <a:r>
              <a:rPr lang="es-MX" b="1" dirty="0"/>
              <a:t>TRABAJO</a:t>
            </a:r>
            <a:r>
              <a:rPr lang="es-MX" dirty="0"/>
              <a:t>. Igualdad de oportunidades o de otras opciones que te permitan un ingreso propio y desempeñarte en forma productiva tanto tiempo como lo desees, además de protección de las disposiciones de la Ley Federal del Trabajo</a:t>
            </a:r>
          </a:p>
          <a:p>
            <a:pPr fontAlgn="t"/>
            <a:r>
              <a:rPr lang="es-MX" b="1" dirty="0"/>
              <a:t>ASISTENCIA SOCIAL</a:t>
            </a:r>
            <a:r>
              <a:rPr lang="es-MX" dirty="0"/>
              <a:t>. Tienes derecho a programas de asistencia social en caso de desempleo, discapacidad o pérdida de tus medios de subsistencia; de vivienda digna y de acceso a una casa hogar o albergue, sólo en situación de riesgo.</a:t>
            </a:r>
          </a:p>
          <a:p>
            <a:pPr fontAlgn="t"/>
            <a:r>
              <a:rPr lang="es-MX" b="1" dirty="0"/>
              <a:t>DENUNCIA</a:t>
            </a:r>
            <a:r>
              <a:rPr lang="es-MX" dirty="0"/>
              <a:t>. Denunciar de manera personal cualquier hecho, acto u omisión que te produzca o pueda producir algún daño o afectación en tus derechos y garantías.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06" r="6303" b="6666"/>
          <a:stretch/>
        </p:blipFill>
        <p:spPr bwMode="auto">
          <a:xfrm>
            <a:off x="-1" y="228194"/>
            <a:ext cx="3417195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5011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2919" y="1123837"/>
            <a:ext cx="9496388" cy="4601183"/>
          </a:xfrm>
        </p:spPr>
        <p:txBody>
          <a:bodyPr/>
          <a:lstStyle/>
          <a:p>
            <a:r>
              <a:rPr lang="es-MX" dirty="0">
                <a:solidFill>
                  <a:srgbClr val="FF0000"/>
                </a:solidFill>
                <a:latin typeface="Berlin Sans FB" panose="020E0602020502020306" pitchFamily="34" charset="0"/>
              </a:rPr>
              <a:t>CONOCES Y RECONOCES CUANTO VALES</a:t>
            </a:r>
            <a:r>
              <a:rPr lang="es-MX" sz="4800" b="1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251" y="263614"/>
            <a:ext cx="2581275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4108">
            <a:off x="7192242" y="508722"/>
            <a:ext cx="2788519" cy="1852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5393" y="2095151"/>
            <a:ext cx="2614411" cy="2042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48" y="4065365"/>
            <a:ext cx="28575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4" t="9295" r="7099" b="30369"/>
          <a:stretch/>
        </p:blipFill>
        <p:spPr bwMode="auto">
          <a:xfrm rot="20646565">
            <a:off x="524520" y="697815"/>
            <a:ext cx="2519287" cy="147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2" r="24466"/>
          <a:stretch/>
        </p:blipFill>
        <p:spPr bwMode="auto">
          <a:xfrm rot="20492435">
            <a:off x="8877930" y="4243864"/>
            <a:ext cx="2013793" cy="2168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755" y="4316392"/>
            <a:ext cx="2743200" cy="2589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965" y="3961900"/>
            <a:ext cx="2163763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2570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849899" y="914399"/>
            <a:ext cx="8061373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800" b="1" dirty="0"/>
              <a:t>TU ERES UN TESORO,</a:t>
            </a:r>
          </a:p>
          <a:p>
            <a:pPr algn="ctr"/>
            <a:r>
              <a:rPr lang="es-MX" sz="2800" b="1" dirty="0"/>
              <a:t> TU VALES POR LO QUE FUISTE, ERES Y SERAS…..</a:t>
            </a:r>
          </a:p>
          <a:p>
            <a:pPr algn="ctr"/>
            <a:r>
              <a:rPr lang="es-MX" sz="2800" b="1" dirty="0"/>
              <a:t>TU HISTORIA    Y   VALORES…. </a:t>
            </a:r>
          </a:p>
          <a:p>
            <a:pPr algn="ctr"/>
            <a:r>
              <a:rPr lang="es-MX" sz="2800" b="1" dirty="0"/>
              <a:t>TU VIDA…</a:t>
            </a:r>
          </a:p>
          <a:p>
            <a:pPr algn="ctr"/>
            <a:endParaRPr lang="es-MX" sz="2800" b="1" dirty="0"/>
          </a:p>
          <a:p>
            <a:pPr algn="ctr"/>
            <a:r>
              <a:rPr lang="es-MX" sz="2800" b="1" dirty="0"/>
              <a:t>SON NUESTRA MEJOR HERENCIA DE AMOR!!</a:t>
            </a:r>
          </a:p>
          <a:p>
            <a:pPr algn="ctr"/>
            <a:r>
              <a:rPr lang="es-MX" sz="2800" b="1" dirty="0"/>
              <a:t>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976" y="4508734"/>
            <a:ext cx="5410067" cy="1822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67254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</TotalTime>
  <Words>452</Words>
  <Application>Microsoft Office PowerPoint</Application>
  <PresentationFormat>Panorámica</PresentationFormat>
  <Paragraphs>38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Berlin Sans FB</vt:lpstr>
      <vt:lpstr>Calibri</vt:lpstr>
      <vt:lpstr>Tema de Office</vt:lpstr>
      <vt:lpstr>      TERCERA EDAD         “EDAD DE ORO, HERENCIA DE AMOR”                          </vt:lpstr>
      <vt:lpstr>Presentación de PowerPoint</vt:lpstr>
      <vt:lpstr>VIAJE POR EL   TIEMPO</vt:lpstr>
      <vt:lpstr>Presentación de PowerPoint</vt:lpstr>
      <vt:lpstr>DERECHOS DE LAS PERSONAS MAYORES</vt:lpstr>
      <vt:lpstr>CONOCES Y RECONOCES CUANTO VALES?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TERCERA EDAD CONFERENCIA: “EDAD DE ORO. HERENCIA DE AMOR”</dc:title>
  <dc:creator>coquis favelas</dc:creator>
  <cp:lastModifiedBy>user</cp:lastModifiedBy>
  <cp:revision>26</cp:revision>
  <dcterms:created xsi:type="dcterms:W3CDTF">2014-08-14T22:40:13Z</dcterms:created>
  <dcterms:modified xsi:type="dcterms:W3CDTF">2023-04-22T19:21:41Z</dcterms:modified>
</cp:coreProperties>
</file>